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6982C4-B85B-4E9B-9C3B-E19C78332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DE2AA41-7FA3-4646-A61F-EC126453F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1153C6-9093-4060-B9DC-1B7FE870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E13C2B-E16E-4104-B7D4-09A0D111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CE138-9CFC-4EB5-A45A-960E1BF3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4543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574928-C193-4757-8673-47805ACAA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49773F0-C3C8-412F-9E69-410E68ACC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3333ED-16D0-4B62-8128-6F36E1A77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9C9F7F-1039-4E72-92C8-489E938AB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3C18F4-D3CA-426C-A820-DBC99CE8B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00865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DD27191-198B-4729-A233-F90687F87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0BD90E3-5830-49DB-916E-31B952474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D48FAA-248A-416A-AE6C-7380A8C3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A35214-4FA0-4E81-AA76-77BFFCB4F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A23929-BA6B-400D-A03F-435AF43F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03043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0EBC94-6C73-45DE-AAF5-E1BF98B72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4C3D31-E9C2-41B0-9CB7-3DA48CA42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C5649F-6E96-4984-BC92-F477A3809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4C4F22-8E5C-45A5-BB07-1FA1991C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A14928-277F-4841-8434-79911104D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57072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867451-4B84-4A71-81B8-296E123A7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E399E0-A99D-44EA-A13A-03CC843A1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29EAB7-38D9-4032-B2A5-B35757C9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20C60B-860E-4486-9F9A-D31D58D1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34C9F6-79F2-4318-82F5-1E8118D71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48282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E81064-9AC4-4606-8DDD-86A903C4B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E921DC-B1D3-4642-9317-6FF246252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351AF4-4397-4929-92FC-7978CB553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88DD71-DC42-435F-8923-8858E697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E5FC8C2-2452-419E-80C7-046362612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431647-2AD6-4D8B-B705-D8926CEC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60368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090F6A-FCD5-4B0E-867F-51F1DD5CC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4E9D58-9346-4810-9327-F085185C5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9D4095-6D46-4E3F-833C-16172C42F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957E2A4-18E9-49C4-A9D0-C8845AF01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3EB9EAA-CD6B-4D4B-877B-450C21F03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972D4CF-5DC2-4AED-BE99-4D0A10E8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AD5C71-BE2D-4321-BFFD-F2399ADD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A490057-DCD5-4619-B873-1C1CCAEF2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15868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BF38B3-1A84-41E1-8126-444EB45D6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3947210-249E-4131-B3F2-C1322218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9DBB88F-8961-4F4C-BCCF-5ECA7A9C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1CAE3A-FABF-4817-9FD2-48F3B8CF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80018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06C21A5-667E-449D-863A-D39B2E385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5A17CCA-B7EB-4E2D-995D-8D8550449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EBA82CC-D4BD-4F27-A09C-D3A6D1FF5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58275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821A27-0CE5-41A3-8CD0-AE2FFBE65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9F57C3-52A9-4AA6-AADC-00C2036D4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6A6AC1-B3CD-4920-8229-E3F421D36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C873EF-5C9B-44F4-B27E-962CEC2D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52809FB-8E84-4C5D-99DF-C33592FA5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B76368-79CF-4808-8DA5-688BB442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69226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422E35-A5B5-495D-AED5-75127ABD6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2E1773C-AE35-4122-9EC0-D74310C32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1F16677-1406-440D-8961-5070C7D0D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541316-631B-414F-813C-38BCC460C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C07348-E7F6-48EB-B1A3-A8E4E808A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F59C26-B963-4422-B05D-AB8A7055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869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23799F1-1ACE-468B-B2FB-C08A4E7FF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9DB020-5E73-45BD-B70A-926FECEFC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AB9FF4-C68A-4FE2-9621-4207BC0CB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85C1D-389C-422A-B19E-F3D3D92D0173}" type="datetimeFigureOut">
              <a:rPr lang="sr-Latn-ME" smtClean="0"/>
              <a:pPr/>
              <a:t>11.11.2021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8C8578-5AB2-4CCA-BB5C-EBDD2BCFA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3CCD08-43BE-4D52-A2C1-8D1B48C7B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97600-3739-4017-9D12-9586D2E0084B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7442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xmlns="" id="{B538A7B5-B32D-421E-B110-AB5B1A7CC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xmlns="" id="{14D36999-26F8-45E4-AB41-D485D0B0B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440012"/>
            <a:ext cx="12191999" cy="2803359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3">
            <a:extLst>
              <a:ext uri="{FF2B5EF4-FFF2-40B4-BE49-F238E27FC236}">
                <a16:creationId xmlns:a16="http://schemas.microsoft.com/office/drawing/2014/main" xmlns="" id="{30F8DA27-CE91-4AEB-B854-6F06B5485E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35" t="23563" r="8214" b="45501"/>
          <a:stretch/>
        </p:blipFill>
        <p:spPr>
          <a:xfrm flipV="1">
            <a:off x="1" y="2404067"/>
            <a:ext cx="12191999" cy="2539327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29162A-F6CE-472A-BACC-C992BE213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4" y="4494130"/>
            <a:ext cx="10640754" cy="775845"/>
          </a:xfrm>
        </p:spPr>
        <p:txBody>
          <a:bodyPr anchor="b">
            <a:normAutofit/>
          </a:bodyPr>
          <a:lstStyle/>
          <a:p>
            <a:r>
              <a:rPr lang="sr-Latn-ME" sz="4400">
                <a:solidFill>
                  <a:srgbClr val="FFFFFF"/>
                </a:solidFill>
              </a:rPr>
              <a:t>Konstrukcija transformatora</a:t>
            </a:r>
          </a:p>
        </p:txBody>
      </p:sp>
      <p:pic>
        <p:nvPicPr>
          <p:cNvPr id="21" name="Picture 15">
            <a:extLst>
              <a:ext uri="{FF2B5EF4-FFF2-40B4-BE49-F238E27FC236}">
                <a16:creationId xmlns:a16="http://schemas.microsoft.com/office/drawing/2014/main" xmlns="" id="{F7AF4E20-3DDE-4998-96BE-44EE18254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35" t="-1" r="8214" b="86237"/>
          <a:stretch/>
        </p:blipFill>
        <p:spPr>
          <a:xfrm flipV="1">
            <a:off x="0" y="5616534"/>
            <a:ext cx="12191999" cy="1129775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411A85-2E78-4983-81E1-06C3AD538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2" y="5265889"/>
            <a:ext cx="9163757" cy="450447"/>
          </a:xfrm>
        </p:spPr>
        <p:txBody>
          <a:bodyPr anchor="ctr">
            <a:normAutofit/>
          </a:bodyPr>
          <a:lstStyle/>
          <a:p>
            <a:r>
              <a:rPr lang="sr-Latn-ME">
                <a:solidFill>
                  <a:srgbClr val="FFFFFF"/>
                </a:solidFill>
              </a:rPr>
              <a:t>Visokonaponska razvodna postrojenja</a:t>
            </a:r>
          </a:p>
        </p:txBody>
      </p:sp>
      <p:pic>
        <p:nvPicPr>
          <p:cNvPr id="5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xmlns="" id="{3F4345B6-1375-4574-9061-DF55E14C0E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2250" y="371721"/>
            <a:ext cx="6567501" cy="320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279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9CD2D09-B1BB-4DF5-9E1C-3D21B21EDE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83355637-BA71-4F63-94C9-E77BF81BDF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3382A9-8090-4225-B6CF-F07565707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96948"/>
            <a:ext cx="5838093" cy="6443003"/>
          </a:xfrm>
        </p:spPr>
        <p:txBody>
          <a:bodyPr anchor="ctr">
            <a:normAutofit fontScale="92500"/>
          </a:bodyPr>
          <a:lstStyle/>
          <a:p>
            <a:r>
              <a:rPr lang="sr-Latn-ME" sz="2400" dirty="0">
                <a:solidFill>
                  <a:srgbClr val="000000"/>
                </a:solidFill>
                <a:latin typeface="OpenSans"/>
              </a:rPr>
              <a:t>T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OpenSans"/>
              </a:rPr>
              <a:t>ransformatori se konstruišu i izvode veoma pažljivo i u</a:t>
            </a:r>
            <a:r>
              <a:rPr lang="sr-Latn-ME" sz="2400" dirty="0">
                <a:solidFill>
                  <a:srgbClr val="000000"/>
                </a:solidFill>
                <a:latin typeface="OpenSans"/>
              </a:rPr>
              <a:t> 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OpenSans"/>
              </a:rPr>
              <a:t>potpunosti u skladu sa strogim nacionalnim i međunarodnim standardima, propisima i tehničkim preporukama.</a:t>
            </a:r>
          </a:p>
          <a:p>
            <a:pPr marL="0" indent="0">
              <a:buNone/>
            </a:pPr>
            <a:r>
              <a:rPr lang="sr-Latn-ME" sz="2400" b="0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sr-Latn-ME" sz="2400" b="0" i="0" dirty="0">
                <a:solidFill>
                  <a:srgbClr val="000000"/>
                </a:solidFill>
                <a:effectLst/>
                <a:latin typeface="OpenSans"/>
              </a:rPr>
            </a:br>
            <a:r>
              <a:rPr lang="sr-Latn-ME" sz="2400" b="1" i="0" u="sng" dirty="0">
                <a:solidFill>
                  <a:srgbClr val="000000"/>
                </a:solidFill>
                <a:effectLst/>
                <a:latin typeface="OpenSans"/>
              </a:rPr>
              <a:t>Osnovni djelovi svih transformatora su:</a:t>
            </a:r>
            <a: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</a:br>
            <a: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  <a:t>• jezgro transformatora (magnetno kolo)</a:t>
            </a:r>
            <a:b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</a:br>
            <a: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  <a:t>• namotaji transformatora</a:t>
            </a:r>
            <a:b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</a:br>
            <a: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  <a:t>• sistem izolacije.</a:t>
            </a:r>
          </a:p>
          <a:p>
            <a:r>
              <a:rPr lang="sr-Latn-ME" sz="2400" b="0" i="0" dirty="0">
                <a:solidFill>
                  <a:srgbClr val="000000"/>
                </a:solidFill>
                <a:effectLst/>
                <a:latin typeface="OpenSans"/>
              </a:rPr>
              <a:t>Osim navedenih osnovnih djelova, </a:t>
            </a:r>
            <a: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  <a:t>transformatori velikih snaga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OpenSans"/>
              </a:rPr>
              <a:t> imaju još i sistem za hlađenje. </a:t>
            </a:r>
            <a:endParaRPr lang="sr-Latn-ME" sz="2400" b="0" i="0" dirty="0" smtClean="0">
              <a:solidFill>
                <a:srgbClr val="000000"/>
              </a:solidFill>
              <a:effectLst/>
              <a:latin typeface="OpenSans"/>
            </a:endParaRPr>
          </a:p>
          <a:p>
            <a:r>
              <a:rPr lang="sr-Latn-ME" sz="2400" b="0" i="0" dirty="0" smtClean="0">
                <a:solidFill>
                  <a:srgbClr val="000000"/>
                </a:solidFill>
                <a:effectLst/>
                <a:latin typeface="OpenSans"/>
              </a:rPr>
              <a:t>Kod </a:t>
            </a:r>
            <a:r>
              <a:rPr lang="sr-Latn-ME" sz="2400" b="1" i="0" dirty="0">
                <a:solidFill>
                  <a:srgbClr val="000000"/>
                </a:solidFill>
                <a:effectLst/>
                <a:latin typeface="OpenSans"/>
              </a:rPr>
              <a:t>uljnih transformatora 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OpenSans"/>
              </a:rPr>
              <a:t>postoji i transformatorski sud koji se izrađuje od kvalitetnog čelika sa ojačanjima. Oblik suda zavisi od načina hlađenja, zato njegove bočne strane mogu biti glatke, talasaste ili sa cijevima za hlađenje.</a:t>
            </a:r>
            <a:r>
              <a:rPr lang="sr-Latn-ME" sz="2400" dirty="0">
                <a:solidFill>
                  <a:srgbClr val="000000"/>
                </a:solidFill>
              </a:rPr>
              <a:t> </a:t>
            </a:r>
            <a:r>
              <a:rPr lang="sr-Latn-ME" sz="1400" dirty="0">
                <a:solidFill>
                  <a:srgbClr val="000000"/>
                </a:solidFill>
              </a:rPr>
              <a:t/>
            </a:r>
            <a:br>
              <a:rPr lang="sr-Latn-ME" sz="1400" dirty="0">
                <a:solidFill>
                  <a:srgbClr val="000000"/>
                </a:solidFill>
              </a:rPr>
            </a:br>
            <a:endParaRPr lang="sr-Latn-ME" sz="1400" dirty="0">
              <a:solidFill>
                <a:srgbClr val="000000"/>
              </a:solidFill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xmlns="" id="{967C29FE-FD32-4AFB-AD20-DBDF5864B2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Power Transformer Stock Illustrations – 3,046 Power Transformer Stock  Illustrations, Vectors &amp; Clipart - Dreamstime">
            <a:extLst>
              <a:ext uri="{FF2B5EF4-FFF2-40B4-BE49-F238E27FC236}">
                <a16:creationId xmlns:a16="http://schemas.microsoft.com/office/drawing/2014/main" xmlns="" id="{6D3511A1-DE38-4D70-89A1-02A3F200EB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94" r="13032" b="2"/>
          <a:stretch/>
        </p:blipFill>
        <p:spPr bwMode="auto"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2908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0BE534-56B3-47FF-9800-4EEE3F63D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9" y="0"/>
            <a:ext cx="6907236" cy="703384"/>
          </a:xfrm>
        </p:spPr>
        <p:txBody>
          <a:bodyPr>
            <a:normAutofit/>
          </a:bodyPr>
          <a:lstStyle/>
          <a:p>
            <a:pPr algn="ctr"/>
            <a:r>
              <a:rPr lang="sr-Latn-ME" sz="4000" dirty="0"/>
              <a:t>Jezgro transformatora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96BEB1-B1CA-47AF-8DCE-451102D40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998807"/>
            <a:ext cx="8201465" cy="5556738"/>
          </a:xfrm>
        </p:spPr>
        <p:txBody>
          <a:bodyPr>
            <a:normAutofit fontScale="92500" lnSpcReduction="10000"/>
          </a:bodyPr>
          <a:lstStyle/>
          <a:p>
            <a:r>
              <a:rPr lang="sr-Latn-ME" sz="2400" b="0" i="0" dirty="0">
                <a:effectLst/>
                <a:latin typeface="OpenSans"/>
              </a:rPr>
              <a:t>Uloga </a:t>
            </a:r>
            <a:r>
              <a:rPr lang="sr-Latn-ME" sz="2400" b="1" i="0" dirty="0">
                <a:effectLst/>
                <a:latin typeface="OpenSans-Bold"/>
              </a:rPr>
              <a:t>jezgra </a:t>
            </a:r>
            <a:r>
              <a:rPr lang="sr-Latn-ME" sz="2400" b="0" i="0" dirty="0">
                <a:effectLst/>
                <a:latin typeface="OpenSans"/>
              </a:rPr>
              <a:t>transformatora je da omogući stvaranje magnetnog kruga/ kola i ostvari potrebnu magnetnu indukciju za prenos energije s primarnog na sekundarni namotaj, uz, što je moguće, manje gubitke</a:t>
            </a:r>
            <a:r>
              <a:rPr lang="sr-Latn-ME" sz="2400" b="0" i="0" dirty="0" smtClean="0">
                <a:effectLst/>
                <a:latin typeface="OpenSans"/>
              </a:rPr>
              <a:t>.</a:t>
            </a:r>
          </a:p>
          <a:p>
            <a:r>
              <a:rPr lang="sr-Latn-ME" sz="2400" b="0" i="0" dirty="0" smtClean="0">
                <a:effectLst/>
                <a:latin typeface="OpenSans"/>
              </a:rPr>
              <a:t> </a:t>
            </a:r>
            <a:r>
              <a:rPr lang="sr-Latn-ME" sz="2400" dirty="0" smtClean="0">
                <a:latin typeface="OpenSans"/>
              </a:rPr>
              <a:t>P</a:t>
            </a:r>
            <a:r>
              <a:rPr lang="sr-Latn-ME" sz="2400" b="0" i="0" dirty="0" smtClean="0">
                <a:effectLst/>
                <a:latin typeface="OpenSans"/>
              </a:rPr>
              <a:t>ravi se od </a:t>
            </a:r>
            <a:r>
              <a:rPr lang="sr-Latn-ME" sz="2400" b="0" i="0" dirty="0">
                <a:effectLst/>
                <a:latin typeface="OpenSans"/>
              </a:rPr>
              <a:t>magnetnog </a:t>
            </a:r>
            <a:r>
              <a:rPr lang="sr-Latn-ME" sz="2400" b="0" i="0" dirty="0" smtClean="0">
                <a:effectLst/>
                <a:latin typeface="OpenSans"/>
              </a:rPr>
              <a:t>materijala </a:t>
            </a:r>
            <a:r>
              <a:rPr lang="sr-Latn-ME" sz="2400" b="0" i="0" dirty="0">
                <a:effectLst/>
                <a:latin typeface="OpenSans"/>
              </a:rPr>
              <a:t>koji ima visoku magnetnu provodnost, znatno veću od okolnog prostora (vazduha ili nekog izolacionog sredstva – ulja i sl.). </a:t>
            </a:r>
          </a:p>
          <a:p>
            <a:r>
              <a:rPr lang="sr-Latn-ME" sz="2400" b="0" i="0" dirty="0">
                <a:effectLst/>
                <a:latin typeface="OpenSans"/>
              </a:rPr>
              <a:t>Jezgro transformatora</a:t>
            </a:r>
            <a:r>
              <a:rPr lang="sr-Latn-ME" sz="2400" dirty="0">
                <a:latin typeface="OpenSans"/>
              </a:rPr>
              <a:t> </a:t>
            </a:r>
            <a:r>
              <a:rPr lang="sr-Latn-ME" sz="2400" b="0" i="0" dirty="0">
                <a:effectLst/>
                <a:latin typeface="OpenSans"/>
              </a:rPr>
              <a:t>čini zatvoreno magnetno kolo sastavljeno od tankih </a:t>
            </a:r>
            <a:r>
              <a:rPr lang="sr-Latn-ME" sz="2400" b="0" i="0" dirty="0" smtClean="0">
                <a:effectLst/>
                <a:latin typeface="OpenSans"/>
              </a:rPr>
              <a:t>čeličnih limova.Limovi </a:t>
            </a:r>
            <a:r>
              <a:rPr lang="sr-Latn-ME" sz="2400" b="0" i="0" dirty="0">
                <a:effectLst/>
                <a:latin typeface="OpenSans"/>
              </a:rPr>
              <a:t>su složeni u paket i pritegnuti šarafima. </a:t>
            </a:r>
          </a:p>
          <a:p>
            <a:r>
              <a:rPr lang="sr-Latn-ME" sz="2400" b="0" i="0" dirty="0">
                <a:effectLst/>
                <a:latin typeface="OpenSans"/>
              </a:rPr>
              <a:t>Jezgro</a:t>
            </a:r>
            <a:r>
              <a:rPr lang="sr-Latn-ME" sz="2400" dirty="0">
                <a:latin typeface="OpenSans"/>
              </a:rPr>
              <a:t> </a:t>
            </a:r>
            <a:r>
              <a:rPr lang="sr-Latn-ME" sz="2400" b="0" i="0" dirty="0">
                <a:effectLst/>
                <a:latin typeface="OpenSans"/>
              </a:rPr>
              <a:t>ima </a:t>
            </a:r>
            <a:r>
              <a:rPr lang="sr-Latn-ME" sz="2400" b="1" i="0" dirty="0">
                <a:effectLst/>
                <a:latin typeface="OpenSans-Bold"/>
              </a:rPr>
              <a:t>stubove </a:t>
            </a:r>
            <a:r>
              <a:rPr lang="sr-Latn-ME" sz="2400" b="0" i="0" dirty="0">
                <a:effectLst/>
                <a:latin typeface="OpenSans"/>
              </a:rPr>
              <a:t>na koje su smješteni namotaji (vertikalni dio jezgra) i </a:t>
            </a:r>
            <a:r>
              <a:rPr lang="sr-Latn-ME" sz="2400" b="1" i="0" dirty="0">
                <a:effectLst/>
                <a:latin typeface="OpenSans-Bold"/>
              </a:rPr>
              <a:t>jaram </a:t>
            </a:r>
            <a:r>
              <a:rPr lang="sr-Latn-ME" sz="2400" b="0" i="0" dirty="0">
                <a:effectLst/>
                <a:latin typeface="OpenSans"/>
              </a:rPr>
              <a:t>koji povezuje stubove (horizontalni dio jezgra). </a:t>
            </a:r>
          </a:p>
          <a:p>
            <a:r>
              <a:rPr lang="sr-Latn-ME" sz="2400" b="0" i="0" dirty="0">
                <a:effectLst/>
                <a:latin typeface="OpenSans"/>
              </a:rPr>
              <a:t>Limovi od kojih se sastavlja jezgro moraju biti izolovani. Za te namjene se, kao izolacioni materijal, najčešće koristi papirna izolacija, lak ili vodeno staklo.</a:t>
            </a:r>
            <a:r>
              <a:rPr lang="sr-Latn-ME" sz="1300" dirty="0"/>
              <a:t/>
            </a:r>
            <a:br>
              <a:rPr lang="sr-Latn-ME" sz="1300" dirty="0"/>
            </a:br>
            <a:endParaRPr lang="sr-Latn-ME" sz="13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6E408A0-5271-433C-977E-D56A8CABE3C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35758" y="1993243"/>
            <a:ext cx="3251010" cy="285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151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01CC55D-ED54-4C5C-95E6-10947BD110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F3DE79-A416-48C6-B54A-8275B886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r-Latn-ME" sz="3700" dirty="0"/>
              <a:t>Namotaji transformatora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7E77FA-E732-4A47-B863-E443CED03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78966"/>
            <a:ext cx="5683348" cy="4579033"/>
          </a:xfrm>
        </p:spPr>
        <p:txBody>
          <a:bodyPr anchor="ctr">
            <a:normAutofit lnSpcReduction="10000"/>
          </a:bodyPr>
          <a:lstStyle/>
          <a:p>
            <a:r>
              <a:rPr lang="sr-Latn-ME" sz="1800" b="1" i="0" dirty="0">
                <a:effectLst/>
                <a:latin typeface="OpenSans-Bold"/>
              </a:rPr>
              <a:t>Namotaji transformatora </a:t>
            </a:r>
            <a:r>
              <a:rPr lang="sr-Latn-ME" sz="1800" b="0" i="0" dirty="0">
                <a:effectLst/>
                <a:latin typeface="OpenSans"/>
              </a:rPr>
              <a:t>formiraju se od više navojaka okruglog, profilisanog ili trakastog provodnika, od materijala dobrih električnih karakteristika (najčešće bakarni ili aluminijski provodnici).</a:t>
            </a:r>
          </a:p>
          <a:p>
            <a:r>
              <a:rPr lang="sr-Latn-ME" sz="1800" b="0" i="0" dirty="0">
                <a:effectLst/>
                <a:latin typeface="OpenSans"/>
              </a:rPr>
              <a:t>Korišćeni provodnici moraju imati mali električni otpor. </a:t>
            </a:r>
          </a:p>
          <a:p>
            <a:r>
              <a:rPr lang="sr-Latn-ME" sz="1800" b="0" i="0" dirty="0">
                <a:effectLst/>
                <a:latin typeface="OpenSans"/>
              </a:rPr>
              <a:t>Namotaji višeg napona se, po pravilu, postavljaju povrh namotaja nižeg napona. Između njih se mora nalaziti izolaciono </a:t>
            </a:r>
            <a:r>
              <a:rPr lang="sr-Latn-ME" sz="1800" b="0" i="0" dirty="0" smtClean="0">
                <a:effectLst/>
                <a:latin typeface="OpenSans"/>
              </a:rPr>
              <a:t>sredstvo </a:t>
            </a:r>
            <a:r>
              <a:rPr lang="sr-Latn-ME" sz="1800" b="0" i="0" dirty="0">
                <a:effectLst/>
                <a:latin typeface="OpenSans"/>
              </a:rPr>
              <a:t>(materijal) izuzetnih izolacionih karakteristika. </a:t>
            </a:r>
            <a:endParaRPr lang="sr-Latn-ME" sz="1800" b="0" i="0" dirty="0" smtClean="0">
              <a:effectLst/>
              <a:latin typeface="OpenSans"/>
            </a:endParaRPr>
          </a:p>
          <a:p>
            <a:r>
              <a:rPr lang="sr-Latn-ME" sz="1600" b="0" dirty="0" smtClean="0">
                <a:effectLst/>
                <a:latin typeface="OpenSans"/>
              </a:rPr>
              <a:t>Najčešće </a:t>
            </a:r>
            <a:r>
              <a:rPr lang="sr-Latn-ME" sz="1600" b="0" dirty="0">
                <a:effectLst/>
                <a:latin typeface="OpenSans"/>
              </a:rPr>
              <a:t>izolaciju čine kombinacija celuloze (papir, prešpan i sl.) i izolacionog ulja (u slučaju uljnih transformatora), odnosno čvrste izolacije (staklene tkanine impregnirane epoksidnim, silikonskim ili drugim sintetičkim smolama) u kombinaciji sa vazduhom (kod suvih transformatora do 36 kV), a u posljednje vrijeme koristi se i gas sumporheksafluorid (SF6).</a:t>
            </a:r>
            <a:r>
              <a:rPr lang="sr-Latn-ME" sz="1600" dirty="0"/>
              <a:t> </a:t>
            </a:r>
            <a:r>
              <a:rPr lang="sr-Latn-ME" sz="1300" dirty="0"/>
              <a:t/>
            </a:r>
            <a:br>
              <a:rPr lang="sr-Latn-ME" sz="1300" dirty="0"/>
            </a:br>
            <a:endParaRPr lang="sr-Latn-ME" sz="13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2776884-581A-4A8E-8DE6-B8ECBA188E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4985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633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E2E0AFE-704B-4CB8-AB9D-D447278759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3" y="321176"/>
            <a:ext cx="575911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6884B3-0E82-4122-84BC-2B9A2C0DA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407963"/>
            <a:ext cx="5570806" cy="5711483"/>
          </a:xfrm>
        </p:spPr>
        <p:txBody>
          <a:bodyPr>
            <a:normAutofit/>
          </a:bodyPr>
          <a:lstStyle/>
          <a:p>
            <a:r>
              <a:rPr lang="sr-Latn-ME" sz="1800" b="1" i="0" dirty="0">
                <a:effectLst/>
                <a:latin typeface="OpenSans-Bold"/>
              </a:rPr>
              <a:t>Izolaciono (transformatorsko) ulje</a:t>
            </a:r>
            <a:r>
              <a:rPr lang="sr-Latn-ME" sz="1800" b="0" i="0" dirty="0">
                <a:effectLst/>
                <a:latin typeface="OpenSans"/>
              </a:rPr>
              <a:t>, osim dobrih izolacionih karakteristika, zbog svog velikog specifičnog toplotnog kapaciteta obezbjeđuje i dobro odvođenje toplote s magnetnog kola i namotaja i dobro hlađenje</a:t>
            </a:r>
            <a:br>
              <a:rPr lang="sr-Latn-ME" sz="1800" b="0" i="0" dirty="0">
                <a:effectLst/>
                <a:latin typeface="OpenSans"/>
              </a:rPr>
            </a:br>
            <a:r>
              <a:rPr lang="sr-Latn-ME" sz="1800" b="0" i="0" dirty="0">
                <a:effectLst/>
                <a:latin typeface="OpenSans"/>
              </a:rPr>
              <a:t>transformatora. </a:t>
            </a:r>
          </a:p>
          <a:p>
            <a:r>
              <a:rPr lang="sr-Latn-ME" sz="1800" b="0" i="0" dirty="0">
                <a:effectLst/>
                <a:latin typeface="OpenSans"/>
              </a:rPr>
              <a:t>Transformatori koji na primarnoj i sekundarnoj strani imaju samo po jedan fazni namotaj, zovu se </a:t>
            </a:r>
            <a:r>
              <a:rPr lang="sr-Latn-ME" sz="1800" b="1" i="0" dirty="0">
                <a:effectLst/>
                <a:latin typeface="OpenSans-Bold"/>
              </a:rPr>
              <a:t>jednofazni transformatori </a:t>
            </a:r>
            <a:r>
              <a:rPr lang="sr-Latn-ME" sz="1800" b="0" i="0" dirty="0">
                <a:effectLst/>
                <a:latin typeface="OpenSans"/>
              </a:rPr>
              <a:t>i služe za transformaciju jednofazne struje. Transformatori koji imaju tri primarna i tri sekundarna namotaja zovu se </a:t>
            </a:r>
            <a:r>
              <a:rPr lang="sr-Latn-ME" sz="1800" b="1" i="0" dirty="0">
                <a:effectLst/>
                <a:latin typeface="OpenSans-Bold"/>
              </a:rPr>
              <a:t>trofazni transformatori </a:t>
            </a:r>
            <a:r>
              <a:rPr lang="sr-Latn-ME" sz="1800" b="0" i="0" dirty="0">
                <a:effectLst/>
                <a:latin typeface="OpenSans"/>
              </a:rPr>
              <a:t>i služe za transformaciju trofazne struje.</a:t>
            </a:r>
            <a:r>
              <a:rPr lang="sr-Latn-ME" sz="1800" dirty="0"/>
              <a:t> </a:t>
            </a:r>
          </a:p>
          <a:p>
            <a:r>
              <a:rPr lang="sr-Latn-ME" sz="1600" b="0" i="0" dirty="0">
                <a:effectLst/>
                <a:latin typeface="OpenSans"/>
              </a:rPr>
              <a:t>Trofazni transformator može se dobiti i spajanjem (povezivanjem) tri jednofazna transformatora. Osnovne prednosti trofaznog transformatora dobijenog na ovaj način su lakši transport i lakše obezbjeđenje rezerve, jer </a:t>
            </a:r>
            <a:r>
              <a:rPr lang="sr-Latn-ME" sz="1600" b="0" i="0" dirty="0" smtClean="0">
                <a:effectLst/>
                <a:latin typeface="OpenSans"/>
              </a:rPr>
              <a:t>jeza </a:t>
            </a:r>
            <a:r>
              <a:rPr lang="sr-Latn-ME" sz="1600" b="0" i="0" dirty="0">
                <a:effectLst/>
                <a:latin typeface="OpenSans"/>
              </a:rPr>
              <a:t>trofaznu grupu jednofaznih transformatora dovoljno u rezervi držati samo jedan jednofazni transformator, dok je glavna mana skuplje rješenje od jedne trofazne jedinice.</a:t>
            </a:r>
            <a:r>
              <a:rPr lang="sr-Latn-ME" sz="1600" dirty="0"/>
              <a:t> </a:t>
            </a:r>
            <a:br>
              <a:rPr lang="sr-Latn-ME" sz="1600" dirty="0"/>
            </a:br>
            <a:r>
              <a:rPr lang="sr-Latn-ME" sz="1100" dirty="0"/>
              <a:t/>
            </a:r>
            <a:br>
              <a:rPr lang="sr-Latn-ME" sz="1100" dirty="0"/>
            </a:br>
            <a:endParaRPr lang="sr-Latn-ME" sz="1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CE05376-5218-4947-B09D-16AB24817B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8732" y="344205"/>
            <a:ext cx="2555747" cy="21442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AAB60F-CF85-4B3B-993B-901C452ECE1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16212" y="464457"/>
            <a:ext cx="2555747" cy="19042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292667A-65D3-4647-A7D2-FD2249AC997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38732" y="2876076"/>
            <a:ext cx="5433229" cy="327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72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3E6C07-7CD0-4352-B08C-D8F478C4C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1" y="379828"/>
            <a:ext cx="11479237" cy="5797135"/>
          </a:xfrm>
        </p:spPr>
        <p:txBody>
          <a:bodyPr/>
          <a:lstStyle/>
          <a:p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Transformatori se izrađuju za velike snage i visoke napone, pa je potrebno obezbijediti dobro hlađenje i izolaciju između namotaja. </a:t>
            </a:r>
            <a:endParaRPr lang="sr-Latn-ME" sz="2400" b="0" i="0" dirty="0" smtClean="0">
              <a:solidFill>
                <a:srgbClr val="231F20"/>
              </a:solidFill>
              <a:effectLst/>
              <a:latin typeface="OpenSans"/>
            </a:endParaRPr>
          </a:p>
          <a:p>
            <a:r>
              <a:rPr lang="sr-Latn-ME" sz="2400" b="0" i="0" dirty="0" smtClean="0">
                <a:solidFill>
                  <a:srgbClr val="231F20"/>
                </a:solidFill>
                <a:effectLst/>
                <a:latin typeface="OpenSans"/>
              </a:rPr>
              <a:t>To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se najčešće postiže utapanjem jezgra s namotajima u </a:t>
            </a:r>
            <a:r>
              <a:rPr lang="sr-Latn-ME" sz="2400" b="1" i="0" dirty="0">
                <a:solidFill>
                  <a:srgbClr val="231F20"/>
                </a:solidFill>
                <a:effectLst/>
                <a:latin typeface="OpenSans-Bold"/>
              </a:rPr>
              <a:t>transformatorski sud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koji se nalije transformatorskim uljem (izolacionim sredstvom koje obezbjeđuje dobru izolaciju i dobro odvođenje toplote) i sa gornje strane zatvori.</a:t>
            </a:r>
            <a:r>
              <a:rPr lang="sr-Latn-ME" sz="3600" dirty="0"/>
              <a:t> </a:t>
            </a:r>
            <a:r>
              <a:rPr lang="sr-Latn-ME" dirty="0"/>
              <a:t/>
            </a:r>
            <a:br>
              <a:rPr lang="sr-Latn-ME" dirty="0"/>
            </a:b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8A11B5B-CF4E-4397-A387-DE3F5567A73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6745" y="3038622"/>
            <a:ext cx="6349880" cy="300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056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A016CB47-C4D4-4332-9ED0-DBB916252F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5C8260E-968F-44E8-A823-ABB4313119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C1BBA94-3F40-40AA-8BB9-E69E25E537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7889" y="0"/>
            <a:ext cx="11231745" cy="35578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C6FDEB9-A48B-44C5-8B36-8D1E9D1EC55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8753" y="384463"/>
            <a:ext cx="1834682" cy="28113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F02CB38-A3FE-4680-99B4-50457FBEAF9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4738" y="384462"/>
            <a:ext cx="2120269" cy="28113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CB6256E-2581-412F-B027-13FD9C26AA9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84748" y="384462"/>
            <a:ext cx="2158969" cy="281132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E43805F-24A6-46A4-B19B-54F2834735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3635346" y="5126067"/>
            <a:ext cx="219456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C661E5-0591-410B-B5BB-42718474A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557" y="3826412"/>
            <a:ext cx="7296443" cy="2934311"/>
          </a:xfrm>
        </p:spPr>
        <p:txBody>
          <a:bodyPr anchor="ctr">
            <a:normAutofit/>
          </a:bodyPr>
          <a:lstStyle/>
          <a:p>
            <a:r>
              <a:rPr lang="sr-Latn-ME" sz="1600" b="0" i="0" dirty="0">
                <a:effectLst/>
                <a:latin typeface="OpenSans"/>
              </a:rPr>
              <a:t>Kod trofaznog transformatora i primar i sekundar imaju po tri namotaja (za svaku fazu po jedan poseban).</a:t>
            </a:r>
          </a:p>
          <a:p>
            <a:r>
              <a:rPr lang="sr-Latn-ME" sz="1600" b="0" i="0" dirty="0">
                <a:effectLst/>
                <a:latin typeface="OpenSans"/>
              </a:rPr>
              <a:t>Namotaji primara i sekundara trofaznih transformatora mogu se vezati u </a:t>
            </a:r>
            <a:r>
              <a:rPr lang="sr-Latn-ME" sz="1600" b="1" i="0" dirty="0">
                <a:effectLst/>
                <a:latin typeface="OpenSans-Bold"/>
              </a:rPr>
              <a:t>zvijezdu </a:t>
            </a:r>
            <a:r>
              <a:rPr lang="sr-Latn-ME" sz="1600" b="0" i="0" dirty="0">
                <a:effectLst/>
                <a:latin typeface="OpenSans"/>
              </a:rPr>
              <a:t>ili </a:t>
            </a:r>
            <a:r>
              <a:rPr lang="sr-Latn-ME" sz="1600" b="1" i="0" dirty="0">
                <a:effectLst/>
                <a:latin typeface="OpenSans-Bold"/>
              </a:rPr>
              <a:t>trougao</a:t>
            </a:r>
            <a:r>
              <a:rPr lang="sr-Latn-ME" sz="1600" b="0" i="0" dirty="0">
                <a:effectLst/>
                <a:latin typeface="OpenSans"/>
              </a:rPr>
              <a:t>, a njihovi krajevi su izvučeni na provodne izolatore koji se nalaze na gornjoj ploči transformatora.</a:t>
            </a:r>
          </a:p>
          <a:p>
            <a:r>
              <a:rPr lang="sr-Latn-ME" sz="1600" b="0" i="0" dirty="0">
                <a:effectLst/>
                <a:latin typeface="OpenSans"/>
              </a:rPr>
              <a:t>Za sekundare transformatora postoji još jedna veza koja se naziva </a:t>
            </a:r>
            <a:r>
              <a:rPr lang="sr-Latn-ME" sz="1600" b="1" i="0" dirty="0">
                <a:effectLst/>
                <a:latin typeface="OpenSans-Bold"/>
              </a:rPr>
              <a:t>izlomljena zvijezda</a:t>
            </a:r>
            <a:r>
              <a:rPr lang="sr-Latn-ME" sz="1600" b="0" i="0" dirty="0">
                <a:effectLst/>
                <a:latin typeface="OpenSans"/>
              </a:rPr>
              <a:t>. Ona se ostvaruje tako što se svaki namotaj sekundara radi iz dva dijela, pa se faza obrazuje na taj način što se dva ovakva dijela,</a:t>
            </a:r>
            <a:br>
              <a:rPr lang="sr-Latn-ME" sz="1600" b="0" i="0" dirty="0">
                <a:effectLst/>
                <a:latin typeface="OpenSans"/>
              </a:rPr>
            </a:br>
            <a:r>
              <a:rPr lang="sr-Latn-ME" sz="1600" b="0" i="0" dirty="0">
                <a:effectLst/>
                <a:latin typeface="OpenSans"/>
              </a:rPr>
              <a:t>koja nijesu na istom jezgru, vežu na red.</a:t>
            </a:r>
            <a:r>
              <a:rPr lang="sr-Latn-ME" sz="1300" b="0" i="0" dirty="0">
                <a:effectLst/>
                <a:latin typeface="OpenSans"/>
              </a:rPr>
              <a:t/>
            </a:r>
            <a:br>
              <a:rPr lang="sr-Latn-ME" sz="1300" b="0" i="0" dirty="0">
                <a:effectLst/>
                <a:latin typeface="OpenSans"/>
              </a:rPr>
            </a:br>
            <a:r>
              <a:rPr lang="sr-Latn-ME" sz="1300" dirty="0"/>
              <a:t/>
            </a:r>
            <a:br>
              <a:rPr lang="sr-Latn-ME" sz="1300" dirty="0"/>
            </a:br>
            <a:endParaRPr lang="sr-Latn-ME" sz="1300" dirty="0"/>
          </a:p>
        </p:txBody>
      </p:sp>
    </p:spTree>
    <p:extLst>
      <p:ext uri="{BB962C8B-B14F-4D97-AF65-F5344CB8AC3E}">
        <p14:creationId xmlns:p14="http://schemas.microsoft.com/office/powerpoint/2010/main" xmlns="" val="2527436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6FF76B9-219D-4469-AF87-0236D29032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DB88BD78-87E1-424D-B479-C37D8E41B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05EB894-9410-4B20-95E4-7A25101AB8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166E38B6-B050-4340-8E8F-3A971DADC0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80C965-DB6D-4F81-9E9E-B027384D0B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xmlns="" id="{633C5E46-DAC5-4661-9C87-22B08E2A51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7EADDF5-6774-4BEE-84EA-3C06C938550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3564" y="451477"/>
            <a:ext cx="5990098" cy="640652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07698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448</Words>
  <Application>Microsoft Office PowerPoint</Application>
  <PresentationFormat>Custom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Konstrukcija transformatora</vt:lpstr>
      <vt:lpstr>Slide 2</vt:lpstr>
      <vt:lpstr>Jezgro transformatora</vt:lpstr>
      <vt:lpstr>Namotaji transformatora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Konstrukcija transformatora</dc:title>
  <dc:creator>Vladimir Kitaljevic</dc:creator>
  <cp:lastModifiedBy>VESNA</cp:lastModifiedBy>
  <cp:revision>3</cp:revision>
  <dcterms:created xsi:type="dcterms:W3CDTF">2020-11-23T22:08:26Z</dcterms:created>
  <dcterms:modified xsi:type="dcterms:W3CDTF">2021-11-11T21:32:42Z</dcterms:modified>
</cp:coreProperties>
</file>