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4D795-238A-4C21-AA0C-1A0E68AAA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94EB13-6B96-4DC7-B566-1257CDD6A9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97662-837F-4824-AF8B-988EB8157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20C-04D7-4530-AF3E-5B684CE07D55}" type="datetimeFigureOut">
              <a:rPr lang="sr-Latn-ME" smtClean="0"/>
              <a:t>23.11.2020.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5F038-F1FD-47F1-9549-EC9236175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3D8C7-7591-4F8B-815D-C7A6790BC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C6AA-09D2-4ABD-8F79-84E3A41139F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521072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44061-300B-4E81-92E5-6EDC08850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E1A758-DB04-4F62-B832-E50A16DC9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050B4-ED27-4026-89FF-9083953D3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20C-04D7-4530-AF3E-5B684CE07D55}" type="datetimeFigureOut">
              <a:rPr lang="sr-Latn-ME" smtClean="0"/>
              <a:t>23.11.2020.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3F0EF-89F0-4741-A5D3-505A131DA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BE98B-F408-49C2-BD24-97004450E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C6AA-09D2-4ABD-8F79-84E3A41139F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030130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7F30D8-A92D-49DF-8E3C-252F8AFEE2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5DBF8C-B963-4732-BBF6-0BB1CBC49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1D417-F6B1-4927-9506-F15C5E0C0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20C-04D7-4530-AF3E-5B684CE07D55}" type="datetimeFigureOut">
              <a:rPr lang="sr-Latn-ME" smtClean="0"/>
              <a:t>23.11.2020.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FFF83-0F8C-4609-BD4D-460297532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8B1E9-0688-407B-BD53-92EF1A6A0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C6AA-09D2-4ABD-8F79-84E3A41139F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76890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206E6-A3A7-459D-81F4-CC394783F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2051E-7144-4D25-97C6-EBD30DAA7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28D6B-5FBC-43B9-A0C2-59509FFA6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20C-04D7-4530-AF3E-5B684CE07D55}" type="datetimeFigureOut">
              <a:rPr lang="sr-Latn-ME" smtClean="0"/>
              <a:t>23.11.2020.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D4DB8-425D-45A0-8D88-DC56D88F8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4FC1E-949E-4B05-B0CD-785308012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C6AA-09D2-4ABD-8F79-84E3A41139F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54289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8A5F9-3D51-4F0D-8417-40399316B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CB2939-1CE5-4C83-81FB-E933C2BE4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8CB56-6189-4083-8352-499BE9F6D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20C-04D7-4530-AF3E-5B684CE07D55}" type="datetimeFigureOut">
              <a:rPr lang="sr-Latn-ME" smtClean="0"/>
              <a:t>23.11.2020.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7DDAC-EA1B-4E3B-B74D-D53E9A899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ACBAF-C069-4ACB-80E0-F768D4A94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C6AA-09D2-4ABD-8F79-84E3A41139F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80848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1FF0D-15A9-4E8A-9DC7-112D71D45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C1FA9-2513-4DEA-B827-5E18B835B3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0D6DB1-DAAB-4B2C-9C1B-5972ECBA8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CF81E7-D396-4DA1-87AC-FADD6DCD1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20C-04D7-4530-AF3E-5B684CE07D55}" type="datetimeFigureOut">
              <a:rPr lang="sr-Latn-ME" smtClean="0"/>
              <a:t>23.11.2020.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BD9092-0064-4175-B22B-2ECACB14D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6C1CA-CF2B-4602-934F-696B30B9B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C6AA-09D2-4ABD-8F79-84E3A41139F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84468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ADCDC-68A9-430B-AB5D-A2ACF6EB2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A2CBD-A415-4AFF-8F07-2CF221EE5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8CC8B7-03A2-4AE9-A6A6-9BDE27A88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9E56A4-8369-48C2-8BB9-C76F52DD2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7BB325-BF35-4E43-A2C8-15B4FD5F5E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C824D1-F4FB-4A4E-9701-0A1277C56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20C-04D7-4530-AF3E-5B684CE07D55}" type="datetimeFigureOut">
              <a:rPr lang="sr-Latn-ME" smtClean="0"/>
              <a:t>23.11.2020.</a:t>
            </a:fld>
            <a:endParaRPr lang="sr-Latn-M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1EE8DD-89AB-4FFE-94C0-3A151205C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A0C799-9D77-4A57-9EF6-1CD2E2E2C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C6AA-09D2-4ABD-8F79-84E3A41139F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98928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6194-DB04-4AB3-B871-9FDB58BEB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023022-2096-4CF0-BDE7-4EA789F63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20C-04D7-4530-AF3E-5B684CE07D55}" type="datetimeFigureOut">
              <a:rPr lang="sr-Latn-ME" smtClean="0"/>
              <a:t>23.11.2020.</a:t>
            </a:fld>
            <a:endParaRPr lang="sr-Latn-M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99D9E6-F36D-4F7F-B4BA-0ACDF3635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B149E6-ED87-4793-AA43-A5D0EB503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C6AA-09D2-4ABD-8F79-84E3A41139F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35712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2B9D39-F678-438C-9E9A-127CCB3F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20C-04D7-4530-AF3E-5B684CE07D55}" type="datetimeFigureOut">
              <a:rPr lang="sr-Latn-ME" smtClean="0"/>
              <a:t>23.11.2020.</a:t>
            </a:fld>
            <a:endParaRPr lang="sr-Latn-M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F0583C-D9B2-44BA-BC5B-AF6EAA837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2EEFCA-4A64-4511-AD93-3C5B7E9F0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C6AA-09D2-4ABD-8F79-84E3A41139F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37508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19D1C-0160-4DEF-BE88-AA7CDD248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F74EE-B5E8-47F7-A121-C36B66D3E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36FC81-77B9-4A3B-B767-1CA26488C5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CB4A26-6E36-4C96-B78D-7C70588E4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20C-04D7-4530-AF3E-5B684CE07D55}" type="datetimeFigureOut">
              <a:rPr lang="sr-Latn-ME" smtClean="0"/>
              <a:t>23.11.2020.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3F857-F16C-4DAC-88FF-C7ACEC876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D79F4-0AFB-4E6F-AE05-128F11F85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C6AA-09D2-4ABD-8F79-84E3A41139F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66205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024E1-F155-4162-B3AE-5902BA9A3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4F75C3-BA85-4A55-9880-9480AAD04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70F298-FD8B-468E-BE45-BE54148E8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97842-381C-4E95-B31C-DE40A25EE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20C-04D7-4530-AF3E-5B684CE07D55}" type="datetimeFigureOut">
              <a:rPr lang="sr-Latn-ME" smtClean="0"/>
              <a:t>23.11.2020.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E03DE3-8887-40FB-974A-3A29D4A39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7B112-7175-4002-9054-95A0490A3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C6AA-09D2-4ABD-8F79-84E3A41139F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061884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BB5977-5AB8-43E6-8DB3-C95A13158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47EFA-C12D-4C50-8F25-2668B322F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6E219-0DEC-4C24-AA97-08BCF004F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9520C-04D7-4530-AF3E-5B684CE07D55}" type="datetimeFigureOut">
              <a:rPr lang="sr-Latn-ME" smtClean="0"/>
              <a:t>23.11.2020.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8C617-E726-432E-9CFF-7F96755C42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A905E-ED1F-472D-87AF-CF4EE8102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2C6AA-09D2-4ABD-8F79-84E3A41139F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256921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6A4F3E9-D561-4186-8D81-99A2E6176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8425" y="5199797"/>
            <a:ext cx="9435152" cy="789673"/>
          </a:xfrm>
        </p:spPr>
        <p:txBody>
          <a:bodyPr anchor="ctr">
            <a:normAutofit/>
          </a:bodyPr>
          <a:lstStyle/>
          <a:p>
            <a:r>
              <a:rPr lang="sr-Latn-ME" sz="4000" dirty="0">
                <a:solidFill>
                  <a:schemeClr val="bg1"/>
                </a:solidFill>
              </a:rPr>
              <a:t>Princip rada transformatora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7795DFA-888F-47E2-B44E-DE1D3B3E4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05895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E3A64A-AB91-4170-9325-0BB7E604C4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6003836"/>
            <a:ext cx="8673427" cy="405405"/>
          </a:xfrm>
        </p:spPr>
        <p:txBody>
          <a:bodyPr>
            <a:normAutofit/>
          </a:bodyPr>
          <a:lstStyle/>
          <a:p>
            <a:r>
              <a:rPr lang="sr-Latn-ME" sz="1600">
                <a:solidFill>
                  <a:schemeClr val="bg1"/>
                </a:solidFill>
              </a:rPr>
              <a:t>Visokonaponska razvodna postrojenja</a:t>
            </a:r>
          </a:p>
        </p:txBody>
      </p:sp>
      <p:pic>
        <p:nvPicPr>
          <p:cNvPr id="5" name="Picture 4" descr="Diagram, schematic&#10;&#10;Description automatically generated">
            <a:extLst>
              <a:ext uri="{FF2B5EF4-FFF2-40B4-BE49-F238E27FC236}">
                <a16:creationId xmlns:a16="http://schemas.microsoft.com/office/drawing/2014/main" id="{BF6C9593-1155-401D-AC9D-A34252131F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859" y="626940"/>
            <a:ext cx="7927275" cy="3864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299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ower Transformer Stock Illustrations – 3,046 Power Transformer Stock  Illustrations, Vectors &amp; Clipart - Dreamstime">
            <a:extLst>
              <a:ext uri="{FF2B5EF4-FFF2-40B4-BE49-F238E27FC236}">
                <a16:creationId xmlns:a16="http://schemas.microsoft.com/office/drawing/2014/main" id="{9555FAF1-629E-43F7-A519-7F87EFE676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94" b="1"/>
          <a:stretch/>
        </p:blipFill>
        <p:spPr bwMode="auto">
          <a:xfrm>
            <a:off x="5797543" y="1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AEB42-DDBA-4F86-88AE-520398F9E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797668"/>
            <a:ext cx="4706803" cy="5632315"/>
          </a:xfrm>
        </p:spPr>
        <p:txBody>
          <a:bodyPr anchor="ctr">
            <a:normAutofit/>
          </a:bodyPr>
          <a:lstStyle/>
          <a:p>
            <a:r>
              <a:rPr lang="sr-Latn-ME" sz="1800" b="0" i="0" dirty="0">
                <a:solidFill>
                  <a:srgbClr val="000000"/>
                </a:solidFill>
                <a:effectLst/>
                <a:latin typeface="OpenSans"/>
              </a:rPr>
              <a:t>Elektroenergetski transformator je statička električna (elektromagnetna) mašina, odnosno elektična mašina bez obrtnih djelova, čiji se rad zasniva na principu elektromagnetne indukcije.</a:t>
            </a:r>
            <a:r>
              <a:rPr lang="sr-Latn-ME" sz="1800" dirty="0">
                <a:solidFill>
                  <a:srgbClr val="000000"/>
                </a:solidFill>
              </a:rPr>
              <a:t> </a:t>
            </a:r>
          </a:p>
          <a:p>
            <a:r>
              <a:rPr lang="sr-Latn-ME" sz="1800" b="0" i="0" dirty="0">
                <a:solidFill>
                  <a:srgbClr val="000000"/>
                </a:solidFill>
                <a:effectLst/>
                <a:latin typeface="OpenSans"/>
              </a:rPr>
              <a:t>Elektromagnetna indukcija stvara potencijalnu razliku (ili napon) u provodniku koji se nalazi u promjenljivom magnetnom polju. To je pojava nastajanja elektromotorne sile usljed promjene magnetnog fluksa. Promjena magnetnog fluksa kroz neku provodnu konturu izaziva kretanje naelektrisanja, odnosno električnu struju u toj konturi.</a:t>
            </a:r>
          </a:p>
          <a:p>
            <a:r>
              <a:rPr lang="sr-Latn-ME" sz="1800" b="0" i="0" dirty="0">
                <a:solidFill>
                  <a:srgbClr val="000000"/>
                </a:solidFill>
                <a:effectLst/>
                <a:latin typeface="OpenSans"/>
              </a:rPr>
              <a:t>Princip rada transformatora, koji predstavljaju osnovu sistema prenosa i distribucije električne energije u EES-u, zasnovan je na induktivnom sprezanju kalemova i prenošenju energije iz jednog (primarnog) kola u drugo (sekundarno).</a:t>
            </a:r>
            <a:r>
              <a:rPr lang="sr-Latn-ME" sz="1800" dirty="0">
                <a:solidFill>
                  <a:srgbClr val="000000"/>
                </a:solidFill>
              </a:rPr>
              <a:t> </a:t>
            </a:r>
            <a:br>
              <a:rPr lang="sr-Latn-ME" sz="1300" dirty="0">
                <a:solidFill>
                  <a:srgbClr val="000000"/>
                </a:solidFill>
              </a:rPr>
            </a:br>
            <a:br>
              <a:rPr lang="sr-Latn-ME" sz="1300" dirty="0">
                <a:solidFill>
                  <a:srgbClr val="000000"/>
                </a:solidFill>
              </a:rPr>
            </a:br>
            <a:endParaRPr lang="sr-Latn-ME" sz="1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341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1D971-092A-4C13-AC1D-A1411F2FD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802" y="666127"/>
            <a:ext cx="6074790" cy="6055183"/>
          </a:xfrm>
        </p:spPr>
        <p:txBody>
          <a:bodyPr>
            <a:normAutofit fontScale="92500" lnSpcReduction="20000"/>
          </a:bodyPr>
          <a:lstStyle/>
          <a:p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Posmatrano u smjeru kretanja energije, prvi namotaj (sa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nkMATH-Regular"/>
              </a:rPr>
              <a:t>N′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navojaka) naziva se </a:t>
            </a:r>
            <a:r>
              <a:rPr lang="sr-Latn-ME" sz="1900" b="1" i="0" dirty="0">
                <a:solidFill>
                  <a:srgbClr val="231F20"/>
                </a:solidFill>
                <a:effectLst/>
                <a:latin typeface="OpenSans-Bold"/>
              </a:rPr>
              <a:t>primar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, a drugi (sa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nkMATH-Regular"/>
              </a:rPr>
              <a:t>N″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navojaka) </a:t>
            </a:r>
            <a:r>
              <a:rPr lang="sr-Latn-ME" sz="1900" b="1" i="0" dirty="0">
                <a:solidFill>
                  <a:srgbClr val="231F20"/>
                </a:solidFill>
                <a:effectLst/>
                <a:latin typeface="OpenSans-Bold"/>
              </a:rPr>
              <a:t>sekundar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. Prema tome, primar transformatora je „prijemnik“, a sekundar „generator“ električne energije. Ako je napon sekundara veći od napona primara, transformator se naziva uzlazni, a ako je napon sekundara manji od napona primara – silazni.</a:t>
            </a:r>
          </a:p>
          <a:p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Kroz primarni namotaj protiče naizmjenična struja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nkMATH-Regular"/>
              </a:rPr>
              <a:t>I′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koja stvara naizmjenični fluks </a:t>
            </a:r>
            <a:r>
              <a:rPr lang="el-GR" sz="1900" b="0" i="0" dirty="0">
                <a:solidFill>
                  <a:srgbClr val="231F20"/>
                </a:solidFill>
                <a:effectLst/>
                <a:latin typeface="OpenSansnkMATH-Regular"/>
              </a:rPr>
              <a:t>Φ′</a:t>
            </a:r>
            <a:r>
              <a:rPr lang="el-GR" sz="1900" b="0" i="0" dirty="0">
                <a:solidFill>
                  <a:srgbClr val="231F20"/>
                </a:solidFill>
                <a:effectLst/>
                <a:latin typeface="OpenSans"/>
              </a:rPr>
              <a:t>,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usljed čega se u sekundarnom namotaju javlja indukovana elektromotorna sila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nkMATH-Regular"/>
              </a:rPr>
              <a:t>E″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. Ako je sekundarno kolo zatvoreno, kroz njega će proticati struja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nkMATH-Regular"/>
              </a:rPr>
              <a:t>I″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. Prema Lencovom pravilu, smjer indukovane elektromotorne sile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nkMATH-Regular"/>
              </a:rPr>
              <a:t>E″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je takav da struja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nkMATH-Regular"/>
              </a:rPr>
              <a:t>I″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stvara magnetni fluks </a:t>
            </a:r>
            <a:r>
              <a:rPr lang="el-GR" sz="1900" b="0" i="0" dirty="0">
                <a:solidFill>
                  <a:srgbClr val="231F20"/>
                </a:solidFill>
                <a:effectLst/>
                <a:latin typeface="OpenSansnkMATH-Regular"/>
              </a:rPr>
              <a:t>Φ″</a:t>
            </a:r>
            <a:r>
              <a:rPr lang="el-GR" sz="1900" b="0" i="0" dirty="0">
                <a:solidFill>
                  <a:srgbClr val="231F20"/>
                </a:solidFill>
                <a:effectLst/>
                <a:latin typeface="OpenSans"/>
              </a:rPr>
              <a:t>.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Ovo znači da će struje primara i sekundara teći u suprotnim smjerovima.</a:t>
            </a:r>
          </a:p>
          <a:p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Kako kroz magnetno kolo fizički može postojati samo jedan fluks, to se primarni i sekundarni fluksevi fazorski (vektorski) sabiraju i daju mali zajednički fluks </a:t>
            </a:r>
            <a:r>
              <a:rPr lang="el-GR" sz="1900" b="0" i="0" dirty="0">
                <a:solidFill>
                  <a:srgbClr val="231F20"/>
                </a:solidFill>
                <a:effectLst/>
                <a:latin typeface="OpenSansnkMATH-Regular"/>
              </a:rPr>
              <a:t>Φ</a:t>
            </a:r>
            <a:r>
              <a:rPr lang="el-GR" sz="1900" b="0" i="0" dirty="0">
                <a:solidFill>
                  <a:srgbClr val="231F20"/>
                </a:solidFill>
                <a:effectLst/>
                <a:latin typeface="OpenSans"/>
              </a:rPr>
              <a:t>.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On je sada uzrok i indukovane elektromotorne sile u sekundaru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nkMATH-Regular"/>
              </a:rPr>
              <a:t>E″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i indukovane elektromotorne sile u primaru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nkMATH-Regular"/>
              </a:rPr>
              <a:t>E′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, koja djeluje kao kontraelektromotorna sila.</a:t>
            </a:r>
          </a:p>
          <a:p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Osim ovog zajedničkog fluksa, postoje i rasuti fluksevi </a:t>
            </a:r>
            <a:r>
              <a:rPr lang="el-GR" sz="1900" b="0" i="0" dirty="0">
                <a:solidFill>
                  <a:srgbClr val="231F20"/>
                </a:solidFill>
                <a:effectLst/>
                <a:latin typeface="OpenSansnkMATH-Regular"/>
              </a:rPr>
              <a:t>Φ′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nkMATH-Regular"/>
              </a:rPr>
              <a:t>x 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i </a:t>
            </a:r>
            <a:r>
              <a:rPr lang="el-GR" sz="1900" b="0" i="0" dirty="0">
                <a:solidFill>
                  <a:srgbClr val="231F20"/>
                </a:solidFill>
                <a:effectLst/>
                <a:latin typeface="OpenSansnkMATH-Regular"/>
              </a:rPr>
              <a:t>Φ″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nkMATH-Regular"/>
              </a:rPr>
              <a:t>x</a:t>
            </a:r>
            <a:r>
              <a:rPr lang="sr-Latn-ME" sz="1900" b="0" i="0" dirty="0">
                <a:solidFill>
                  <a:srgbClr val="231F20"/>
                </a:solidFill>
                <a:effectLst/>
                <a:latin typeface="OpenSans"/>
              </a:rPr>
              <a:t>. Oni su djelovi primarnog, odnosno sekundarnog fluksa, pa kao nekorisni i štetni indukuju elektromotorne sile koje izazivaju induktivne padove napona.</a:t>
            </a:r>
            <a:r>
              <a:rPr lang="sr-Latn-ME" sz="1900" dirty="0"/>
              <a:t> </a:t>
            </a:r>
            <a:br>
              <a:rPr lang="sr-Latn-ME" dirty="0"/>
            </a:br>
            <a:r>
              <a:rPr lang="sr-Latn-ME" dirty="0"/>
              <a:t> </a:t>
            </a:r>
            <a:br>
              <a:rPr lang="sr-Latn-ME" dirty="0"/>
            </a:br>
            <a:endParaRPr lang="sr-Latn-M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6F6BFB-60AC-4C4D-8EEE-C2C19DD43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453" y="862654"/>
            <a:ext cx="4589141" cy="2172375"/>
          </a:xfrm>
          <a:prstGeom prst="rect">
            <a:avLst/>
          </a:prstGeom>
        </p:spPr>
      </p:pic>
      <p:pic>
        <p:nvPicPr>
          <p:cNvPr id="7" name="Picture 6" descr="Diagram, schematic&#10;&#10;Description automatically generated">
            <a:extLst>
              <a:ext uri="{FF2B5EF4-FFF2-40B4-BE49-F238E27FC236}">
                <a16:creationId xmlns:a16="http://schemas.microsoft.com/office/drawing/2014/main" id="{EAA1CC89-9F8D-4D4D-BFFF-5895BC9F37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55" y="3412158"/>
            <a:ext cx="5298847" cy="2583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335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E8D73DB-2601-47BE-91D6-F50C4AF008C5}"/>
              </a:ext>
            </a:extLst>
          </p:cNvPr>
          <p:cNvSpPr/>
          <p:nvPr/>
        </p:nvSpPr>
        <p:spPr>
          <a:xfrm>
            <a:off x="875647" y="496957"/>
            <a:ext cx="4624005" cy="944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600" b="0" i="0" dirty="0">
                <a:solidFill>
                  <a:srgbClr val="231F20"/>
                </a:solidFill>
                <a:effectLst/>
                <a:latin typeface="OpenSans"/>
              </a:rPr>
              <a:t>Promjenljivi zajednički fluks </a:t>
            </a:r>
            <a:r>
              <a:rPr lang="el-GR" sz="1600" b="0" i="0" dirty="0">
                <a:solidFill>
                  <a:srgbClr val="231F20"/>
                </a:solidFill>
                <a:effectLst/>
                <a:latin typeface="OpenSansnkMATH-Regular"/>
              </a:rPr>
              <a:t>Φ </a:t>
            </a:r>
            <a:r>
              <a:rPr lang="sr-Latn-ME" sz="1600" b="0" i="0" dirty="0">
                <a:solidFill>
                  <a:srgbClr val="231F20"/>
                </a:solidFill>
                <a:effectLst/>
                <a:latin typeface="OpenSans"/>
              </a:rPr>
              <a:t>indukuje u svakom navoju primara i sekundara istu elektromotornu silu </a:t>
            </a:r>
            <a:r>
              <a:rPr lang="sr-Latn-ME" sz="1600" b="0" i="0" dirty="0">
                <a:solidFill>
                  <a:srgbClr val="231F20"/>
                </a:solidFill>
                <a:effectLst/>
                <a:latin typeface="OpenSansnkMATH-Regular"/>
              </a:rPr>
              <a:t>e1</a:t>
            </a:r>
            <a:r>
              <a:rPr lang="sr-Latn-ME" sz="1600" b="0" i="0" dirty="0">
                <a:solidFill>
                  <a:srgbClr val="231F20"/>
                </a:solidFill>
                <a:effectLst/>
                <a:latin typeface="OpenSans"/>
              </a:rPr>
              <a:t>, koja se mijenja po sinusnom zakonu:</a:t>
            </a:r>
            <a:r>
              <a:rPr lang="sr-Latn-ME" sz="1600" dirty="0"/>
              <a:t> </a:t>
            </a:r>
            <a:br>
              <a:rPr lang="sr-Latn-ME" dirty="0"/>
            </a:br>
            <a:endParaRPr lang="sr-Latn-M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A220D7-6FD2-49C1-B99D-0C7E32F0F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2992" y="524249"/>
            <a:ext cx="2529313" cy="94849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5AEA347-67C7-46A5-8AC6-AB4CC63644C4}"/>
              </a:ext>
            </a:extLst>
          </p:cNvPr>
          <p:cNvSpPr/>
          <p:nvPr/>
        </p:nvSpPr>
        <p:spPr>
          <a:xfrm>
            <a:off x="875645" y="1654096"/>
            <a:ext cx="4624005" cy="6177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600" b="0" i="0" dirty="0">
                <a:solidFill>
                  <a:srgbClr val="231F20"/>
                </a:solidFill>
                <a:effectLst/>
                <a:latin typeface="OpenSans"/>
              </a:rPr>
              <a:t>Čije maksimana Em1 i efekjtivna vrijednost iznose:</a:t>
            </a:r>
            <a:br>
              <a:rPr lang="sr-Latn-ME" dirty="0"/>
            </a:br>
            <a:endParaRPr lang="sr-Latn-ME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BB99B92-3E29-44F3-B050-F754C8F77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2990" y="1419363"/>
            <a:ext cx="2529313" cy="103150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9495229-73C2-4B92-83CC-08D185BEDFDC}"/>
              </a:ext>
            </a:extLst>
          </p:cNvPr>
          <p:cNvSpPr/>
          <p:nvPr/>
        </p:nvSpPr>
        <p:spPr>
          <a:xfrm>
            <a:off x="875645" y="2572842"/>
            <a:ext cx="4624005" cy="9331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600" b="0" i="0" dirty="0">
                <a:solidFill>
                  <a:srgbClr val="231F20"/>
                </a:solidFill>
                <a:effectLst/>
                <a:latin typeface="OpenSans"/>
              </a:rPr>
              <a:t>Zamjenjujući ugaonu učestanost/frekvenciju </a:t>
            </a:r>
            <a:r>
              <a:rPr lang="el-GR" sz="1600" b="0" i="0" dirty="0">
                <a:solidFill>
                  <a:srgbClr val="231F20"/>
                </a:solidFill>
                <a:effectLst/>
                <a:latin typeface="OpenSansnkMATH-Regular"/>
              </a:rPr>
              <a:t>ω = 2π</a:t>
            </a:r>
            <a:r>
              <a:rPr lang="sr-Latn-ME" sz="1600" b="0" i="0" dirty="0">
                <a:solidFill>
                  <a:srgbClr val="231F20"/>
                </a:solidFill>
                <a:effectLst/>
                <a:latin typeface="OpenSansnkMATH-Regular"/>
              </a:rPr>
              <a:t>f</a:t>
            </a:r>
            <a:r>
              <a:rPr lang="sr-Latn-ME" sz="1600" b="0" i="0" dirty="0">
                <a:solidFill>
                  <a:srgbClr val="231F20"/>
                </a:solidFill>
                <a:effectLst/>
                <a:latin typeface="OpenSans"/>
              </a:rPr>
              <a:t>, izraz za efektivnuvrijednost postaje:</a:t>
            </a:r>
            <a:r>
              <a:rPr lang="sr-Latn-ME" sz="1600" dirty="0"/>
              <a:t> </a:t>
            </a:r>
            <a:br>
              <a:rPr lang="sr-Latn-ME" dirty="0"/>
            </a:br>
            <a:br>
              <a:rPr lang="sr-Latn-ME" dirty="0"/>
            </a:br>
            <a:endParaRPr lang="sr-Latn-ME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22E0318-0688-43C7-B8EA-99DA9982A7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3665" y="2450871"/>
            <a:ext cx="3451325" cy="93313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2A92F53-672E-4EFC-B236-466BDC6D21A3}"/>
              </a:ext>
            </a:extLst>
          </p:cNvPr>
          <p:cNvSpPr/>
          <p:nvPr/>
        </p:nvSpPr>
        <p:spPr>
          <a:xfrm>
            <a:off x="875645" y="3696239"/>
            <a:ext cx="4624005" cy="12339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800" b="0" i="0" dirty="0">
                <a:solidFill>
                  <a:srgbClr val="231F20"/>
                </a:solidFill>
                <a:effectLst/>
                <a:latin typeface="OpenSans"/>
              </a:rPr>
              <a:t>Ukupna elektromotorna sila primara zavisi od broja navojaka primara</a:t>
            </a:r>
            <a:r>
              <a:rPr lang="sr-Latn-ME" sz="1800" b="0" i="0" dirty="0">
                <a:solidFill>
                  <a:srgbClr val="231F20"/>
                </a:solidFill>
                <a:effectLst/>
                <a:latin typeface="OpenSansnkMATH-Regular"/>
              </a:rPr>
              <a:t>(N′)</a:t>
            </a:r>
            <a:r>
              <a:rPr lang="sr-Latn-ME" sz="1800" b="0" i="0" dirty="0">
                <a:solidFill>
                  <a:srgbClr val="231F20"/>
                </a:solidFill>
                <a:effectLst/>
                <a:latin typeface="OpenSans"/>
              </a:rPr>
              <a:t>, a elektromotorna sila sekundara od broja navojaka sekundara </a:t>
            </a:r>
            <a:r>
              <a:rPr lang="sr-Latn-ME" sz="1800" b="0" i="0" dirty="0">
                <a:solidFill>
                  <a:srgbClr val="231F20"/>
                </a:solidFill>
                <a:effectLst/>
                <a:latin typeface="OpenSansnkMATH-Regular"/>
              </a:rPr>
              <a:t>(N″)</a:t>
            </a:r>
            <a:r>
              <a:rPr lang="sr-Latn-ME" sz="1800" b="0" i="0" dirty="0">
                <a:solidFill>
                  <a:srgbClr val="231F20"/>
                </a:solidFill>
                <a:effectLst/>
                <a:latin typeface="OpenSans"/>
              </a:rPr>
              <a:t>:</a:t>
            </a:r>
            <a:r>
              <a:rPr lang="sr-Latn-ME" dirty="0"/>
              <a:t> </a:t>
            </a:r>
            <a:br>
              <a:rPr lang="sr-Latn-ME" dirty="0"/>
            </a:br>
            <a:endParaRPr lang="sr-Latn-ME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0C8BF59-993C-4D9F-A47B-E988B5FE7E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2990" y="3753676"/>
            <a:ext cx="2858439" cy="111910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A0AAD20-69A5-4C64-8D74-68F6329213A4}"/>
              </a:ext>
            </a:extLst>
          </p:cNvPr>
          <p:cNvSpPr/>
          <p:nvPr/>
        </p:nvSpPr>
        <p:spPr>
          <a:xfrm>
            <a:off x="875645" y="5120480"/>
            <a:ext cx="4624005" cy="12339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sr-Latn-ME" dirty="0"/>
            </a:br>
            <a:r>
              <a:rPr lang="sr-Latn-ME" dirty="0"/>
              <a:t>Odnos elektromotornih sila primara i sekundara predstavlja </a:t>
            </a:r>
            <a:r>
              <a:rPr lang="sr-Latn-ME" b="1" dirty="0"/>
              <a:t>odnos transformacije </a:t>
            </a:r>
            <a:r>
              <a:rPr lang="sr-Latn-ME" dirty="0"/>
              <a:t>ili </a:t>
            </a:r>
            <a:r>
              <a:rPr lang="sr-Latn-ME" b="1" dirty="0"/>
              <a:t>prenosni odnos transformatora.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D57E1B39-7D7E-4C2D-99D0-C3055A26F8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46460" y="5138593"/>
            <a:ext cx="2534969" cy="93393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645646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E921DFF-3001-46B5-95D2-66CA060F4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26"/>
            <a:ext cx="5614875" cy="680290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EA93698-222B-47A7-8E9B-667FAC990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10F3A3-296D-4606-9738-B764E0631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sr-Latn-ME">
                <a:solidFill>
                  <a:srgbClr val="FFFFFF"/>
                </a:solidFill>
              </a:rPr>
              <a:t>Prenosni odnos transformatora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51724-5867-4A4E-AC49-2DA1B7458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447472"/>
            <a:ext cx="4977578" cy="3311991"/>
          </a:xfrm>
        </p:spPr>
        <p:txBody>
          <a:bodyPr anchor="ctr">
            <a:normAutofit/>
          </a:bodyPr>
          <a:lstStyle/>
          <a:p>
            <a:r>
              <a:rPr lang="sr-Latn-ME" sz="1600" b="0" i="0" dirty="0">
                <a:solidFill>
                  <a:srgbClr val="000000"/>
                </a:solidFill>
                <a:effectLst/>
                <a:latin typeface="OpenSans"/>
              </a:rPr>
              <a:t>On jasno pokazuje kako se, pogodnim izborom broja navojaka, u sekundaru može dobiti željena elektromotorna sila, odnosno napon. U stvari, zbog padova napona u primaru i sekundaru, uvijek je</a:t>
            </a:r>
            <a:br>
              <a:rPr lang="sr-Latn-ME" sz="1600" b="0" i="0" dirty="0">
                <a:solidFill>
                  <a:srgbClr val="000000"/>
                </a:solidFill>
                <a:effectLst/>
                <a:latin typeface="OpenSans"/>
              </a:rPr>
            </a:br>
            <a:r>
              <a:rPr lang="sr-Latn-ME" sz="1600" b="0" i="0" dirty="0">
                <a:solidFill>
                  <a:srgbClr val="000000"/>
                </a:solidFill>
                <a:effectLst/>
                <a:latin typeface="OpenSansnkMATH-Regular"/>
              </a:rPr>
              <a:t>U′ &gt; E′</a:t>
            </a:r>
            <a:r>
              <a:rPr lang="sr-Latn-ME" sz="1600" b="0" i="0" dirty="0">
                <a:solidFill>
                  <a:srgbClr val="000000"/>
                </a:solidFill>
                <a:effectLst/>
                <a:latin typeface="OpenSans"/>
              </a:rPr>
              <a:t>, a </a:t>
            </a:r>
            <a:r>
              <a:rPr lang="sr-Latn-ME" sz="1600" b="0" i="0" dirty="0">
                <a:solidFill>
                  <a:srgbClr val="000000"/>
                </a:solidFill>
                <a:effectLst/>
                <a:latin typeface="OpenSansnkMATH-Regular"/>
              </a:rPr>
              <a:t>U″ &lt; E″</a:t>
            </a:r>
            <a:r>
              <a:rPr lang="sr-Latn-ME" sz="1600" b="0" i="0" dirty="0">
                <a:solidFill>
                  <a:srgbClr val="000000"/>
                </a:solidFill>
                <a:effectLst/>
                <a:latin typeface="OpenSans"/>
              </a:rPr>
              <a:t>, ali kako su ovi padovi napona relativno mali (1–5%), može se bez veće greške uzeti da je </a:t>
            </a:r>
            <a:r>
              <a:rPr lang="sr-Latn-ME" sz="1600" b="0" i="0" dirty="0">
                <a:solidFill>
                  <a:srgbClr val="000000"/>
                </a:solidFill>
                <a:effectLst/>
                <a:latin typeface="OpenSansnkMATH-Regular"/>
              </a:rPr>
              <a:t>U′ ≈ E′ </a:t>
            </a:r>
            <a:r>
              <a:rPr lang="sr-Latn-ME" sz="1600" b="0" i="0" dirty="0">
                <a:solidFill>
                  <a:srgbClr val="000000"/>
                </a:solidFill>
                <a:effectLst/>
                <a:latin typeface="OpenSans"/>
              </a:rPr>
              <a:t>i </a:t>
            </a:r>
            <a:r>
              <a:rPr lang="sr-Latn-ME" sz="1600" b="0" i="0" dirty="0">
                <a:solidFill>
                  <a:srgbClr val="000000"/>
                </a:solidFill>
                <a:effectLst/>
                <a:latin typeface="OpenSansnkMATH-Regular"/>
              </a:rPr>
              <a:t>U″ ≈ E″</a:t>
            </a:r>
            <a:r>
              <a:rPr lang="sr-Latn-ME" sz="1600" b="0" i="0" dirty="0">
                <a:solidFill>
                  <a:srgbClr val="000000"/>
                </a:solidFill>
                <a:effectLst/>
                <a:latin typeface="OpenSans"/>
              </a:rPr>
              <a:t>, pa je:</a:t>
            </a:r>
            <a:endParaRPr lang="sr-Latn-ME" sz="1600" dirty="0">
              <a:solidFill>
                <a:srgbClr val="000000"/>
              </a:solidFill>
              <a:latin typeface="OpenSans"/>
            </a:endParaRPr>
          </a:p>
          <a:p>
            <a:r>
              <a:rPr lang="sr-Latn-ME" sz="1600" b="1" i="0" dirty="0">
                <a:solidFill>
                  <a:srgbClr val="000000"/>
                </a:solidFill>
                <a:effectLst/>
                <a:latin typeface="OpenSans-Bold"/>
              </a:rPr>
              <a:t>odnos primarnog i sekundarnog napona jednak je odnosu broja navojaka primara i sekundara</a:t>
            </a:r>
            <a:r>
              <a:rPr lang="sr-Latn-ME" sz="1600" b="0" i="0" dirty="0">
                <a:solidFill>
                  <a:srgbClr val="000000"/>
                </a:solidFill>
                <a:effectLst/>
                <a:latin typeface="OpenSans"/>
              </a:rPr>
              <a:t>, odnosno prenosnom odnosu transformatora.</a:t>
            </a:r>
            <a:br>
              <a:rPr lang="sr-Latn-ME" sz="1300" dirty="0">
                <a:solidFill>
                  <a:srgbClr val="000000"/>
                </a:solidFill>
              </a:rPr>
            </a:br>
            <a:endParaRPr lang="sr-Latn-ME" sz="1300" dirty="0">
              <a:solidFill>
                <a:srgbClr val="00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EDA996-5744-4A88-B0DD-EC49C6D87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5581" y="4079694"/>
            <a:ext cx="4977975" cy="1979514"/>
          </a:xfrm>
          <a:prstGeom prst="rect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5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CF284D-CD7E-4EA2-A225-9821B1B7EE5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0477" y="4408645"/>
            <a:ext cx="2246067" cy="1327221"/>
          </a:xfrm>
          <a:prstGeom prst="rect">
            <a:avLst/>
          </a:prstGeom>
          <a:effectLst>
            <a:softEdge rad="0"/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458289B-6102-45D5-80C1-CD718BB54540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56431" y="4479759"/>
            <a:ext cx="2246067" cy="1184932"/>
          </a:xfrm>
          <a:prstGeom prst="rect">
            <a:avLst/>
          </a:pr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4238457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552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OpenSans</vt:lpstr>
      <vt:lpstr>OpenSans-Bold</vt:lpstr>
      <vt:lpstr>OpenSansnkMATH-Regular</vt:lpstr>
      <vt:lpstr>Office Theme</vt:lpstr>
      <vt:lpstr>Princip rada transformatora</vt:lpstr>
      <vt:lpstr>PowerPoint Presentation</vt:lpstr>
      <vt:lpstr>PowerPoint Presentation</vt:lpstr>
      <vt:lpstr>PowerPoint Presentation</vt:lpstr>
      <vt:lpstr>Prenosni odnos transformatora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rada i konstrukcija transformatora</dc:title>
  <dc:creator>Vladimir Kitaljevic</dc:creator>
  <cp:lastModifiedBy>Vladimir Kitaljevic</cp:lastModifiedBy>
  <cp:revision>2</cp:revision>
  <dcterms:created xsi:type="dcterms:W3CDTF">2020-11-23T21:48:59Z</dcterms:created>
  <dcterms:modified xsi:type="dcterms:W3CDTF">2020-11-23T21:50:12Z</dcterms:modified>
</cp:coreProperties>
</file>