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6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Sunday, September 20,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Sunday, September 20,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27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Sunday, September 20,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1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Sunday, September 20,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0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Sunday, September 20,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0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Sunday, September 20,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9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Sunday, September 20,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5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Sunday, September 20,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2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Sunday, September 20,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3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Sunday, September 20,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75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Sunday, September 20,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28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Sunday, September 20,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19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17" r:id="rId6"/>
    <p:sldLayoutId id="2147483713" r:id="rId7"/>
    <p:sldLayoutId id="2147483714" r:id="rId8"/>
    <p:sldLayoutId id="2147483715" r:id="rId9"/>
    <p:sldLayoutId id="2147483716" r:id="rId10"/>
    <p:sldLayoutId id="214748371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0DE65F-8D73-41BD-8299-C73D0D0A6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9A3EDE-9666-46CF-BA59-9B7EE3F34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720000"/>
            <a:ext cx="5015638" cy="2804400"/>
          </a:xfrm>
        </p:spPr>
        <p:txBody>
          <a:bodyPr>
            <a:normAutofit/>
          </a:bodyPr>
          <a:lstStyle/>
          <a:p>
            <a:r>
              <a:rPr lang="sr-Latn-ME" dirty="0"/>
              <a:t>Podjela i vrste razvodnih postrojenja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5472F4-E54C-4640-B4EE-6C19D6760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830399"/>
            <a:ext cx="5015638" cy="1936800"/>
          </a:xfrm>
        </p:spPr>
        <p:txBody>
          <a:bodyPr>
            <a:normAutofit/>
          </a:bodyPr>
          <a:lstStyle/>
          <a:p>
            <a:r>
              <a:rPr lang="sr-Latn-ME">
                <a:solidFill>
                  <a:schemeClr val="tx2">
                    <a:lumMod val="90000"/>
                  </a:schemeClr>
                </a:solidFill>
              </a:rPr>
              <a:t>Viskonaponska razvodna postrojenja – E3a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833B93-A1F7-4810-B124-C3A5BBF4F9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766" r="4" b="14826"/>
          <a:stretch/>
        </p:blipFill>
        <p:spPr>
          <a:xfrm>
            <a:off x="7127399" y="10"/>
            <a:ext cx="5064603" cy="2285990"/>
          </a:xfrm>
          <a:custGeom>
            <a:avLst/>
            <a:gdLst/>
            <a:ahLst/>
            <a:cxnLst/>
            <a:rect l="l" t="t" r="r" b="b"/>
            <a:pathLst>
              <a:path w="5064603" h="2286000">
                <a:moveTo>
                  <a:pt x="0" y="0"/>
                </a:moveTo>
                <a:lnTo>
                  <a:pt x="5064603" y="0"/>
                </a:lnTo>
                <a:lnTo>
                  <a:pt x="5064603" y="2286000"/>
                </a:lnTo>
                <a:lnTo>
                  <a:pt x="763670" y="2286000"/>
                </a:lnTo>
                <a:lnTo>
                  <a:pt x="761866" y="2261963"/>
                </a:lnTo>
                <a:cubicBezTo>
                  <a:pt x="683581" y="1496785"/>
                  <a:pt x="487866" y="835949"/>
                  <a:pt x="174723" y="279455"/>
                </a:cubicBezTo>
                <a:close/>
              </a:path>
            </a:pathLst>
          </a:cu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523165C-C068-4391-867E-8E3E4A76AD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591" b="17002"/>
          <a:stretch/>
        </p:blipFill>
        <p:spPr>
          <a:xfrm>
            <a:off x="7729581" y="2286000"/>
            <a:ext cx="4462420" cy="2286000"/>
          </a:xfrm>
          <a:custGeom>
            <a:avLst/>
            <a:gdLst/>
            <a:ahLst/>
            <a:cxnLst/>
            <a:rect l="l" t="t" r="r" b="b"/>
            <a:pathLst>
              <a:path w="4462420" h="2286000">
                <a:moveTo>
                  <a:pt x="161487" y="0"/>
                </a:moveTo>
                <a:lnTo>
                  <a:pt x="4462420" y="0"/>
                </a:lnTo>
                <a:lnTo>
                  <a:pt x="4462420" y="2286000"/>
                </a:lnTo>
                <a:lnTo>
                  <a:pt x="0" y="2286000"/>
                </a:lnTo>
                <a:lnTo>
                  <a:pt x="17047" y="2229619"/>
                </a:lnTo>
                <a:cubicBezTo>
                  <a:pt x="138233" y="1684483"/>
                  <a:pt x="198826" y="1230203"/>
                  <a:pt x="198826" y="775922"/>
                </a:cubicBezTo>
                <a:cubicBezTo>
                  <a:pt x="198826" y="636799"/>
                  <a:pt x="195564" y="500574"/>
                  <a:pt x="189040" y="367247"/>
                </a:cubicBez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4C6331-3FA9-4961-A932-E99C67D503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811" r="-2" b="22543"/>
          <a:stretch/>
        </p:blipFill>
        <p:spPr>
          <a:xfrm>
            <a:off x="6529067" y="4572000"/>
            <a:ext cx="5662935" cy="2286000"/>
          </a:xfrm>
          <a:custGeom>
            <a:avLst/>
            <a:gdLst/>
            <a:ahLst/>
            <a:cxnLst/>
            <a:rect l="l" t="t" r="r" b="b"/>
            <a:pathLst>
              <a:path w="5662935" h="2286000">
                <a:moveTo>
                  <a:pt x="1200515" y="0"/>
                </a:moveTo>
                <a:lnTo>
                  <a:pt x="5662935" y="0"/>
                </a:lnTo>
                <a:lnTo>
                  <a:pt x="5662935" y="2286000"/>
                </a:lnTo>
                <a:lnTo>
                  <a:pt x="0" y="2286000"/>
                </a:lnTo>
                <a:lnTo>
                  <a:pt x="78957" y="2205438"/>
                </a:lnTo>
                <a:cubicBezTo>
                  <a:pt x="291624" y="1972265"/>
                  <a:pt x="490445" y="1703955"/>
                  <a:pt x="672225" y="1397316"/>
                </a:cubicBezTo>
                <a:cubicBezTo>
                  <a:pt x="854003" y="1056606"/>
                  <a:pt x="984657" y="698860"/>
                  <a:pt x="1102530" y="32407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2330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67D9D-09AE-41CF-BFF9-FEB2CD91B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1" y="1564849"/>
            <a:ext cx="5929460" cy="3346517"/>
          </a:xfrm>
        </p:spPr>
        <p:txBody>
          <a:bodyPr>
            <a:normAutofit fontScale="92500" lnSpcReduction="10000"/>
          </a:bodyPr>
          <a:lstStyle/>
          <a:p>
            <a:r>
              <a:rPr lang="sr-Latn-ME" b="1" dirty="0"/>
              <a:t>Razdjelna (razvodna, rasklopna) postrojenja </a:t>
            </a:r>
            <a:r>
              <a:rPr lang="sr-Latn-ME" dirty="0"/>
              <a:t>– nalazi se u čvorištu vodova istog napona. Predstavlja EE objekat bez transformacije, sa rasklopnom opremom istog naponskog nivoa. Namjena ,u je da osigura raspodjelu energije na priključene vodove</a:t>
            </a:r>
          </a:p>
          <a:p>
            <a:r>
              <a:rPr lang="sr-Latn-ME" b="1" dirty="0"/>
              <a:t>Transformatorsko postrojenje (trafostanica) </a:t>
            </a:r>
            <a:r>
              <a:rPr lang="sr-Latn-ME" dirty="0"/>
              <a:t>– ima i transformaciju napona (transformatore – TR), što omogućava povezivanje mreža različitih naponskih nivoa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F3B6E8-3F76-4E47-9663-1186596D8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804247"/>
          </a:xfrm>
        </p:spPr>
        <p:txBody>
          <a:bodyPr/>
          <a:lstStyle/>
          <a:p>
            <a:r>
              <a:rPr lang="sr-Latn-ME" dirty="0"/>
              <a:t>VNRP se s obzirom na namjenu mogu podijeliti na:</a:t>
            </a:r>
          </a:p>
        </p:txBody>
      </p:sp>
      <p:sp>
        <p:nvSpPr>
          <p:cNvPr id="7" name="Flowchart: Punched Tape 6">
            <a:extLst>
              <a:ext uri="{FF2B5EF4-FFF2-40B4-BE49-F238E27FC236}">
                <a16:creationId xmlns:a16="http://schemas.microsoft.com/office/drawing/2014/main" id="{29489E1F-793F-4BA2-81D3-0515D8AE3038}"/>
              </a:ext>
            </a:extLst>
          </p:cNvPr>
          <p:cNvSpPr/>
          <p:nvPr/>
        </p:nvSpPr>
        <p:spPr>
          <a:xfrm>
            <a:off x="829558" y="4911366"/>
            <a:ext cx="5929459" cy="1464671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Transformacija napona se može obaviti između dva naponska nivoa ili između tri naponska nivoa!!!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27868D5-9AA1-4962-91A4-91FA2E1AC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003" y="52208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 descr="Електричне мреже — Википедија">
            <a:extLst>
              <a:ext uri="{FF2B5EF4-FFF2-40B4-BE49-F238E27FC236}">
                <a16:creationId xmlns:a16="http://schemas.microsoft.com/office/drawing/2014/main" id="{DAC24732-FFC7-4EAD-87BA-796252D5F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843" y="1378679"/>
            <a:ext cx="3700599" cy="48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18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2C331-27F2-435E-BD72-1AB32D363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93388"/>
            <a:ext cx="10728325" cy="5175588"/>
          </a:xfrm>
        </p:spPr>
        <p:txBody>
          <a:bodyPr>
            <a:normAutofit fontScale="92500" lnSpcReduction="20000"/>
          </a:bodyPr>
          <a:lstStyle/>
          <a:p>
            <a:r>
              <a:rPr lang="sr-Latn-ME" b="1" dirty="0"/>
              <a:t>Prema funkciji koju imaju u EES-u, u viskonaponskim razvodnim postrojenjima VNRP se:</a:t>
            </a:r>
          </a:p>
          <a:p>
            <a:pPr marL="457200" indent="-457200">
              <a:buFont typeface="+mj-lt"/>
              <a:buAutoNum type="arabicPeriod"/>
            </a:pPr>
            <a:r>
              <a:rPr lang="sr-Latn-ME" dirty="0"/>
              <a:t>Podiže napon radi prenosa električne energije na daljinu</a:t>
            </a:r>
          </a:p>
          <a:p>
            <a:pPr marL="457200" indent="-457200">
              <a:buFont typeface="+mj-lt"/>
              <a:buAutoNum type="arabicPeriod"/>
            </a:pPr>
            <a:r>
              <a:rPr lang="sr-Latn-ME" dirty="0"/>
              <a:t>Spušta napon radi korišćenja električne energije</a:t>
            </a:r>
          </a:p>
          <a:p>
            <a:pPr marL="457200" indent="-457200">
              <a:buFont typeface="+mj-lt"/>
              <a:buAutoNum type="arabicPeriod"/>
            </a:pPr>
            <a:r>
              <a:rPr lang="sr-Latn-ME" dirty="0"/>
              <a:t>Razvodi električna energija u dva ili više pravaca</a:t>
            </a:r>
          </a:p>
          <a:p>
            <a:pPr marL="457200" indent="-457200">
              <a:buFont typeface="+mj-lt"/>
              <a:buAutoNum type="arabicPeriod"/>
            </a:pPr>
            <a:endParaRPr lang="sr-Latn-ME" dirty="0"/>
          </a:p>
          <a:p>
            <a:r>
              <a:rPr lang="sr-Latn-ME" b="1" dirty="0"/>
              <a:t>Prema najvišem naponu, VNRP se dijele na:</a:t>
            </a:r>
          </a:p>
          <a:p>
            <a:pPr marL="457200" indent="-457200">
              <a:buFont typeface="+mj-lt"/>
              <a:buAutoNum type="arabicPeriod"/>
            </a:pPr>
            <a:r>
              <a:rPr lang="sr-Latn-ME" dirty="0"/>
              <a:t>Srednjenaponska – SN (napon do 35 kV)</a:t>
            </a:r>
          </a:p>
          <a:p>
            <a:pPr marL="457200" indent="-457200">
              <a:buFont typeface="+mj-lt"/>
              <a:buAutoNum type="arabicPeriod"/>
            </a:pPr>
            <a:r>
              <a:rPr lang="sr-Latn-ME" dirty="0"/>
              <a:t>Viskonaponska – VN (napon viši od 110 kV)</a:t>
            </a:r>
          </a:p>
          <a:p>
            <a:pPr marL="457200" indent="-457200">
              <a:buFont typeface="+mj-lt"/>
              <a:buAutoNum type="arabicPeriod"/>
            </a:pPr>
            <a:endParaRPr lang="sr-Latn-ME" dirty="0"/>
          </a:p>
          <a:p>
            <a:r>
              <a:rPr lang="sr-Latn-ME" b="1" dirty="0"/>
              <a:t>Prema prostornom smještaju, VNRP mogu biti postavljena kao:</a:t>
            </a:r>
          </a:p>
          <a:p>
            <a:pPr marL="457200" indent="-457200">
              <a:buFont typeface="+mj-lt"/>
              <a:buAutoNum type="arabicPeriod"/>
            </a:pPr>
            <a:r>
              <a:rPr lang="sr-Latn-ME" dirty="0"/>
              <a:t>Unutrašnja – zgrade, najčešće urađene za tu svrhu</a:t>
            </a:r>
          </a:p>
          <a:p>
            <a:pPr marL="457200" indent="-457200">
              <a:buFont typeface="+mj-lt"/>
              <a:buAutoNum type="arabicPeriod"/>
            </a:pPr>
            <a:r>
              <a:rPr lang="sr-Latn-ME" dirty="0"/>
              <a:t>Spoljašnja – postrojenja na otovorenom ograđenom prostoru</a:t>
            </a:r>
          </a:p>
        </p:txBody>
      </p:sp>
      <p:pic>
        <p:nvPicPr>
          <p:cNvPr id="5" name="Picture 3" descr="Електричне мреже — Википедија">
            <a:extLst>
              <a:ext uri="{FF2B5EF4-FFF2-40B4-BE49-F238E27FC236}">
                <a16:creationId xmlns:a16="http://schemas.microsoft.com/office/drawing/2014/main" id="{D9D0FEBB-3B46-4865-932C-4421ACB39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077" y="2318397"/>
            <a:ext cx="3407923" cy="4475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73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AFAD4110-8016-4782-8301-425DA40C0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8463AEF-E1BB-4094-902E-9FC4C3327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7" name="Freeform: Shape 76">
            <a:extLst>
              <a:ext uri="{FF2B5EF4-FFF2-40B4-BE49-F238E27FC236}">
                <a16:creationId xmlns:a16="http://schemas.microsoft.com/office/drawing/2014/main" id="{1BA33325-7509-4375-B1C0-C816908FB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7573811" cy="6858000"/>
          </a:xfrm>
          <a:custGeom>
            <a:avLst/>
            <a:gdLst>
              <a:gd name="connsiteX0" fmla="*/ 1129816 w 7573811"/>
              <a:gd name="connsiteY0" fmla="*/ 0 h 6858000"/>
              <a:gd name="connsiteX1" fmla="*/ 7573811 w 7573811"/>
              <a:gd name="connsiteY1" fmla="*/ 0 h 6858000"/>
              <a:gd name="connsiteX2" fmla="*/ 7573811 w 7573811"/>
              <a:gd name="connsiteY2" fmla="*/ 6858000 h 6858000"/>
              <a:gd name="connsiteX3" fmla="*/ 1406292 w 7573811"/>
              <a:gd name="connsiteY3" fmla="*/ 6858000 h 6858000"/>
              <a:gd name="connsiteX4" fmla="*/ 1194784 w 7573811"/>
              <a:gd name="connsiteY4" fmla="*/ 6625926 h 6858000"/>
              <a:gd name="connsiteX5" fmla="*/ 580447 w 7573811"/>
              <a:gd name="connsiteY5" fmla="*/ 5744482 h 6858000"/>
              <a:gd name="connsiteX6" fmla="*/ 0 w 7573811"/>
              <a:gd name="connsiteY6" fmla="*/ 3637319 h 6858000"/>
              <a:gd name="connsiteX7" fmla="*/ 183298 w 7573811"/>
              <a:gd name="connsiteY7" fmla="*/ 1866081 h 6858000"/>
              <a:gd name="connsiteX8" fmla="*/ 794295 w 7573811"/>
              <a:gd name="connsiteY8" fmla="*/ 430767 h 6858000"/>
              <a:gd name="connsiteX9" fmla="*/ 993227 w 7573811"/>
              <a:gd name="connsiteY9" fmla="*/ 16450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73811" h="6858000">
                <a:moveTo>
                  <a:pt x="1129816" y="0"/>
                </a:moveTo>
                <a:lnTo>
                  <a:pt x="7573811" y="0"/>
                </a:lnTo>
                <a:lnTo>
                  <a:pt x="7573811" y="6858000"/>
                </a:lnTo>
                <a:lnTo>
                  <a:pt x="1406292" y="6858000"/>
                </a:lnTo>
                <a:lnTo>
                  <a:pt x="1194784" y="6625926"/>
                </a:lnTo>
                <a:cubicBezTo>
                  <a:pt x="968525" y="6360025"/>
                  <a:pt x="763745" y="6065137"/>
                  <a:pt x="580447" y="5744482"/>
                </a:cubicBezTo>
                <a:cubicBezTo>
                  <a:pt x="213848" y="5072633"/>
                  <a:pt x="0" y="4370245"/>
                  <a:pt x="0" y="3637319"/>
                </a:cubicBezTo>
                <a:cubicBezTo>
                  <a:pt x="0" y="3057086"/>
                  <a:pt x="61099" y="2446314"/>
                  <a:pt x="183298" y="1866081"/>
                </a:cubicBezTo>
                <a:cubicBezTo>
                  <a:pt x="305499" y="1285847"/>
                  <a:pt x="519347" y="827768"/>
                  <a:pt x="794295" y="430767"/>
                </a:cubicBezTo>
                <a:cubicBezTo>
                  <a:pt x="859214" y="339151"/>
                  <a:pt x="925564" y="250398"/>
                  <a:pt x="993227" y="164508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noFill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7CA8E-0454-4E67-8DAE-FB4D0286E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661" y="729574"/>
            <a:ext cx="5739318" cy="561286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sr-Latn-ME" b="0" i="0" dirty="0">
                <a:effectLst/>
                <a:latin typeface="OpenSans"/>
              </a:rPr>
              <a:t>Postrojenja unutrašnje izvedbe mogu biti smještena u posebne zgrade namijenjene toj svrsi ili u posebnom dijelu zgrade čija je namjena opšta (stambene zgrade, turistički objekti i dr.). Aparati i oprema koji se ugrađuju u ova postrojenja zaštićeni su od atmosferskih uticaja (vlaga, prašina i sl.), pa je i njihova konstrukcija jednostavna i jeftina. To su obično postrojenja za srednji napon (do 35 kV). Ćelije u ovim postrojenjima međusobno se odvajaju zidanom ili montažnom izolacionom pregradom.</a:t>
            </a:r>
          </a:p>
          <a:p>
            <a:pPr>
              <a:lnSpc>
                <a:spcPct val="110000"/>
              </a:lnSpc>
            </a:pPr>
            <a:r>
              <a:rPr lang="sr-Latn-ME" b="0" i="0" dirty="0">
                <a:effectLst/>
                <a:latin typeface="OpenSans"/>
              </a:rPr>
              <a:t>Postrojenja visokog napona (110 kV i više) obično se rade na otvorenom, jer bi građevinski objekti za njihov smještaj bili veliki i veoma složeni. Elementi ovih postrojenja moraju biti konstruisani i izvedeni da izdrže sve spoljašnje</a:t>
            </a:r>
            <a:br>
              <a:rPr lang="sr-Latn-ME" b="0" i="0" dirty="0">
                <a:effectLst/>
                <a:latin typeface="OpenSans"/>
              </a:rPr>
            </a:br>
            <a:r>
              <a:rPr lang="sr-Latn-ME" b="0" i="0" dirty="0">
                <a:effectLst/>
                <a:latin typeface="OpenSans"/>
              </a:rPr>
              <a:t>uticaje. </a:t>
            </a:r>
            <a:endParaRPr lang="sr-Latn-ME" dirty="0"/>
          </a:p>
        </p:txBody>
      </p:sp>
      <p:pic>
        <p:nvPicPr>
          <p:cNvPr id="2052" name="Picture 4" descr="Izgradnja razvodnog postrojenja Ugwuaji i 330kV dvostrukog dalekovoda New  Haven - Ugwuaji, Enugu, Nigerija - Energoprojekt">
            <a:extLst>
              <a:ext uri="{FF2B5EF4-FFF2-40B4-BE49-F238E27FC236}">
                <a16:creationId xmlns:a16="http://schemas.microsoft.com/office/drawing/2014/main" id="{CF5B1D16-AA9E-4221-BC2A-3DF1103F7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64537" y="798578"/>
            <a:ext cx="3094787" cy="2367512"/>
          </a:xfrm>
          <a:custGeom>
            <a:avLst/>
            <a:gdLst/>
            <a:ahLst/>
            <a:cxnLst/>
            <a:rect l="l" t="t" r="r" b="b"/>
            <a:pathLst>
              <a:path w="5014800" h="2524669">
                <a:moveTo>
                  <a:pt x="0" y="0"/>
                </a:moveTo>
                <a:lnTo>
                  <a:pt x="5014800" y="0"/>
                </a:lnTo>
                <a:lnTo>
                  <a:pt x="5014800" y="2524669"/>
                </a:lnTo>
                <a:lnTo>
                  <a:pt x="0" y="252466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VISOKONAPONSKA RAZVODNA POSTROJENJA">
            <a:extLst>
              <a:ext uri="{FF2B5EF4-FFF2-40B4-BE49-F238E27FC236}">
                <a16:creationId xmlns:a16="http://schemas.microsoft.com/office/drawing/2014/main" id="{4EBEEC8D-BFF3-47A7-9791-ABE72A548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64537" y="3707952"/>
            <a:ext cx="3094787" cy="2318103"/>
          </a:xfrm>
          <a:custGeom>
            <a:avLst/>
            <a:gdLst/>
            <a:ahLst/>
            <a:cxnLst/>
            <a:rect l="l" t="t" r="r" b="b"/>
            <a:pathLst>
              <a:path w="5014800" h="2524669">
                <a:moveTo>
                  <a:pt x="0" y="0"/>
                </a:moveTo>
                <a:lnTo>
                  <a:pt x="5014800" y="0"/>
                </a:lnTo>
                <a:lnTo>
                  <a:pt x="5014800" y="2524669"/>
                </a:lnTo>
                <a:lnTo>
                  <a:pt x="0" y="252466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470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D5E91-4423-4A05-8297-CCFCACE3F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044230"/>
          </a:xfrm>
        </p:spPr>
        <p:txBody>
          <a:bodyPr/>
          <a:lstStyle/>
          <a:p>
            <a:r>
              <a:rPr lang="sr-Latn-ME" dirty="0"/>
              <a:t>Zavisno od uloge u mreži, razvodna postrojenja mogu biti: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83C560-902B-4DA1-9D0C-EAA365B287F0}"/>
              </a:ext>
            </a:extLst>
          </p:cNvPr>
          <p:cNvSpPr/>
          <p:nvPr/>
        </p:nvSpPr>
        <p:spPr>
          <a:xfrm>
            <a:off x="904671" y="2393004"/>
            <a:ext cx="2017637" cy="914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ČVORNA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CF0209-2CF8-4CDA-8462-076D448FA951}"/>
              </a:ext>
            </a:extLst>
          </p:cNvPr>
          <p:cNvSpPr/>
          <p:nvPr/>
        </p:nvSpPr>
        <p:spPr>
          <a:xfrm>
            <a:off x="904669" y="4036978"/>
            <a:ext cx="2017637" cy="914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PROLAZNA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1309A7-983C-4F12-8401-8F288355596E}"/>
              </a:ext>
            </a:extLst>
          </p:cNvPr>
          <p:cNvSpPr/>
          <p:nvPr/>
        </p:nvSpPr>
        <p:spPr>
          <a:xfrm>
            <a:off x="904668" y="5554125"/>
            <a:ext cx="2017637" cy="914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ANTENSKA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94DFF7C-766A-4A03-88D7-B904B2862A1D}"/>
              </a:ext>
            </a:extLst>
          </p:cNvPr>
          <p:cNvSpPr/>
          <p:nvPr/>
        </p:nvSpPr>
        <p:spPr>
          <a:xfrm>
            <a:off x="3563332" y="2393004"/>
            <a:ext cx="3308808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Stiče se više vodova i transformatora.</a:t>
            </a:r>
            <a:r>
              <a:rPr lang="sr-Latn-ME" dirty="0"/>
              <a:t> </a:t>
            </a:r>
            <a:br>
              <a:rPr lang="sr-Latn-ME" dirty="0"/>
            </a:br>
            <a:endParaRPr lang="sr-Latn-ME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C787706-2AB9-4693-BE63-650B56DAC290}"/>
              </a:ext>
            </a:extLst>
          </p:cNvPr>
          <p:cNvSpPr/>
          <p:nvPr/>
        </p:nvSpPr>
        <p:spPr>
          <a:xfrm>
            <a:off x="3563332" y="4036978"/>
            <a:ext cx="3308808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Pored transformacije imaju samo dva voda.</a:t>
            </a:r>
            <a:br>
              <a:rPr lang="sr-Latn-ME" dirty="0"/>
            </a:br>
            <a:endParaRPr lang="sr-Latn-ME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331601D-FDE6-412E-AEF6-3C9DF4D5D2EB}"/>
              </a:ext>
            </a:extLst>
          </p:cNvPr>
          <p:cNvSpPr/>
          <p:nvPr/>
        </p:nvSpPr>
        <p:spPr>
          <a:xfrm>
            <a:off x="3563332" y="5554125"/>
            <a:ext cx="3308808" cy="102578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Napajaju transformaciju preko samo jendog (jednostrukog) voda.</a:t>
            </a:r>
            <a:br>
              <a:rPr lang="sr-Latn-ME" dirty="0"/>
            </a:br>
            <a:endParaRPr lang="sr-Latn-ME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A7D04BC-9A44-4D09-AE95-1F60A24E5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6840" y="2022616"/>
            <a:ext cx="3880489" cy="15897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FDD833B-8D2E-4C98-96CE-B1DEED3C5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0561" y="3771135"/>
            <a:ext cx="4376786" cy="149366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A79C4D8-DEB4-4D34-9056-2BB9D58948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9559" y="5356108"/>
            <a:ext cx="3575050" cy="142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1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BlobVTI">
  <a:themeElements>
    <a:clrScheme name="AnalogousFromDarkSeedLeftStep">
      <a:dk1>
        <a:srgbClr val="000000"/>
      </a:dk1>
      <a:lt1>
        <a:srgbClr val="FFFFFF"/>
      </a:lt1>
      <a:dk2>
        <a:srgbClr val="243241"/>
      </a:dk2>
      <a:lt2>
        <a:srgbClr val="E3E8E2"/>
      </a:lt2>
      <a:accent1>
        <a:srgbClr val="CF29E7"/>
      </a:accent1>
      <a:accent2>
        <a:srgbClr val="7D2FD9"/>
      </a:accent2>
      <a:accent3>
        <a:srgbClr val="4A44EA"/>
      </a:accent3>
      <a:accent4>
        <a:srgbClr val="175ED5"/>
      </a:accent4>
      <a:accent5>
        <a:srgbClr val="26B1D5"/>
      </a:accent5>
      <a:accent6>
        <a:srgbClr val="14B996"/>
      </a:accent6>
      <a:hlink>
        <a:srgbClr val="3D89B7"/>
      </a:hlink>
      <a:folHlink>
        <a:srgbClr val="7F7F7F"/>
      </a:folHlink>
    </a:clrScheme>
    <a:fontScheme name="Blob">
      <a:majorFont>
        <a:latin typeface="Sagona Boo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CAE626993242447B0C7E8B033356B3F" ma:contentTypeVersion="2" ma:contentTypeDescription="Kreiraj novi dokument." ma:contentTypeScope="" ma:versionID="af30c7d0c875c09c1afe84f4f8c71555">
  <xsd:schema xmlns:xsd="http://www.w3.org/2001/XMLSchema" xmlns:xs="http://www.w3.org/2001/XMLSchema" xmlns:p="http://schemas.microsoft.com/office/2006/metadata/properties" xmlns:ns2="ab30ee01-de11-4ff2-aeaf-b8224ef3532e" targetNamespace="http://schemas.microsoft.com/office/2006/metadata/properties" ma:root="true" ma:fieldsID="cd97072d3ff3bf54ece015595dde3e24" ns2:_="">
    <xsd:import namespace="ab30ee01-de11-4ff2-aeaf-b8224ef353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0ee01-de11-4ff2-aeaf-b8224ef353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36C78B-0979-484A-8E11-E560AA7F93B2}"/>
</file>

<file path=customXml/itemProps2.xml><?xml version="1.0" encoding="utf-8"?>
<ds:datastoreItem xmlns:ds="http://schemas.openxmlformats.org/officeDocument/2006/customXml" ds:itemID="{56C5C64F-39F2-47EF-9AC8-68B057254A60}"/>
</file>

<file path=customXml/itemProps3.xml><?xml version="1.0" encoding="utf-8"?>
<ds:datastoreItem xmlns:ds="http://schemas.openxmlformats.org/officeDocument/2006/customXml" ds:itemID="{85BCBE00-123D-4C39-9CF1-6ACE2F3EC707}"/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24</TotalTime>
  <Words>357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 Next LT Pro</vt:lpstr>
      <vt:lpstr>OpenSans</vt:lpstr>
      <vt:lpstr>Sagona Book</vt:lpstr>
      <vt:lpstr>The Hand Extrablack</vt:lpstr>
      <vt:lpstr>BlobVTI</vt:lpstr>
      <vt:lpstr>Podjela i vrste razvodnih postrojenja</vt:lpstr>
      <vt:lpstr>VNRP se s obzirom na namjenu mogu podijeliti na:</vt:lpstr>
      <vt:lpstr>PowerPoint Presentation</vt:lpstr>
      <vt:lpstr>PowerPoint Presentation</vt:lpstr>
      <vt:lpstr>Zavisno od uloge u mreži, razvodna postrojenja mogu biti: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Podjela i vrste razvodnih postrojenja</dc:title>
  <dc:creator>Vladimir Kitaljevic</dc:creator>
  <cp:lastModifiedBy>Vladimir Kitaljevic</cp:lastModifiedBy>
  <cp:revision>4</cp:revision>
  <dcterms:created xsi:type="dcterms:W3CDTF">2020-09-20T10:23:02Z</dcterms:created>
  <dcterms:modified xsi:type="dcterms:W3CDTF">2020-09-20T10:53:20Z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0x0101000CAE626993242447B0C7E8B033356B3F</vt:lpwstr>
  </property>
</Properties>
</file>