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6BFA026-F873-4A0F-B7FF-DBB0ED6D2217}" type="datetimeFigureOut">
              <a:rPr lang="sr-Latn-ME" smtClean="0"/>
              <a:t>20.9.2020.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7CF2518-BFDA-4CAE-8060-5760DCBAB57A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9534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026-F873-4A0F-B7FF-DBB0ED6D2217}" type="datetimeFigureOut">
              <a:rPr lang="sr-Latn-ME" smtClean="0"/>
              <a:t>20.9.2020.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2518-BFDA-4CAE-8060-5760DCBAB57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2438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026-F873-4A0F-B7FF-DBB0ED6D2217}" type="datetimeFigureOut">
              <a:rPr lang="sr-Latn-ME" smtClean="0"/>
              <a:t>20.9.2020.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2518-BFDA-4CAE-8060-5760DCBAB57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1667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026-F873-4A0F-B7FF-DBB0ED6D2217}" type="datetimeFigureOut">
              <a:rPr lang="sr-Latn-ME" smtClean="0"/>
              <a:t>20.9.2020.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2518-BFDA-4CAE-8060-5760DCBAB57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98009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026-F873-4A0F-B7FF-DBB0ED6D2217}" type="datetimeFigureOut">
              <a:rPr lang="sr-Latn-ME" smtClean="0"/>
              <a:t>20.9.2020.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2518-BFDA-4CAE-8060-5760DCBAB57A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466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026-F873-4A0F-B7FF-DBB0ED6D2217}" type="datetimeFigureOut">
              <a:rPr lang="sr-Latn-ME" smtClean="0"/>
              <a:t>20.9.2020.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2518-BFDA-4CAE-8060-5760DCBAB57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68426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026-F873-4A0F-B7FF-DBB0ED6D2217}" type="datetimeFigureOut">
              <a:rPr lang="sr-Latn-ME" smtClean="0"/>
              <a:t>20.9.2020.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2518-BFDA-4CAE-8060-5760DCBAB57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25897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026-F873-4A0F-B7FF-DBB0ED6D2217}" type="datetimeFigureOut">
              <a:rPr lang="sr-Latn-ME" smtClean="0"/>
              <a:t>20.9.2020.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2518-BFDA-4CAE-8060-5760DCBAB57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7862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026-F873-4A0F-B7FF-DBB0ED6D2217}" type="datetimeFigureOut">
              <a:rPr lang="sr-Latn-ME" smtClean="0"/>
              <a:t>20.9.2020.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2518-BFDA-4CAE-8060-5760DCBAB57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44115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026-F873-4A0F-B7FF-DBB0ED6D2217}" type="datetimeFigureOut">
              <a:rPr lang="sr-Latn-ME" smtClean="0"/>
              <a:t>20.9.2020.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2518-BFDA-4CAE-8060-5760DCBAB57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3374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026-F873-4A0F-B7FF-DBB0ED6D2217}" type="datetimeFigureOut">
              <a:rPr lang="sr-Latn-ME" smtClean="0"/>
              <a:t>20.9.2020.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2518-BFDA-4CAE-8060-5760DCBAB57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54767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6BFA026-F873-4A0F-B7FF-DBB0ED6D2217}" type="datetimeFigureOut">
              <a:rPr lang="sr-Latn-ME" smtClean="0"/>
              <a:t>20.9.2020.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7CF2518-BFDA-4CAE-8060-5760DCBAB57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7409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9832-AD5F-47A1-9960-C228CFCD3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1573" y="758952"/>
            <a:ext cx="3738617" cy="4041648"/>
          </a:xfrm>
        </p:spPr>
        <p:txBody>
          <a:bodyPr>
            <a:normAutofit/>
          </a:bodyPr>
          <a:lstStyle/>
          <a:p>
            <a:r>
              <a:rPr lang="sr-Latn-ME" sz="4100"/>
              <a:t>Uloga, funkcija i značaj razvodnih postrojenja u EES-u</a:t>
            </a:r>
            <a:br>
              <a:rPr lang="sr-Latn-ME" sz="4100"/>
            </a:br>
            <a:endParaRPr lang="sr-Latn-ME" sz="4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3DB0-7E8B-4AB5-B8C7-7D702B6EB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095" y="4800600"/>
            <a:ext cx="3753096" cy="1691640"/>
          </a:xfrm>
        </p:spPr>
        <p:txBody>
          <a:bodyPr>
            <a:normAutofit/>
          </a:bodyPr>
          <a:lstStyle/>
          <a:p>
            <a:r>
              <a:rPr lang="sr-Latn-ME" sz="2000">
                <a:solidFill>
                  <a:schemeClr val="tx1">
                    <a:lumMod val="85000"/>
                  </a:schemeClr>
                </a:solidFill>
              </a:rPr>
              <a:t>Viskonaponska razvodna postrojenja – E3a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E98AA07-97EC-4229-A9DF-9AEC71AA9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608735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59764-3C38-403A-8328-9DFA70656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1" r="8242" b="-3"/>
          <a:stretch/>
        </p:blipFill>
        <p:spPr>
          <a:xfrm>
            <a:off x="902659" y="453788"/>
            <a:ext cx="5193342" cy="59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2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EF6D-82E0-45F7-BB51-8629CFF9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33" y="3180945"/>
            <a:ext cx="10632839" cy="3483807"/>
          </a:xfrm>
        </p:spPr>
        <p:txBody>
          <a:bodyPr>
            <a:normAutofit/>
          </a:bodyPr>
          <a:lstStyle/>
          <a:p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U okviru elektroenergetike se u teoriji i praksi projektuju i unapređuju električni generatori, elektromotori, transformatori i dalekovodi, elektrane i elektroenergetske mreže, kao i distribucija električne energije od proizvodnje do potrošača. </a:t>
            </a:r>
          </a:p>
          <a:p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Istovremeno obezbjeđuje racionalnu potrošnju i svestranu i optimalnu primjenu električne energije svugdje gdje je to potrebno.</a:t>
            </a:r>
            <a:r>
              <a:rPr lang="sr-Latn-ME" dirty="0"/>
              <a:t> </a:t>
            </a:r>
          </a:p>
          <a:p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U okviru posebne privredne oblasti koja se naziva </a:t>
            </a:r>
            <a:r>
              <a:rPr lang="sr-Latn-ME" sz="1800" b="1" i="0" dirty="0">
                <a:solidFill>
                  <a:srgbClr val="231F20"/>
                </a:solidFill>
                <a:effectLst/>
                <a:latin typeface="OpenSans-Bold"/>
              </a:rPr>
              <a:t>elektroprivreda</a:t>
            </a:r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, elektroenergetika</a:t>
            </a:r>
            <a:b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</a:br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predstavlja sektor energetike koji obuhvata sve aktivnosti gazdovanja električnom energijom.</a:t>
            </a:r>
            <a:b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</a:br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Tako se obezbjeđuje zahtijevana isporuka potrošačima, uz neophodne nivoe </a:t>
            </a:r>
            <a:r>
              <a:rPr lang="sr-Latn-ME" sz="1800" b="1" i="0" dirty="0">
                <a:solidFill>
                  <a:srgbClr val="231F20"/>
                </a:solidFill>
                <a:effectLst/>
                <a:latin typeface="OpenSans"/>
              </a:rPr>
              <a:t>sigurnosti i pouzdanosti, zadovoljavajući kvalitet i minimalne troškove</a:t>
            </a:r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.</a:t>
            </a:r>
            <a:r>
              <a:rPr lang="sr-Latn-ME" dirty="0"/>
              <a:t> </a:t>
            </a:r>
            <a:br>
              <a:rPr lang="sr-Latn-ME" dirty="0"/>
            </a:br>
            <a:endParaRPr lang="sr-Latn-M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FFBCB-A9DF-460C-8AD9-09657272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33" y="292231"/>
            <a:ext cx="6648450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4B423-05D9-4CAD-9C3D-CB687E51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83" y="420818"/>
            <a:ext cx="43529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8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lektroenergetski sistem u Pljevljima stabilan uprkos nedaćama">
            <a:extLst>
              <a:ext uri="{FF2B5EF4-FFF2-40B4-BE49-F238E27FC236}">
                <a16:creationId xmlns:a16="http://schemas.microsoft.com/office/drawing/2014/main" id="{CA89FF1C-61AD-42EA-9ECE-9002D444E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9"/>
          <a:stretch/>
        </p:blipFill>
        <p:spPr bwMode="auto">
          <a:xfrm>
            <a:off x="92365" y="0"/>
            <a:ext cx="112928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3716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68880A-0057-4B8C-B785-A31028E12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625" y="712061"/>
            <a:ext cx="6931639" cy="5641605"/>
          </a:xfrm>
        </p:spPr>
        <p:txBody>
          <a:bodyPr>
            <a:normAutofit fontScale="77500" lnSpcReduction="20000"/>
          </a:bodyPr>
          <a:lstStyle/>
          <a:p>
            <a:r>
              <a:rPr lang="sr-Latn-ME" sz="3100" b="0" i="0" dirty="0">
                <a:solidFill>
                  <a:schemeClr val="bg1"/>
                </a:solidFill>
                <a:effectLst/>
                <a:latin typeface="OpenSans-Semibold"/>
              </a:rPr>
              <a:t>Elektroenergetski sistem je slo</a:t>
            </a:r>
            <a:r>
              <a:rPr lang="sr-Latn-ME" sz="3100" b="1" i="0" dirty="0">
                <a:solidFill>
                  <a:schemeClr val="bg1"/>
                </a:solidFill>
                <a:effectLst/>
                <a:latin typeface="OpenSans-Bold"/>
              </a:rPr>
              <a:t>ž</a:t>
            </a:r>
            <a:r>
              <a:rPr lang="sr-Latn-ME" sz="3100" b="0" i="0" dirty="0">
                <a:solidFill>
                  <a:schemeClr val="bg1"/>
                </a:solidFill>
                <a:effectLst/>
                <a:latin typeface="OpenSans-Semibold"/>
              </a:rPr>
              <a:t>eni skup uređaja i opreme, međusobno povezanih i</a:t>
            </a:r>
            <a:br>
              <a:rPr lang="sr-Latn-ME" sz="3100" b="0" i="0" dirty="0">
                <a:solidFill>
                  <a:schemeClr val="bg1"/>
                </a:solidFill>
                <a:effectLst/>
                <a:latin typeface="OpenSans-Semibold"/>
              </a:rPr>
            </a:br>
            <a:r>
              <a:rPr lang="sr-Latn-ME" sz="3100" b="0" i="0" dirty="0">
                <a:solidFill>
                  <a:schemeClr val="bg1"/>
                </a:solidFill>
                <a:effectLst/>
                <a:latin typeface="OpenSans-Semibold"/>
              </a:rPr>
              <a:t>uzajamno zavisnih, kojima se proizvedena električna energija (u elektranama – E),</a:t>
            </a:r>
            <a:br>
              <a:rPr lang="sr-Latn-ME" sz="3100" b="0" i="0" dirty="0">
                <a:solidFill>
                  <a:schemeClr val="bg1"/>
                </a:solidFill>
                <a:effectLst/>
                <a:latin typeface="OpenSans-Semibold"/>
              </a:rPr>
            </a:br>
            <a:r>
              <a:rPr lang="sr-Latn-ME" sz="3100" b="0" i="0" dirty="0">
                <a:solidFill>
                  <a:schemeClr val="bg1"/>
                </a:solidFill>
                <a:effectLst/>
                <a:latin typeface="OpenSans-Semibold"/>
              </a:rPr>
              <a:t>nakon određenih transformacija (u okviru visokonaponskih razvodnih postrojenja –</a:t>
            </a:r>
            <a:br>
              <a:rPr lang="sr-Latn-ME" sz="3100" b="0" i="0" dirty="0">
                <a:solidFill>
                  <a:schemeClr val="bg1"/>
                </a:solidFill>
                <a:effectLst/>
                <a:latin typeface="OpenSans-Semibold"/>
              </a:rPr>
            </a:br>
            <a:r>
              <a:rPr lang="sr-Latn-ME" sz="3100" b="0" i="0" dirty="0">
                <a:solidFill>
                  <a:schemeClr val="bg1"/>
                </a:solidFill>
                <a:effectLst/>
                <a:latin typeface="OpenSans-Semibold"/>
              </a:rPr>
              <a:t>VNRP), prenosi (preko prenosne mreže – PM) i distribuira (kroz distributivne mreže</a:t>
            </a:r>
            <a:br>
              <a:rPr lang="sr-Latn-ME" sz="3100" b="0" i="0" dirty="0">
                <a:solidFill>
                  <a:schemeClr val="bg1"/>
                </a:solidFill>
                <a:effectLst/>
                <a:latin typeface="OpenSans-Semibold"/>
              </a:rPr>
            </a:br>
            <a:r>
              <a:rPr lang="sr-Latn-ME" sz="3100" b="0" i="0" dirty="0">
                <a:solidFill>
                  <a:schemeClr val="bg1"/>
                </a:solidFill>
                <a:effectLst/>
                <a:latin typeface="OpenSans-Semibold"/>
              </a:rPr>
              <a:t>– DM) do potrošača (P)</a:t>
            </a:r>
          </a:p>
          <a:p>
            <a:endParaRPr lang="sr-Latn-ME" sz="3100" dirty="0">
              <a:solidFill>
                <a:schemeClr val="bg1"/>
              </a:solidFill>
              <a:latin typeface="OpenSans-Semibold"/>
            </a:endParaRPr>
          </a:p>
          <a:p>
            <a:r>
              <a:rPr lang="sr-Latn-ME" sz="3100" b="0" i="0" dirty="0">
                <a:solidFill>
                  <a:schemeClr val="bg1"/>
                </a:solidFill>
                <a:effectLst/>
                <a:latin typeface="OpenSans"/>
              </a:rPr>
              <a:t>Osnovni zadaci elektroenergetskih sistema su</a:t>
            </a:r>
            <a:br>
              <a:rPr lang="sr-Latn-ME" sz="3100" b="0" i="0" dirty="0">
                <a:solidFill>
                  <a:schemeClr val="bg1"/>
                </a:solidFill>
                <a:effectLst/>
                <a:latin typeface="OpenSans"/>
              </a:rPr>
            </a:br>
            <a:r>
              <a:rPr lang="sr-Latn-ME" sz="3100" b="0" i="0" dirty="0">
                <a:solidFill>
                  <a:schemeClr val="bg1"/>
                </a:solidFill>
                <a:effectLst/>
                <a:latin typeface="OpenSans"/>
              </a:rPr>
              <a:t>da potrošačima obezbijede </a:t>
            </a:r>
            <a:r>
              <a:rPr lang="sr-Latn-ME" sz="3100" b="1" i="0" dirty="0">
                <a:solidFill>
                  <a:schemeClr val="bg1"/>
                </a:solidFill>
                <a:effectLst/>
                <a:latin typeface="OpenSans-Bold"/>
              </a:rPr>
              <a:t>dovoljno snabdijevanje</a:t>
            </a:r>
            <a:r>
              <a:rPr lang="sr-Latn-ME" sz="3100" b="0" i="0" dirty="0">
                <a:solidFill>
                  <a:schemeClr val="bg1"/>
                </a:solidFill>
                <a:effectLst/>
                <a:latin typeface="OpenSans"/>
              </a:rPr>
              <a:t>, tj. potrebnu snagu i dovoljnu količinu</a:t>
            </a:r>
            <a:br>
              <a:rPr lang="sr-Latn-ME" sz="3100" b="0" i="0" dirty="0">
                <a:solidFill>
                  <a:schemeClr val="bg1"/>
                </a:solidFill>
                <a:effectLst/>
                <a:latin typeface="OpenSans"/>
              </a:rPr>
            </a:br>
            <a:r>
              <a:rPr lang="sr-Latn-ME" sz="3100" b="0" i="0" dirty="0">
                <a:solidFill>
                  <a:schemeClr val="bg1"/>
                </a:solidFill>
                <a:effectLst/>
                <a:latin typeface="OpenSans"/>
              </a:rPr>
              <a:t>električne energije, i da snabdijevanje potroša-</a:t>
            </a:r>
            <a:br>
              <a:rPr lang="sr-Latn-ME" sz="3100" b="0" i="0" dirty="0">
                <a:solidFill>
                  <a:schemeClr val="bg1"/>
                </a:solidFill>
                <a:effectLst/>
                <a:latin typeface="OpenSans"/>
              </a:rPr>
            </a:br>
            <a:r>
              <a:rPr lang="sr-Latn-ME" sz="3100" b="0" i="0" dirty="0">
                <a:solidFill>
                  <a:schemeClr val="bg1"/>
                </a:solidFill>
                <a:effectLst/>
                <a:latin typeface="OpenSans"/>
              </a:rPr>
              <a:t>ča bude </a:t>
            </a:r>
            <a:r>
              <a:rPr lang="sr-Latn-ME" sz="3100" b="1" i="0" dirty="0">
                <a:solidFill>
                  <a:schemeClr val="bg1"/>
                </a:solidFill>
                <a:effectLst/>
                <a:latin typeface="OpenSans-Bold"/>
              </a:rPr>
              <a:t>sigurno, kvalitetno i ekonomično</a:t>
            </a:r>
            <a:r>
              <a:rPr lang="sr-Latn-ME" sz="3100" b="0" i="0" dirty="0">
                <a:solidFill>
                  <a:schemeClr val="bg1"/>
                </a:solidFill>
                <a:effectLst/>
                <a:latin typeface="OpenSans"/>
              </a:rPr>
              <a:t>, a</a:t>
            </a:r>
            <a:br>
              <a:rPr lang="sr-Latn-ME" sz="3100" b="0" i="0" dirty="0">
                <a:solidFill>
                  <a:schemeClr val="bg1"/>
                </a:solidFill>
                <a:effectLst/>
                <a:latin typeface="OpenSans"/>
              </a:rPr>
            </a:br>
            <a:r>
              <a:rPr lang="sr-Latn-ME" sz="3100" b="0" i="0" dirty="0">
                <a:solidFill>
                  <a:schemeClr val="bg1"/>
                </a:solidFill>
                <a:effectLst/>
                <a:latin typeface="OpenSans"/>
              </a:rPr>
              <a:t>sve to uz </a:t>
            </a:r>
            <a:r>
              <a:rPr lang="sr-Latn-ME" sz="3100" b="1" i="0" dirty="0">
                <a:solidFill>
                  <a:schemeClr val="bg1"/>
                </a:solidFill>
                <a:effectLst/>
                <a:latin typeface="OpenSans-Bold"/>
              </a:rPr>
              <a:t>racionalnu upotrebu </a:t>
            </a:r>
            <a:r>
              <a:rPr lang="sr-Latn-ME" sz="3100" b="0" i="0" dirty="0">
                <a:solidFill>
                  <a:schemeClr val="bg1"/>
                </a:solidFill>
                <a:effectLst/>
                <a:latin typeface="OpenSans"/>
              </a:rPr>
              <a:t>električne energije i minimalne troškove.</a:t>
            </a:r>
            <a:r>
              <a:rPr lang="sr-Latn-ME" sz="3100" dirty="0">
                <a:solidFill>
                  <a:schemeClr val="bg1"/>
                </a:solidFill>
              </a:rPr>
              <a:t> </a:t>
            </a:r>
            <a:br>
              <a:rPr lang="sr-Latn-ME" sz="2400" dirty="0"/>
            </a:br>
            <a:endParaRPr lang="sr-Latn-ME" sz="2400" dirty="0">
              <a:solidFill>
                <a:schemeClr val="bg1"/>
              </a:solidFill>
              <a:effectLst/>
            </a:endParaRPr>
          </a:p>
          <a:p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9C402-856F-4E80-8869-EAF549603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sr-Latn-RS" altLang="sr-Latn-R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2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167118-CCC6-4EA0-956F-63D5BBB0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CCAB7-972E-464A-A4FF-C08AE9357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64" r="-3" b="-3"/>
          <a:stretch/>
        </p:blipFill>
        <p:spPr>
          <a:xfrm>
            <a:off x="161151" y="160866"/>
            <a:ext cx="5784972" cy="3772147"/>
          </a:xfrm>
          <a:custGeom>
            <a:avLst/>
            <a:gdLst/>
            <a:ahLst/>
            <a:cxnLst/>
            <a:rect l="l" t="t" r="r" b="b"/>
            <a:pathLst>
              <a:path w="3762123" h="3772147">
                <a:moveTo>
                  <a:pt x="0" y="0"/>
                </a:moveTo>
                <a:lnTo>
                  <a:pt x="3762123" y="0"/>
                </a:lnTo>
                <a:lnTo>
                  <a:pt x="3762123" y="2803198"/>
                </a:lnTo>
                <a:lnTo>
                  <a:pt x="1898122" y="2803198"/>
                </a:lnTo>
                <a:lnTo>
                  <a:pt x="1898122" y="3772147"/>
                </a:lnTo>
                <a:lnTo>
                  <a:pt x="0" y="377214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5B238-E0D1-4630-95F3-65EE6F53C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076" y="329938"/>
            <a:ext cx="4677389" cy="5975612"/>
          </a:xfrm>
        </p:spPr>
        <p:txBody>
          <a:bodyPr>
            <a:normAutofit fontScale="92500"/>
          </a:bodyPr>
          <a:lstStyle/>
          <a:p>
            <a:r>
              <a:rPr lang="sr-Latn-ME" b="1" i="0" dirty="0">
                <a:effectLst/>
                <a:latin typeface="OpenSans-Bold"/>
              </a:rPr>
              <a:t>Visokonaponska razvodna postrojenja </a:t>
            </a:r>
            <a:r>
              <a:rPr lang="sr-Latn-ME" b="0" i="0" dirty="0">
                <a:effectLst/>
                <a:latin typeface="OpenSans"/>
              </a:rPr>
              <a:t>(VNRP) imaju osnovnu ulogu da kao dio</a:t>
            </a:r>
            <a:br>
              <a:rPr lang="sr-Latn-ME" b="0" i="0" dirty="0">
                <a:effectLst/>
                <a:latin typeface="OpenSans"/>
              </a:rPr>
            </a:br>
            <a:r>
              <a:rPr lang="sr-Latn-ME" b="0" i="0" dirty="0">
                <a:effectLst/>
                <a:latin typeface="OpenSans"/>
              </a:rPr>
              <a:t>jedinstvene cjeline (EES), zajedno s elektranama, prenosnim i distributivnim mrežama, u svakom trenutku osiguraju dopremanje dovoljne količine kvalitetne električne energije od izvora do potrošača.</a:t>
            </a:r>
            <a:r>
              <a:rPr lang="sr-Latn-ME" dirty="0"/>
              <a:t> </a:t>
            </a:r>
          </a:p>
          <a:p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Dopremanje proizvedene električne energije od izvora (elektrane) do potrošača može se izvesti na više načina, od kojih se mogu izdvojiti dva</a:t>
            </a:r>
            <a:b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</a:br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najkarakterističnija:</a:t>
            </a:r>
            <a:b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</a:br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• </a:t>
            </a:r>
            <a:r>
              <a:rPr lang="sr-Latn-ME" sz="1800" b="1" i="0" dirty="0">
                <a:solidFill>
                  <a:srgbClr val="231F20"/>
                </a:solidFill>
                <a:effectLst/>
                <a:latin typeface="OpenSans"/>
              </a:rPr>
              <a:t>Jedan od njih je da se svaki potrošač priključi direktno na svoj izvor.</a:t>
            </a:r>
            <a:br>
              <a:rPr lang="sr-Latn-ME" sz="1800" b="1" i="0" dirty="0">
                <a:solidFill>
                  <a:srgbClr val="231F20"/>
                </a:solidFill>
                <a:effectLst/>
                <a:latin typeface="OpenSans"/>
              </a:rPr>
            </a:br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Ovaj način je, iako tehnički izvodljiv, uglavnom ekonomski neprihvatljiv.</a:t>
            </a:r>
            <a:b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</a:br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On se uglavnom koristio u samom početku razvoja EES-a.</a:t>
            </a:r>
            <a:b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</a:br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• </a:t>
            </a:r>
            <a:r>
              <a:rPr lang="sr-Latn-ME" sz="1800" b="1" i="0" dirty="0">
                <a:solidFill>
                  <a:srgbClr val="231F20"/>
                </a:solidFill>
                <a:effectLst/>
                <a:latin typeface="OpenSans"/>
              </a:rPr>
              <a:t>Drugi način je da se između potrošača i izvora izgradi električna mreža </a:t>
            </a:r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na koju se priključuju svi izvori i svi potrošači i na koju se može izvršiti</a:t>
            </a:r>
            <a:b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</a:br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priključak izvora i potrošača na bilo kom mjestu.</a:t>
            </a:r>
            <a:r>
              <a:rPr lang="sr-Latn-ME" dirty="0"/>
              <a:t> </a:t>
            </a:r>
            <a:br>
              <a:rPr lang="sr-Latn-ME" dirty="0"/>
            </a:br>
            <a:br>
              <a:rPr lang="sr-Latn-ME" dirty="0"/>
            </a:br>
            <a:endParaRPr lang="sr-Latn-M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D4539-6282-4E5F-B7D5-E486B406A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5" r="4797" b="-3"/>
          <a:stretch/>
        </p:blipFill>
        <p:spPr>
          <a:xfrm>
            <a:off x="161153" y="4051885"/>
            <a:ext cx="2922516" cy="2659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BCBC60-6867-4541-86D4-9C43E2BB02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42" r="9685" b="-5"/>
          <a:stretch/>
        </p:blipFill>
        <p:spPr>
          <a:xfrm>
            <a:off x="3202542" y="3082937"/>
            <a:ext cx="2743583" cy="36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3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10B2-C1B7-4AE4-933F-77A48A2F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21014"/>
          </a:xfrm>
        </p:spPr>
        <p:txBody>
          <a:bodyPr/>
          <a:lstStyle/>
          <a:p>
            <a:r>
              <a:rPr lang="sr-Latn-ME" dirty="0"/>
              <a:t>Struktura električnih mreža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DF586-7D94-49DB-961B-8243288F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49" y="1585610"/>
            <a:ext cx="4990289" cy="4906630"/>
          </a:xfrm>
        </p:spPr>
        <p:txBody>
          <a:bodyPr>
            <a:normAutofit fontScale="92500" lnSpcReduction="10000"/>
          </a:bodyPr>
          <a:lstStyle/>
          <a:p>
            <a:r>
              <a:rPr lang="sr-Latn-ME" b="1" dirty="0"/>
              <a:t>EE mreža (prenosna, distributivna, potrošačka) sastoji iz čvorova i grana (vodovi i/ili transformatori).</a:t>
            </a:r>
          </a:p>
          <a:p>
            <a:r>
              <a:rPr lang="sr-Latn-ME" sz="1800" b="1" i="0" dirty="0">
                <a:solidFill>
                  <a:srgbClr val="231F20"/>
                </a:solidFill>
                <a:effectLst/>
                <a:latin typeface="OpenSans-Bold"/>
              </a:rPr>
              <a:t>Čvorne tačke </a:t>
            </a:r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moraju biti tako koncipirane da se u svakom trenutku na njih može priključiti potrošač i/ili izvor. Priključenje može biti direktno ili indirektno (preko nekog prenosnog sistema na tehnički i ekonomski zadovoljavajući način).</a:t>
            </a:r>
            <a:b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</a:br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Svaka čvorna tačka ima </a:t>
            </a:r>
            <a:r>
              <a:rPr lang="sr-Latn-ME" sz="1800" b="1" i="0" dirty="0">
                <a:solidFill>
                  <a:srgbClr val="231F20"/>
                </a:solidFill>
                <a:effectLst/>
                <a:latin typeface="OpenSans-Bold"/>
              </a:rPr>
              <a:t>razvodno postrojenje </a:t>
            </a:r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koje može biti sa transformacijom ili bez transformacije napona. </a:t>
            </a:r>
          </a:p>
          <a:p>
            <a:r>
              <a:rPr lang="sr-Latn-ME" sz="1800" b="0" i="0" dirty="0">
                <a:solidFill>
                  <a:srgbClr val="231F20"/>
                </a:solidFill>
                <a:effectLst/>
                <a:latin typeface="OpenSans"/>
              </a:rPr>
              <a:t>Bez postojanja visokonaponskih razvodnih postrojenja u čvornim tačkama mreža ne bi bilo moguće priključiti više vodova (istog ili različitog napona), više izvora ili potrošača, a takođe ni spojiti dvije ili više mreža istog ili različitog naponskog nivoa.</a:t>
            </a:r>
            <a:r>
              <a:rPr lang="sr-Latn-ME" dirty="0"/>
              <a:t> </a:t>
            </a:r>
            <a:br>
              <a:rPr lang="sr-Latn-ME" dirty="0"/>
            </a:br>
            <a:br>
              <a:rPr lang="sr-Latn-ME" dirty="0"/>
            </a:br>
            <a:endParaRPr lang="sr-Latn-ME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1769C-FE38-425B-81F5-3748A6489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474" y="2302010"/>
            <a:ext cx="5619577" cy="26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5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47278-A114-46C1-8DA9-6A1FD7FD0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697584"/>
            <a:ext cx="9803876" cy="5482553"/>
          </a:xfrm>
        </p:spPr>
        <p:txBody>
          <a:bodyPr>
            <a:normAutofit/>
          </a:bodyPr>
          <a:lstStyle/>
          <a:p>
            <a:r>
              <a:rPr lang="sr-Latn-ME" sz="2000" b="0" i="0" dirty="0">
                <a:solidFill>
                  <a:srgbClr val="231F20"/>
                </a:solidFill>
                <a:effectLst/>
                <a:latin typeface="OpenSans"/>
              </a:rPr>
              <a:t>Visokonaponska razvodna postrojenja postoje:</a:t>
            </a:r>
          </a:p>
          <a:p>
            <a:pPr marL="0" indent="0">
              <a:buNone/>
            </a:pPr>
            <a:br>
              <a:rPr lang="sr-Latn-ME" sz="2000" b="0" i="0" dirty="0">
                <a:solidFill>
                  <a:srgbClr val="231F20"/>
                </a:solidFill>
                <a:effectLst/>
                <a:latin typeface="OpenSans"/>
              </a:rPr>
            </a:br>
            <a:r>
              <a:rPr lang="sr-Latn-ME" sz="2000" b="0" i="0" dirty="0">
                <a:solidFill>
                  <a:srgbClr val="231F20"/>
                </a:solidFill>
                <a:effectLst/>
                <a:latin typeface="OpenSans"/>
              </a:rPr>
              <a:t>• </a:t>
            </a:r>
            <a:r>
              <a:rPr lang="sr-Latn-ME" sz="2000" b="1" i="0" dirty="0">
                <a:solidFill>
                  <a:srgbClr val="231F20"/>
                </a:solidFill>
                <a:effectLst/>
                <a:latin typeface="OpenSans-Bold"/>
              </a:rPr>
              <a:t>pri/u elektranama</a:t>
            </a:r>
            <a:r>
              <a:rPr lang="sr-Latn-ME" sz="2000" b="0" i="0" dirty="0">
                <a:solidFill>
                  <a:srgbClr val="231F20"/>
                </a:solidFill>
                <a:effectLst/>
                <a:latin typeface="OpenSans"/>
              </a:rPr>
              <a:t>, gdje im je zadatak da energiju proizvedenu u elektrani raspodijele na vodove koji povezuju elektranu s mrežom. </a:t>
            </a:r>
          </a:p>
          <a:p>
            <a:pPr marL="0" indent="0">
              <a:buNone/>
            </a:pPr>
            <a:r>
              <a:rPr lang="sr-Latn-ME" sz="2000" b="0" i="0" dirty="0">
                <a:solidFill>
                  <a:srgbClr val="231F20"/>
                </a:solidFill>
                <a:effectLst/>
                <a:latin typeface="OpenSans"/>
              </a:rPr>
              <a:t>• </a:t>
            </a:r>
            <a:r>
              <a:rPr lang="sr-Latn-ME" sz="2000" b="1" i="0" dirty="0">
                <a:solidFill>
                  <a:srgbClr val="231F20"/>
                </a:solidFill>
                <a:effectLst/>
                <a:latin typeface="OpenSans-Bold"/>
              </a:rPr>
              <a:t>u mrežama</a:t>
            </a:r>
            <a:r>
              <a:rPr lang="sr-Latn-ME" sz="2000" b="0" i="0" dirty="0">
                <a:solidFill>
                  <a:srgbClr val="231F20"/>
                </a:solidFill>
                <a:effectLst/>
                <a:latin typeface="OpenSans"/>
              </a:rPr>
              <a:t>, gdje im je zadatak da povežu dvije ili više mreža (istog ili različitog napona). U pitanju su sistemska postrojenja koja obuhvataju transformaciju velike količine električne energije i koja povezuju dvije prenosne mreže (na primjer 220 kV mrežu i 400 kV mrežu). </a:t>
            </a:r>
          </a:p>
          <a:p>
            <a:pPr marL="0" indent="0">
              <a:buNone/>
            </a:pPr>
            <a:r>
              <a:rPr lang="sr-Latn-ME" sz="2000" b="0" i="0" dirty="0">
                <a:solidFill>
                  <a:srgbClr val="231F20"/>
                </a:solidFill>
                <a:effectLst/>
                <a:latin typeface="OpenSans"/>
              </a:rPr>
              <a:t>• </a:t>
            </a:r>
            <a:r>
              <a:rPr lang="sr-Latn-ME" sz="2000" b="1" i="0" dirty="0">
                <a:solidFill>
                  <a:srgbClr val="231F20"/>
                </a:solidFill>
                <a:effectLst/>
                <a:latin typeface="OpenSans-Bold"/>
              </a:rPr>
              <a:t>kod velikih potrošača</a:t>
            </a:r>
            <a:r>
              <a:rPr lang="sr-Latn-ME" sz="2000" b="0" i="0" dirty="0">
                <a:solidFill>
                  <a:srgbClr val="231F20"/>
                </a:solidFill>
                <a:effectLst/>
                <a:latin typeface="OpenSans"/>
              </a:rPr>
              <a:t>, gdje im je zadatak da preuzmu potrebnu energiju iz mreža i proslijede je i razvedu ka posebnim potrošačima. Da bi se energija mogla koristiti od strane potrošača, u ovim postrojenjima se napon električne energije spušta energetskim transformatorima (spuštačima napona) s naponskog nivoa distributivne (ponekad i prenosne) mreže na naponski nivo kojim se napajaju potrošači. </a:t>
            </a:r>
            <a:br>
              <a:rPr lang="sr-Latn-ME" dirty="0"/>
            </a:b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83190380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AE626993242447B0C7E8B033356B3F" ma:contentTypeVersion="0" ma:contentTypeDescription="Kreiraj novi dokument." ma:contentTypeScope="" ma:versionID="0b5dbce91d0ece0dc4e83dbedd9f09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ba7d69a50218b66392448607319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30A607-CDC5-4F12-ADEF-45035A533E20}"/>
</file>

<file path=customXml/itemProps2.xml><?xml version="1.0" encoding="utf-8"?>
<ds:datastoreItem xmlns:ds="http://schemas.openxmlformats.org/officeDocument/2006/customXml" ds:itemID="{6D8DE8F6-FA1D-4895-937F-2914B2E05FC3}"/>
</file>

<file path=customXml/itemProps3.xml><?xml version="1.0" encoding="utf-8"?>
<ds:datastoreItem xmlns:ds="http://schemas.openxmlformats.org/officeDocument/2006/customXml" ds:itemID="{383AB357-CF76-4E25-BED9-536EDB8E45A5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646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Century Schoolbook</vt:lpstr>
      <vt:lpstr>OpenSans</vt:lpstr>
      <vt:lpstr>OpenSans-Bold</vt:lpstr>
      <vt:lpstr>OpenSans-Semibold</vt:lpstr>
      <vt:lpstr>Wingdings 2</vt:lpstr>
      <vt:lpstr>View</vt:lpstr>
      <vt:lpstr>Uloga, funkcija i značaj razvodnih postrojenja u EES-u </vt:lpstr>
      <vt:lpstr>PowerPoint Presentation</vt:lpstr>
      <vt:lpstr>PowerPoint Presentation</vt:lpstr>
      <vt:lpstr>PowerPoint Presentation</vt:lpstr>
      <vt:lpstr>Struktura električnih mreža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Uloga, funkcija i značaj razvodnih postrojenja u EES-u </dc:title>
  <dc:creator>Vladimir Kitaljevic</dc:creator>
  <cp:lastModifiedBy>Vladimir Kitaljevic</cp:lastModifiedBy>
  <cp:revision>2</cp:revision>
  <dcterms:created xsi:type="dcterms:W3CDTF">2020-09-20T09:51:53Z</dcterms:created>
  <dcterms:modified xsi:type="dcterms:W3CDTF">2020-09-20T10:11:56Z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0x0101000CAE626993242447B0C7E8B033356B3F</vt:lpwstr>
  </property>
</Properties>
</file>