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58" r:id="rId6"/>
    <p:sldId id="264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CF134-1447-4A55-8EE7-8994962B7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D4AC2F-8266-4D2D-B966-7905E2817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E2EBFA-A7F1-4F2A-95B8-7723948D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7B86B-D57A-4880-971D-909C32A7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F305BE-2B9A-41EE-A2F1-1DA041B3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9981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F1C97-D22C-4350-9A47-A38E6F9B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AE2A23-01B5-44B4-8097-24EAF5769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7E88E-29C5-4BAA-8843-3C310E54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7F07-C500-4D8D-976F-FEF13716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79D0B-D81F-470B-AAAB-9A0E17DF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0503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995107-F0CC-43CA-A12B-03957F1A1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9A2DFA-E9EF-439E-9A4B-60CB1C907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CB532-2E34-4BF6-AB15-8BF8CBF3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185B9-B8C4-4F6B-AFB5-7DA063F5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F7B1-E137-479D-9341-836CDB8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54967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8845A-72A8-4127-A453-C6FD8972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5D370-71ED-41DF-99EB-F2D5CB4A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C3C1B-0167-47FA-9063-79E94D9F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C7B4A-0F31-4960-8220-4C7D725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82809-1884-442A-A7BA-31302D1F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50178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C3FEC-B18B-4C00-9C33-CE9DDB9C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A19C0-CC7C-46E7-A689-6FD68437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84868-DB2B-4607-9ABE-29B552A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94FBA0-2B0E-4AB0-BF92-6C8FBAA4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4CDE25-D964-4A2F-A554-FE00A76A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98751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72C32-CCFF-4238-8C79-E863E8F6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7BAAD-C8FF-479B-ADF8-BED0BD3C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31B755-9E84-43BB-BAFA-62EA5BAD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060924-53A8-42F9-8480-1D973B5B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77A83D-5572-47BB-B1FC-DA7FF672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0AC062-6E47-4DC3-A9CA-9EDA80A8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29323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7D50C-BFE6-4D13-830A-7D5690EE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6D31E0-FDB9-406F-B856-81A1230F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AE2EB-1DDC-45A2-A5C7-5704FF6B2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D49E23-C300-4122-A1B1-6A5ABE0B1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610864-130D-4675-A243-6FAD2947D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1DBE9E-BA59-4C63-A97C-C52BA00B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1B4D73-6198-4FEB-8774-92B075A6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3DA6C6-628A-4824-B0EA-8CB16DCF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8707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0CC03-6CE4-470C-8C8D-8E25B2A5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0E0A58-C8DA-43CB-9555-2E63C888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F17750-9EE5-42A1-84EE-D01A7EA6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492C1E-7476-4E71-B858-2395C694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93242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E99F94-FEC0-4CE9-AC36-E40C21E9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FFB3DE-ACB3-4D9C-81CD-CA4E7142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CC72D5-4F42-447D-8EB7-80610831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4874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63389-D92D-45A8-BC6C-5D391929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1BDF8-63E5-49EF-8835-2D4DA23B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BAB287-1227-4B60-AD3D-9CCC27319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073CFC-3AAA-47C6-9346-D4645B54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9A64C-9973-447D-A974-D0FAB07A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9618D8-9073-418F-A34A-133AA503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292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3EB34-7F35-443E-8237-EF6FC18D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32D10C-D5D4-43C9-A028-34C943C5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D2B272-A8B5-4566-9E0A-9804A4279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A89EE1-893B-4E26-AD38-69698118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2C8F3F-A7B7-4E48-B261-4ACA1F95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8B049A-660E-4C1B-9534-7CA0770A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71575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3C977B-1746-411C-ADDA-55C21DCF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72F60-A815-47A4-9797-22AC9CE89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A3731-D386-4F31-8DB5-FC3DA19F1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257B-A348-4035-A57F-55D326F419C2}" type="datetimeFigureOut">
              <a:rPr lang="sr-Latn-ME" smtClean="0"/>
              <a:pPr/>
              <a:t>4.11.2021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D15D0C-0248-47FD-A7EC-732D16E30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A1696-E626-49B5-ABDE-C87FD41C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938A-DC6C-4B83-9F41-1B0BD1F670C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4006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F5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B8879-C8BD-4291-9F13-577EEE580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sr-Latn-ME" sz="5800">
                <a:solidFill>
                  <a:srgbClr val="4F502F"/>
                </a:solidFill>
              </a:rPr>
              <a:t>Transformatori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E4087D-202B-44DB-9F17-F1E7EA18F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sr-Latn-ME" sz="2000">
                <a:solidFill>
                  <a:srgbClr val="4F502F"/>
                </a:solidFill>
              </a:rPr>
              <a:t>Visokonaponska razvodna postrojenja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3DAE4-C763-4473-B277-D75DABB1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579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06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D48D49-42A4-48DF-9101-438510C080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099" y="457201"/>
            <a:ext cx="2533118" cy="2753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DBFB15-D37D-4D14-921E-9F517658F2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4455" y="530473"/>
            <a:ext cx="2613376" cy="2606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55E942-F23C-4BE4-8F24-77C3C03BC0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9970" y="457200"/>
            <a:ext cx="2409215" cy="2753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F85488-AA70-4F3C-9627-1DA3DFD87A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8049" y="457200"/>
            <a:ext cx="1996207" cy="2753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5820DE-0338-40FC-B52A-BE86E4AFCD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717" y="3429000"/>
            <a:ext cx="4757850" cy="29260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12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51157-E39E-4228-B4FD-3E1A4462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03" y="3502855"/>
            <a:ext cx="5193748" cy="506437"/>
          </a:xfrm>
        </p:spPr>
        <p:txBody>
          <a:bodyPr>
            <a:normAutofit fontScale="90000"/>
          </a:bodyPr>
          <a:lstStyle/>
          <a:p>
            <a:r>
              <a:rPr lang="sr-Latn-ME" sz="3200" dirty="0">
                <a:solidFill>
                  <a:srgbClr val="FFFFFF"/>
                </a:solidFill>
              </a:rPr>
              <a:t>Istorijat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E2502B-89DA-43FA-91F3-EDB31AA4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649" y="4135902"/>
            <a:ext cx="6030351" cy="2722098"/>
          </a:xfrm>
        </p:spPr>
        <p:txBody>
          <a:bodyPr>
            <a:normAutofit lnSpcReduction="10000"/>
          </a:bodyPr>
          <a:lstStyle/>
          <a:p>
            <a:r>
              <a:rPr lang="sr-Latn-ME" sz="1800" b="0" i="0" dirty="0">
                <a:solidFill>
                  <a:srgbClr val="FFFFFF"/>
                </a:solidFill>
                <a:effectLst/>
                <a:latin typeface="OpenSans"/>
              </a:rPr>
              <a:t>Prvi transformator sa zatvorenim magnetnim jezgrom prikazan je na izložbi inovacija u Budimpešti 1885. (Károly Zipernowsky, Miksa Déry i Otto Titusz Bláthy, mađarski inženjeri u fabrici Ganz). </a:t>
            </a:r>
          </a:p>
          <a:p>
            <a:r>
              <a:rPr lang="sr-Latn-ME" sz="1800" b="0" i="0" dirty="0">
                <a:solidFill>
                  <a:srgbClr val="FFFFFF"/>
                </a:solidFill>
                <a:effectLst/>
                <a:latin typeface="OpenSans"/>
              </a:rPr>
              <a:t>Prvi trofazni transformator razvijen je 1889. (Mihail Osipovič Dolivo-Dobrovolski). </a:t>
            </a:r>
          </a:p>
          <a:p>
            <a:r>
              <a:rPr lang="sr-Latn-ME" sz="1800" b="0" i="0" dirty="0">
                <a:solidFill>
                  <a:srgbClr val="FFFFFF"/>
                </a:solidFill>
                <a:effectLst/>
                <a:latin typeface="OpenSans"/>
              </a:rPr>
              <a:t>Nikola</a:t>
            </a:r>
            <a:r>
              <a:rPr lang="sr-Latn-ME" sz="1800" dirty="0">
                <a:solidFill>
                  <a:srgbClr val="FFFFFF"/>
                </a:solidFill>
                <a:latin typeface="OpenSans"/>
              </a:rPr>
              <a:t> </a:t>
            </a:r>
            <a:r>
              <a:rPr lang="sr-Latn-ME" sz="1800" b="0" i="0" dirty="0">
                <a:solidFill>
                  <a:srgbClr val="FFFFFF"/>
                </a:solidFill>
                <a:effectLst/>
                <a:latin typeface="OpenSans"/>
              </a:rPr>
              <a:t>Tesla izumio je 1891. rezonantni transformator, namijenjen stvaranju vrlo visokih napona uz visoku frekvenciju. Prema svom tvorcu dobio je i ime –Teslin transformator.</a:t>
            </a:r>
            <a:r>
              <a:rPr lang="sr-Latn-ME" sz="1100" dirty="0">
                <a:solidFill>
                  <a:srgbClr val="FFFFFF"/>
                </a:solidFill>
              </a:rPr>
              <a:t/>
            </a:r>
            <a:br>
              <a:rPr lang="sr-Latn-ME" sz="1100" dirty="0">
                <a:solidFill>
                  <a:srgbClr val="FFFFFF"/>
                </a:solidFill>
              </a:rPr>
            </a:br>
            <a:endParaRPr lang="sr-Latn-ME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640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2EAD5-1C58-48B9-88FC-DD836827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698" y="407963"/>
            <a:ext cx="7751299" cy="6260122"/>
          </a:xfrm>
        </p:spPr>
        <p:txBody>
          <a:bodyPr anchor="ctr">
            <a:normAutofit/>
          </a:bodyPr>
          <a:lstStyle/>
          <a:p>
            <a:r>
              <a:rPr lang="sr-Latn-ME" b="0" i="0" dirty="0">
                <a:effectLst/>
                <a:latin typeface="OpenSans"/>
              </a:rPr>
              <a:t>Za određenu snagu naizmjenične struje (</a:t>
            </a:r>
            <a:r>
              <a:rPr lang="sr-Latn-ME" b="0" i="0" dirty="0">
                <a:effectLst/>
                <a:latin typeface="OpenSansnkMATH-Regular"/>
              </a:rPr>
              <a:t>P = U ∙ I ∙ cos</a:t>
            </a:r>
            <a:r>
              <a:rPr lang="el-GR" b="0" i="0" dirty="0">
                <a:effectLst/>
                <a:latin typeface="OpenSansnkMATH-Regular"/>
              </a:rPr>
              <a:t>φ</a:t>
            </a:r>
            <a:r>
              <a:rPr lang="el-GR" b="0" i="0" dirty="0">
                <a:effectLst/>
                <a:latin typeface="OpenSans"/>
              </a:rPr>
              <a:t>) </a:t>
            </a:r>
            <a:r>
              <a:rPr lang="sr-Latn-ME" b="0" i="0" dirty="0">
                <a:effectLst/>
                <a:latin typeface="OpenSans"/>
              </a:rPr>
              <a:t>struja </a:t>
            </a:r>
            <a:r>
              <a:rPr lang="sr-Latn-ME" b="0" i="0" dirty="0">
                <a:effectLst/>
                <a:latin typeface="OpenSansnkMATH-Regular"/>
              </a:rPr>
              <a:t>(I) </a:t>
            </a:r>
            <a:r>
              <a:rPr lang="sr-Latn-ME" b="0" i="0" dirty="0">
                <a:effectLst/>
                <a:latin typeface="OpenSans"/>
              </a:rPr>
              <a:t>je utoliko manja ukoliko je napon </a:t>
            </a:r>
            <a:r>
              <a:rPr lang="sr-Latn-ME" b="0" i="0" dirty="0">
                <a:effectLst/>
                <a:latin typeface="OpenSansnkMATH-Regular"/>
              </a:rPr>
              <a:t>(U) </a:t>
            </a:r>
            <a:r>
              <a:rPr lang="sr-Latn-ME" b="0" i="0" dirty="0">
                <a:effectLst/>
                <a:latin typeface="OpenSans"/>
              </a:rPr>
              <a:t>viši. </a:t>
            </a:r>
            <a:r>
              <a:rPr lang="sr-Latn-ME" b="1" i="0" dirty="0">
                <a:effectLst/>
                <a:latin typeface="OpenSans"/>
              </a:rPr>
              <a:t>To znači da se podizanjem napona može prenijeti ista snaga s manjom jačinom struje.</a:t>
            </a:r>
          </a:p>
          <a:p>
            <a:r>
              <a:rPr lang="sr-Latn-ME" b="0" i="0" dirty="0">
                <a:effectLst/>
                <a:latin typeface="OpenSans"/>
              </a:rPr>
              <a:t>Kako od struje zavise presjeci provodnika i gubici, nastoji se da napon bude što viši kad god je to moguće. </a:t>
            </a:r>
            <a:r>
              <a:rPr lang="sr-Latn-ME" b="1" i="0" dirty="0">
                <a:effectLst/>
                <a:latin typeface="OpenSans"/>
              </a:rPr>
              <a:t>Manja jačina struje omogućava smanjenje presjeka provodnika, što znači manje padove napona (gubitke) na dugačkim dalekovodima (jer je pad napona srazmjeran jačini struje kroz provodnik) i manji utrošak materijala za provodnike (bakra ili aluminijuma</a:t>
            </a:r>
            <a:r>
              <a:rPr lang="sr-Latn-ME" b="1" i="0" dirty="0" smtClean="0">
                <a:effectLst/>
                <a:latin typeface="OpenSans"/>
              </a:rPr>
              <a:t>).</a:t>
            </a:r>
            <a:r>
              <a:rPr lang="sr-Latn-ME" sz="2000" dirty="0"/>
              <a:t/>
            </a:r>
            <a:br>
              <a:rPr lang="sr-Latn-ME" sz="2000" dirty="0"/>
            </a:br>
            <a:endParaRPr lang="sr-Latn-ME" sz="2000" dirty="0"/>
          </a:p>
        </p:txBody>
      </p:sp>
      <p:pic>
        <p:nvPicPr>
          <p:cNvPr id="1026" name="Picture 2" descr="Power Transformer Stock Illustrations – 3,046 Power Transformer Stock  Illustrations, Vectors &amp; Clipart - Dreamstime">
            <a:extLst>
              <a:ext uri="{FF2B5EF4-FFF2-40B4-BE49-F238E27FC236}">
                <a16:creationId xmlns:a16="http://schemas.microsoft.com/office/drawing/2014/main" xmlns="" id="{ACB2B85A-62E3-4374-9F3E-4460A7E1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76" y="1688123"/>
            <a:ext cx="3538949" cy="34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80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2EAD5-1C58-48B9-88FC-DD836827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699" y="323556"/>
            <a:ext cx="7413674" cy="6344529"/>
          </a:xfrm>
        </p:spPr>
        <p:txBody>
          <a:bodyPr anchor="ctr">
            <a:normAutofit/>
          </a:bodyPr>
          <a:lstStyle/>
          <a:p>
            <a:pPr algn="just"/>
            <a:r>
              <a:rPr lang="sr-Latn-ME" b="0" i="0" dirty="0" smtClean="0">
                <a:effectLst/>
                <a:latin typeface="OpenSans"/>
              </a:rPr>
              <a:t>U </a:t>
            </a:r>
            <a:r>
              <a:rPr lang="sr-Latn-ME" b="0" i="0" dirty="0">
                <a:effectLst/>
                <a:latin typeface="OpenSans"/>
              </a:rPr>
              <a:t>elektroenergetskim sistemima je, radi sigurnosti korisnika, napon kod potrošača relativno nizak (220 V odnosno 400 V). </a:t>
            </a:r>
            <a:endParaRPr lang="sr-Latn-ME" b="0" i="0" dirty="0" smtClean="0">
              <a:effectLst/>
              <a:latin typeface="OpenSans"/>
            </a:endParaRPr>
          </a:p>
          <a:p>
            <a:pPr algn="just"/>
            <a:endParaRPr lang="sr-Latn-ME" sz="1050" b="0" i="0" dirty="0">
              <a:effectLst/>
              <a:latin typeface="OpenSans"/>
            </a:endParaRPr>
          </a:p>
          <a:p>
            <a:pPr algn="just"/>
            <a:r>
              <a:rPr lang="sr-Latn-ME" b="0" i="0" dirty="0">
                <a:effectLst/>
                <a:latin typeface="OpenSans"/>
              </a:rPr>
              <a:t>Zbog značajnih naprezanja koja za više napone zahtijevaju visok nivo izolacije (što u većini slučajeva ne bi bilo ekonomski opravdano), napon generatora u elektranama ograničen je na nivo srednjeg napona (</a:t>
            </a:r>
            <a:r>
              <a:rPr lang="sr-Latn-ME" b="0" i="0" dirty="0" smtClean="0">
                <a:effectLst/>
                <a:latin typeface="OpenSans"/>
              </a:rPr>
              <a:t>najčešće od </a:t>
            </a:r>
            <a:r>
              <a:rPr lang="sr-Latn-ME" b="0" i="0" dirty="0">
                <a:effectLst/>
                <a:latin typeface="OpenSans"/>
              </a:rPr>
              <a:t>3 kV do 21 kV).</a:t>
            </a:r>
            <a:r>
              <a:rPr lang="sr-Latn-ME" dirty="0"/>
              <a:t> </a:t>
            </a:r>
            <a:r>
              <a:rPr lang="sr-Latn-ME" sz="2000" dirty="0"/>
              <a:t/>
            </a:r>
            <a:br>
              <a:rPr lang="sr-Latn-ME" sz="2000" dirty="0"/>
            </a:br>
            <a:endParaRPr lang="sr-Latn-M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459E77-7A44-4C51-BD13-CB6A11EF31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125" y="1887158"/>
            <a:ext cx="3739897" cy="30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80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F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320FD4-D266-4BD3-B282-396BEC23E4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286" y="1855416"/>
            <a:ext cx="3669683" cy="30220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F61584-35CD-4284-8015-439DE430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218" y="886265"/>
            <a:ext cx="7366782" cy="5739618"/>
          </a:xfrm>
        </p:spPr>
        <p:txBody>
          <a:bodyPr>
            <a:normAutofit/>
          </a:bodyPr>
          <a:lstStyle/>
          <a:p>
            <a:r>
              <a:rPr lang="sr-Latn-ME" b="0" i="0" dirty="0">
                <a:effectLst/>
                <a:latin typeface="OpenSans"/>
              </a:rPr>
              <a:t>Da bi se električna energija ekonomično prenijela na veće daljine, koriste se znatno viši naponi, na primjer: 10, 35, 110, 220, 400 kV i viši, zavisno od daljine prenosa. </a:t>
            </a:r>
            <a:endParaRPr lang="sr-Latn-ME" b="0" i="0" dirty="0" smtClean="0">
              <a:effectLst/>
              <a:latin typeface="OpenSans"/>
            </a:endParaRPr>
          </a:p>
          <a:p>
            <a:pPr>
              <a:buNone/>
            </a:pPr>
            <a:endParaRPr lang="sr-Latn-ME" b="0" i="0" dirty="0">
              <a:effectLst/>
              <a:latin typeface="OpenSans"/>
            </a:endParaRPr>
          </a:p>
          <a:p>
            <a:r>
              <a:rPr lang="sr-Latn-ME" b="0" i="0" dirty="0">
                <a:effectLst/>
                <a:latin typeface="OpenSans"/>
              </a:rPr>
              <a:t>Veće udaljenosti zahtijevaju više prenosne napone (prenosni naponi: 110, 220, 400 kV i više), dok se prenos na kraće udaljenosti može ostvarivati i nižim naponima (distributivni naponi: 10, 20, 35 i ponegdje 110 kV</a:t>
            </a:r>
            <a:r>
              <a:rPr lang="sr-Latn-ME" b="0" i="0" dirty="0" smtClean="0">
                <a:effectLst/>
                <a:latin typeface="OpenSans"/>
              </a:rPr>
              <a:t>).</a:t>
            </a:r>
            <a:r>
              <a:rPr lang="sr-Latn-ME" sz="1400" dirty="0"/>
              <a:t/>
            </a:r>
            <a:br>
              <a:rPr lang="sr-Latn-ME" sz="1400" dirty="0"/>
            </a:br>
            <a:endParaRPr lang="sr-Latn-ME" sz="1400" dirty="0"/>
          </a:p>
        </p:txBody>
      </p:sp>
    </p:spTree>
    <p:extLst>
      <p:ext uri="{BB962C8B-B14F-4D97-AF65-F5344CB8AC3E}">
        <p14:creationId xmlns:p14="http://schemas.microsoft.com/office/powerpoint/2010/main" xmlns="" val="259962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F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59552A-B273-410C-8600-1E62536BF4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959" y="1871003"/>
            <a:ext cx="3631615" cy="304612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F61584-35CD-4284-8015-439DE430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218" y="295422"/>
            <a:ext cx="7146388" cy="6330461"/>
          </a:xfrm>
        </p:spPr>
        <p:txBody>
          <a:bodyPr>
            <a:normAutofit/>
          </a:bodyPr>
          <a:lstStyle/>
          <a:p>
            <a:r>
              <a:rPr lang="sr-Latn-ME" b="0" i="0" dirty="0" smtClean="0">
                <a:effectLst/>
                <a:latin typeface="OpenSans"/>
              </a:rPr>
              <a:t>Radi </a:t>
            </a:r>
            <a:r>
              <a:rPr lang="sr-Latn-ME" b="0" i="0" dirty="0">
                <a:effectLst/>
                <a:latin typeface="OpenSans"/>
              </a:rPr>
              <a:t>uklapanja različitih napona generatora, prenosa, distribucije i potrošnje u jedan sistem, potreban je elektroenergetski uređaj koji će raspoloživi napon podizati ili spuštati, odnosno koji će električnu </a:t>
            </a:r>
            <a:r>
              <a:rPr lang="sr-Latn-ME" b="0" i="0" dirty="0" smtClean="0">
                <a:effectLst/>
                <a:latin typeface="OpenSans"/>
              </a:rPr>
              <a:t>energiju jednog </a:t>
            </a:r>
            <a:r>
              <a:rPr lang="sr-Latn-ME" b="0" i="0" dirty="0">
                <a:effectLst/>
                <a:latin typeface="OpenSans"/>
              </a:rPr>
              <a:t>napona i odgovarajuće struje transformisati u električnu energiju drugog napona i njemu odgovarajuće struje. </a:t>
            </a:r>
            <a:endParaRPr lang="sr-Latn-ME" b="0" i="0" dirty="0" smtClean="0">
              <a:effectLst/>
              <a:latin typeface="OpenSans"/>
            </a:endParaRPr>
          </a:p>
          <a:p>
            <a:endParaRPr lang="sr-Latn-ME" sz="1000" b="0" i="0" dirty="0" smtClean="0">
              <a:effectLst/>
              <a:latin typeface="OpenSans"/>
            </a:endParaRPr>
          </a:p>
          <a:p>
            <a:r>
              <a:rPr lang="sr-Latn-ME" b="0" i="0" dirty="0" smtClean="0">
                <a:effectLst/>
                <a:latin typeface="OpenSans"/>
              </a:rPr>
              <a:t>Tu </a:t>
            </a:r>
            <a:r>
              <a:rPr lang="sr-Latn-ME" b="0" i="0" dirty="0">
                <a:effectLst/>
                <a:latin typeface="OpenSans"/>
              </a:rPr>
              <a:t>funkciju u EES-u obavljaju </a:t>
            </a:r>
            <a:r>
              <a:rPr lang="sr-Latn-ME" b="1" i="0" dirty="0">
                <a:effectLst/>
                <a:latin typeface="OpenSans-Bold"/>
              </a:rPr>
              <a:t>elektroenergetski transformatori</a:t>
            </a:r>
            <a:r>
              <a:rPr lang="sr-Latn-ME" b="0" i="0" dirty="0" smtClean="0">
                <a:effectLst/>
                <a:latin typeface="OpenSans"/>
              </a:rPr>
              <a:t>!</a:t>
            </a:r>
            <a:r>
              <a:rPr lang="sr-Latn-ME" sz="1400" dirty="0"/>
              <a:t/>
            </a:r>
            <a:br>
              <a:rPr lang="sr-Latn-ME" sz="1400" dirty="0"/>
            </a:br>
            <a:endParaRPr lang="sr-Latn-ME" sz="1400" dirty="0"/>
          </a:p>
        </p:txBody>
      </p:sp>
    </p:spTree>
    <p:extLst>
      <p:ext uri="{BB962C8B-B14F-4D97-AF65-F5344CB8AC3E}">
        <p14:creationId xmlns:p14="http://schemas.microsoft.com/office/powerpoint/2010/main" xmlns="" val="259962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8333BA-AE6E-427A-9B16-A39C8073F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C2BAA-8C98-4EC3-A69C-7D3FBBE4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9" y="436097"/>
            <a:ext cx="11408898" cy="6119447"/>
          </a:xfrm>
        </p:spPr>
        <p:txBody>
          <a:bodyPr>
            <a:normAutofit lnSpcReduction="10000"/>
          </a:bodyPr>
          <a:lstStyle/>
          <a:p>
            <a:r>
              <a:rPr lang="sr-Latn-ME" b="1" i="1" dirty="0" smtClean="0">
                <a:solidFill>
                  <a:srgbClr val="FF0000"/>
                </a:solidFill>
              </a:rPr>
              <a:t>Elektroenergetski </a:t>
            </a:r>
            <a:r>
              <a:rPr lang="sr-Latn-ME" b="1" i="1" dirty="0" smtClean="0">
                <a:solidFill>
                  <a:srgbClr val="FF0000"/>
                </a:solidFill>
              </a:rPr>
              <a:t>transformatori su električni uređaji bez pokretnih djelova koji međuinduktivno povezuju dva (ili više) električna kruga naizmjenične struje. Oni naizmjeničnu struju zadatog električnog napona pretvaraju u naizmjeničnu struju višeg ili nižeg električnog napona, iste frekvencije</a:t>
            </a:r>
            <a:r>
              <a:rPr lang="sr-Latn-ME" b="1" i="1" dirty="0" smtClean="0">
                <a:solidFill>
                  <a:srgbClr val="FF0000"/>
                </a:solidFill>
              </a:rPr>
              <a:t>.</a:t>
            </a:r>
          </a:p>
          <a:p>
            <a:endParaRPr lang="sr-Latn-ME" sz="1000" b="0" i="0" dirty="0" smtClean="0">
              <a:effectLst/>
              <a:latin typeface="OpenSans"/>
            </a:endParaRPr>
          </a:p>
          <a:p>
            <a:pPr algn="just"/>
            <a:r>
              <a:rPr lang="sr-Latn-ME" b="0" i="0" dirty="0" smtClean="0">
                <a:effectLst/>
                <a:latin typeface="OpenSans"/>
              </a:rPr>
              <a:t>Transformatori </a:t>
            </a:r>
            <a:r>
              <a:rPr lang="sr-Latn-ME" b="0" i="0" dirty="0">
                <a:effectLst/>
                <a:latin typeface="OpenSans"/>
              </a:rPr>
              <a:t>su uređaji koji koriste poznati </a:t>
            </a:r>
            <a:r>
              <a:rPr lang="sr-Latn-ME" b="1" i="0" dirty="0">
                <a:effectLst/>
                <a:latin typeface="OpenSans"/>
              </a:rPr>
              <a:t>princip elektromagnetne indukcije</a:t>
            </a:r>
            <a:r>
              <a:rPr lang="sr-Latn-ME" b="0" i="0" dirty="0">
                <a:effectLst/>
                <a:latin typeface="OpenSans"/>
              </a:rPr>
              <a:t>, na osnovu koga se naizmjenična struja jedne jačine i napona može pretvoriti u naizmjeničnu struju iste frekvencije, a druge jačine struje i napona.</a:t>
            </a:r>
            <a:r>
              <a:rPr lang="sr-Latn-ME" dirty="0"/>
              <a:t> </a:t>
            </a:r>
            <a:endParaRPr lang="sr-Latn-ME" dirty="0" smtClean="0"/>
          </a:p>
          <a:p>
            <a:pPr algn="just"/>
            <a:endParaRPr lang="sr-Latn-ME" sz="1000" dirty="0"/>
          </a:p>
          <a:p>
            <a:r>
              <a:rPr lang="sr-Latn-ME" b="0" i="0" dirty="0">
                <a:effectLst/>
                <a:latin typeface="OpenSans"/>
              </a:rPr>
              <a:t>Kao elementi VNRP, i to prvenstveno sa aspekta njihove uloge u EES-u, transformatori koji se koriste za prenos i distribuciju električne energije, odnosno podizanje i spuštanje napona u procesu prenosa električne energije u okviru jedinstvenog EES-a, nazivaju se </a:t>
            </a:r>
            <a:r>
              <a:rPr lang="sr-Latn-ME" b="1" i="0" dirty="0">
                <a:effectLst/>
                <a:latin typeface="OpenSans-Bold"/>
              </a:rPr>
              <a:t>elektroenergetski transformatori</a:t>
            </a:r>
            <a:r>
              <a:rPr lang="sr-Latn-ME" b="0" i="0" dirty="0">
                <a:effectLst/>
                <a:latin typeface="OpenSans"/>
              </a:rPr>
              <a:t>, </a:t>
            </a:r>
            <a:r>
              <a:rPr lang="sr-Latn-ME" b="1" i="0" dirty="0">
                <a:effectLst/>
                <a:latin typeface="OpenSans-Bold"/>
              </a:rPr>
              <a:t>transformatori snage </a:t>
            </a:r>
            <a:r>
              <a:rPr lang="sr-Latn-ME" b="0" i="0" dirty="0">
                <a:effectLst/>
                <a:latin typeface="OpenSans"/>
              </a:rPr>
              <a:t>ili samo </a:t>
            </a:r>
            <a:r>
              <a:rPr lang="sr-Latn-ME" b="1" i="0" dirty="0">
                <a:effectLst/>
                <a:latin typeface="OpenSans-Bold"/>
              </a:rPr>
              <a:t>transformatori </a:t>
            </a:r>
            <a:r>
              <a:rPr lang="sr-Latn-ME" b="0" i="0" dirty="0">
                <a:effectLst/>
                <a:latin typeface="OpenSans"/>
              </a:rPr>
              <a:t>(</a:t>
            </a:r>
            <a:r>
              <a:rPr lang="sr-Latn-ME" b="1" i="0" dirty="0">
                <a:effectLst/>
                <a:latin typeface="OpenSans-Bold"/>
              </a:rPr>
              <a:t>TR</a:t>
            </a:r>
            <a:r>
              <a:rPr lang="sr-Latn-ME" b="0" i="0" dirty="0" smtClean="0">
                <a:effectLst/>
                <a:latin typeface="OpenSans"/>
              </a:rPr>
              <a:t>).</a:t>
            </a:r>
            <a:endParaRPr lang="sr-Latn-ME" b="0" i="0" dirty="0"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4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8333BA-AE6E-427A-9B16-A39C8073F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C2BAA-8C98-4EC3-A69C-7D3FBBE4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" y="562708"/>
            <a:ext cx="11479237" cy="5824024"/>
          </a:xfrm>
        </p:spPr>
        <p:txBody>
          <a:bodyPr>
            <a:normAutofit/>
          </a:bodyPr>
          <a:lstStyle/>
          <a:p>
            <a:r>
              <a:rPr lang="sr-Latn-ME" b="0" i="0" dirty="0" smtClean="0">
                <a:effectLst/>
                <a:latin typeface="OpenSans"/>
              </a:rPr>
              <a:t>Elektroenergetski </a:t>
            </a:r>
            <a:r>
              <a:rPr lang="sr-Latn-ME" b="0" i="0" dirty="0">
                <a:effectLst/>
                <a:latin typeface="OpenSans"/>
              </a:rPr>
              <a:t>transformatori smještaju se u visokonaponska elektroenergetska postrojenja, odnosno transformatorsko-razvodna postrojenja ili transformatorske stanice. </a:t>
            </a:r>
            <a:endParaRPr lang="sr-Latn-ME" b="0" i="0" dirty="0" smtClean="0">
              <a:effectLst/>
              <a:latin typeface="OpenSans"/>
            </a:endParaRPr>
          </a:p>
          <a:p>
            <a:endParaRPr lang="sr-Latn-ME" sz="1000" b="0" i="0" dirty="0" smtClean="0">
              <a:effectLst/>
              <a:latin typeface="OpenSans"/>
            </a:endParaRPr>
          </a:p>
          <a:p>
            <a:r>
              <a:rPr lang="sr-Latn-ME" b="0" i="0" dirty="0" smtClean="0">
                <a:effectLst/>
                <a:latin typeface="OpenSans"/>
              </a:rPr>
              <a:t>U </a:t>
            </a:r>
            <a:r>
              <a:rPr lang="sr-Latn-ME" b="0" i="0" dirty="0">
                <a:effectLst/>
                <a:latin typeface="OpenSans"/>
              </a:rPr>
              <a:t>funkcionalnom smislu </a:t>
            </a:r>
            <a:r>
              <a:rPr lang="sr-Latn-ME" b="0" i="0" dirty="0" smtClean="0">
                <a:effectLst/>
                <a:latin typeface="OpenSans"/>
              </a:rPr>
              <a:t>predstavljaju njihov </a:t>
            </a:r>
            <a:r>
              <a:rPr lang="sr-Latn-ME" b="0" i="0" dirty="0">
                <a:effectLst/>
                <a:latin typeface="OpenSans"/>
              </a:rPr>
              <a:t>najznačajniji element</a:t>
            </a:r>
            <a:r>
              <a:rPr lang="sr-Latn-ME" b="0" i="0" dirty="0" smtClean="0">
                <a:effectLst/>
                <a:latin typeface="OpenSans"/>
              </a:rPr>
              <a:t>.</a:t>
            </a:r>
          </a:p>
          <a:p>
            <a:endParaRPr lang="sr-Latn-ME" sz="1000" b="0" i="0" dirty="0">
              <a:effectLst/>
              <a:latin typeface="OpenSans"/>
            </a:endParaRPr>
          </a:p>
          <a:p>
            <a:r>
              <a:rPr lang="sr-Latn-ME" b="0" i="0" dirty="0">
                <a:effectLst/>
                <a:latin typeface="OpenSans"/>
              </a:rPr>
              <a:t>Zbog veoma značajnih razlika kod postojećih visokonaponskih postrojenja, kako po visini naznačenog napona, tako i po njihovim sastavnim elementima i uređajima, oblik i mjesta postavljanja elektroenergetskih transformatora u različitim VNRP mogu biti veoma različiti.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55334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72B92D-8C53-414D-AE07-7617E9B0D5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94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376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Transformatori</vt:lpstr>
      <vt:lpstr>Istorijat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Transformatori</dc:title>
  <dc:creator>Vladimir Kitaljevic</dc:creator>
  <cp:lastModifiedBy>VESNA</cp:lastModifiedBy>
  <cp:revision>4</cp:revision>
  <dcterms:created xsi:type="dcterms:W3CDTF">2020-11-23T21:24:54Z</dcterms:created>
  <dcterms:modified xsi:type="dcterms:W3CDTF">2021-11-04T19:38:58Z</dcterms:modified>
</cp:coreProperties>
</file>