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8" r:id="rId3"/>
    <p:sldId id="257" r:id="rId4"/>
    <p:sldId id="262" r:id="rId5"/>
    <p:sldId id="261" r:id="rId6"/>
    <p:sldId id="263" r:id="rId7"/>
    <p:sldId id="264" r:id="rId8"/>
    <p:sldId id="266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6732935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108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875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77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343150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79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986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04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714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02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802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F75C79D-CD4A-4313-8D91-F5D771051FDA}" type="datetimeFigureOut">
              <a:rPr lang="en-US" smtClean="0"/>
              <a:pPr/>
              <a:t>4/4/2021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FBEBD6F-5B8F-43E2-877D-932A01E0E7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2336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1406768"/>
            <a:ext cx="10104823" cy="3995226"/>
          </a:xfrm>
        </p:spPr>
        <p:txBody>
          <a:bodyPr/>
          <a:lstStyle/>
          <a:p>
            <a:pPr algn="ctr"/>
            <a:r>
              <a:rPr lang="en-GB" b="1" i="1" dirty="0" err="1" smtClean="0">
                <a:solidFill>
                  <a:srgbClr val="00B0F0"/>
                </a:solidFill>
              </a:rPr>
              <a:t>Uvod</a:t>
            </a:r>
            <a:r>
              <a:rPr lang="en-GB" b="1" i="1" dirty="0" smtClean="0">
                <a:solidFill>
                  <a:srgbClr val="00B0F0"/>
                </a:solidFill>
              </a:rPr>
              <a:t> u </a:t>
            </a:r>
            <a:r>
              <a:rPr lang="en-GB" b="1" i="1" dirty="0" err="1" smtClean="0">
                <a:solidFill>
                  <a:srgbClr val="00B0F0"/>
                </a:solidFill>
              </a:rPr>
              <a:t>energetiku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596912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39152"/>
            <a:ext cx="10902462" cy="6618848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sr-Latn-ME" sz="3200" b="1" u="sng" dirty="0" smtClean="0">
                <a:solidFill>
                  <a:srgbClr val="FF0000"/>
                </a:solidFill>
              </a:rPr>
              <a:t>Lična zaštitna sredstva su: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sr-Latn-ME" sz="3200" b="1" dirty="0" smtClean="0"/>
              <a:t>Zaštitno odijelo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sr-Latn-ME" sz="3200" b="1" dirty="0" smtClean="0"/>
              <a:t>Šljem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GB" sz="3200" b="1" dirty="0" smtClean="0"/>
              <a:t>Z</a:t>
            </a:r>
            <a:r>
              <a:rPr lang="sr-Latn-ME" sz="3200" b="1" dirty="0" smtClean="0"/>
              <a:t>aštitne naočare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sr-Latn-ME" sz="3200" b="1" dirty="0" smtClean="0"/>
              <a:t>Zaštitne rukavice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GB" sz="3200" b="1" dirty="0" smtClean="0"/>
              <a:t>Z</a:t>
            </a:r>
            <a:r>
              <a:rPr lang="sr-Latn-ME" sz="3200" b="1" dirty="0" smtClean="0"/>
              <a:t>aštitna obuća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GB" sz="3200" b="1" dirty="0" smtClean="0"/>
              <a:t>S</a:t>
            </a:r>
            <a:r>
              <a:rPr lang="sr-Latn-ME" sz="3200" b="1" dirty="0" smtClean="0"/>
              <a:t>igurnosni pojas</a:t>
            </a:r>
          </a:p>
          <a:p>
            <a:pPr marL="457200" indent="-457200" algn="just">
              <a:buFont typeface="Wingdings" pitchFamily="2" charset="2"/>
              <a:buChar char="§"/>
            </a:pPr>
            <a:r>
              <a:rPr lang="en-GB" sz="3200" b="1" dirty="0" smtClean="0"/>
              <a:t>A</a:t>
            </a:r>
            <a:r>
              <a:rPr lang="sr-Latn-ME" sz="3200" b="1" dirty="0" smtClean="0"/>
              <a:t>ntifon slušalice itd.</a:t>
            </a:r>
            <a:endParaRPr lang="sr-Latn-ME" sz="3200" b="1" dirty="0" smtClean="0"/>
          </a:p>
          <a:p>
            <a:pPr marL="514350" indent="-514350" algn="just">
              <a:buFont typeface="+mj-lt"/>
              <a:buAutoNum type="arabicPeriod"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27110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532" y="1842165"/>
            <a:ext cx="10104823" cy="306746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sr-Latn-CS" i="1" dirty="0" smtClean="0"/>
              <a:t>Zaštitne procedure pri radu u elektroenergetskom objektu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59691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39152"/>
            <a:ext cx="10902462" cy="6618848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sr-Latn-ME" sz="3200" b="1" u="sng" dirty="0" smtClean="0">
                <a:solidFill>
                  <a:srgbClr val="FF0000"/>
                </a:solidFill>
              </a:rPr>
              <a:t>Zaštitne procedure pri radu u elektroenergetskom objektu su:</a:t>
            </a:r>
          </a:p>
          <a:p>
            <a:pPr marL="457200" indent="-457200" algn="just">
              <a:buNone/>
            </a:pPr>
            <a:endParaRPr lang="sr-Latn-ME" sz="3200" b="1" u="sng" dirty="0" smtClean="0">
              <a:solidFill>
                <a:srgbClr val="FF0000"/>
              </a:solidFill>
            </a:endParaRPr>
          </a:p>
          <a:p>
            <a:pPr marL="514350" indent="-514350" algn="just">
              <a:buFont typeface="Wingdings" pitchFamily="2" charset="2"/>
              <a:buChar char="§"/>
            </a:pPr>
            <a:r>
              <a:rPr lang="sr-Latn-ME" sz="3200" b="1" dirty="0" smtClean="0"/>
              <a:t>Provjeravanje uklopnog stanja opreme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sr-Latn-ME" sz="3200" b="1" dirty="0" smtClean="0"/>
              <a:t>Postavljanje zaštitne ograde i postolja</a:t>
            </a:r>
          </a:p>
          <a:p>
            <a:pPr marL="514350" indent="-514350" algn="just">
              <a:buFont typeface="Wingdings" pitchFamily="2" charset="2"/>
              <a:buChar char="§"/>
            </a:pPr>
            <a:r>
              <a:rPr lang="sr-Latn-ME" sz="3200" b="1" dirty="0" smtClean="0"/>
              <a:t>Postavljanje oznaka upozorenja i zabrane i dr.</a:t>
            </a:r>
          </a:p>
          <a:p>
            <a:pPr marL="514350" indent="-514350" algn="just">
              <a:buFont typeface="+mj-lt"/>
              <a:buAutoNum type="arabicPeriod"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27110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1" y="758953"/>
            <a:ext cx="10104823" cy="3067460"/>
          </a:xfrm>
        </p:spPr>
        <p:txBody>
          <a:bodyPr/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i="1" dirty="0" err="1" smtClean="0"/>
              <a:t>Podjela</a:t>
            </a:r>
            <a:r>
              <a:rPr lang="en-GB" i="1" dirty="0" smtClean="0"/>
              <a:t> </a:t>
            </a:r>
            <a:r>
              <a:rPr lang="en-GB" i="1" dirty="0" err="1" smtClean="0"/>
              <a:t>i</a:t>
            </a:r>
            <a:r>
              <a:rPr lang="en-GB" i="1" dirty="0" smtClean="0"/>
              <a:t> </a:t>
            </a:r>
            <a:r>
              <a:rPr lang="en-GB" i="1" dirty="0" smtClean="0"/>
              <a:t>o</a:t>
            </a:r>
            <a:r>
              <a:rPr lang="sr-Latn-ME" i="1" dirty="0" smtClean="0"/>
              <a:t>blici </a:t>
            </a:r>
            <a:r>
              <a:rPr lang="sr-Latn-ME" i="1" dirty="0" smtClean="0"/>
              <a:t>energije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59691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354" y="0"/>
            <a:ext cx="10673158" cy="773723"/>
          </a:xfrm>
        </p:spPr>
        <p:txBody>
          <a:bodyPr/>
          <a:lstStyle/>
          <a:p>
            <a:pPr algn="ctr"/>
            <a:r>
              <a:rPr lang="sr-Latn-ME" b="1" u="sng" dirty="0" smtClean="0">
                <a:solidFill>
                  <a:srgbClr val="002060"/>
                </a:solidFill>
              </a:rPr>
              <a:t>Oblici energije</a:t>
            </a:r>
            <a:endParaRPr lang="en-US" b="1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692" y="872197"/>
            <a:ext cx="10607040" cy="5711483"/>
          </a:xfrm>
        </p:spPr>
        <p:txBody>
          <a:bodyPr>
            <a:normAutofit lnSpcReduction="10000"/>
          </a:bodyPr>
          <a:lstStyle/>
          <a:p>
            <a:r>
              <a:rPr lang="sr-Latn-ME" sz="2800" b="1" u="sng" dirty="0" smtClean="0"/>
              <a:t>Energija se u prirodi može pojaviti u 2 oblika:</a:t>
            </a:r>
          </a:p>
          <a:p>
            <a:pPr marL="457200" indent="-457200">
              <a:buAutoNum type="arabicPeriod"/>
            </a:pPr>
            <a:r>
              <a:rPr lang="sr-Latn-ME" sz="2800" b="1" dirty="0" smtClean="0">
                <a:solidFill>
                  <a:srgbClr val="0070C0"/>
                </a:solidFill>
              </a:rPr>
              <a:t>NAGOMILANOM</a:t>
            </a:r>
            <a:r>
              <a:rPr lang="sr-Latn-ME" sz="2800" dirty="0" smtClean="0"/>
              <a:t> (akumulisana, uskladištena) obliku</a:t>
            </a:r>
          </a:p>
          <a:p>
            <a:pPr marL="457200" indent="-457200">
              <a:buAutoNum type="arabicPeriod"/>
            </a:pPr>
            <a:r>
              <a:rPr lang="sr-Latn-ME" sz="2800" b="1" dirty="0" smtClean="0">
                <a:solidFill>
                  <a:srgbClr val="00B050"/>
                </a:solidFill>
              </a:rPr>
              <a:t>PRELAZNOM</a:t>
            </a:r>
            <a:r>
              <a:rPr lang="sr-Latn-ME" sz="2800" dirty="0" smtClean="0">
                <a:solidFill>
                  <a:srgbClr val="FF0000"/>
                </a:solidFill>
              </a:rPr>
              <a:t> </a:t>
            </a:r>
            <a:r>
              <a:rPr lang="sr-Latn-ME" sz="2800" dirty="0" smtClean="0"/>
              <a:t>obliku</a:t>
            </a:r>
          </a:p>
          <a:p>
            <a:pPr marL="0" indent="0">
              <a:buNone/>
            </a:pPr>
            <a:endParaRPr lang="sr-Latn-ME" sz="2800" dirty="0"/>
          </a:p>
          <a:p>
            <a:pPr marL="12700" marR="467995">
              <a:lnSpc>
                <a:spcPct val="100000"/>
              </a:lnSpc>
            </a:pPr>
            <a:r>
              <a:rPr lang="en-US" sz="2800" b="1" spc="-10" dirty="0" err="1">
                <a:solidFill>
                  <a:srgbClr val="FF0000"/>
                </a:solidFill>
                <a:cs typeface="Arial"/>
              </a:rPr>
              <a:t>Nagomilani</a:t>
            </a:r>
            <a:r>
              <a:rPr lang="en-US" sz="2800" b="1" spc="-10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2800" b="1" spc="-5" dirty="0" err="1">
                <a:solidFill>
                  <a:srgbClr val="FF0000"/>
                </a:solidFill>
                <a:cs typeface="Arial"/>
              </a:rPr>
              <a:t>oblici</a:t>
            </a:r>
            <a:r>
              <a:rPr lang="en-US" sz="2800" b="1" spc="-5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2800" b="1" spc="-10" dirty="0" err="1">
                <a:solidFill>
                  <a:srgbClr val="FF0000"/>
                </a:solidFill>
                <a:cs typeface="Arial"/>
              </a:rPr>
              <a:t>energije</a:t>
            </a:r>
            <a:r>
              <a:rPr lang="en-US" sz="2800" b="1" spc="-10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mogu</a:t>
            </a:r>
            <a:r>
              <a:rPr lang="en-US" sz="2800" spc="-5" dirty="0">
                <a:cs typeface="Arial"/>
              </a:rPr>
              <a:t> se </a:t>
            </a:r>
            <a:r>
              <a:rPr lang="en-US" sz="2800" spc="-10" dirty="0" err="1">
                <a:cs typeface="Arial"/>
              </a:rPr>
              <a:t>održati</a:t>
            </a:r>
            <a:r>
              <a:rPr lang="en-US" sz="2800" spc="-10" dirty="0">
                <a:cs typeface="Arial"/>
              </a:rPr>
              <a:t> </a:t>
            </a:r>
            <a:r>
              <a:rPr lang="en-US" sz="2800" spc="-5" dirty="0">
                <a:cs typeface="Arial"/>
              </a:rPr>
              <a:t>u </a:t>
            </a:r>
            <a:r>
              <a:rPr lang="en-US" sz="2800" spc="-5" dirty="0" err="1">
                <a:cs typeface="Arial"/>
              </a:rPr>
              <a:t>svom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obliku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kroz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10" dirty="0" err="1">
                <a:cs typeface="Arial"/>
              </a:rPr>
              <a:t>duže</a:t>
            </a:r>
            <a:r>
              <a:rPr lang="en-US" sz="2800" spc="-10" dirty="0">
                <a:cs typeface="Arial"/>
              </a:rPr>
              <a:t>  </a:t>
            </a:r>
            <a:r>
              <a:rPr lang="en-US" sz="2800" spc="-10" dirty="0" err="1">
                <a:cs typeface="Arial"/>
              </a:rPr>
              <a:t>vremensko</a:t>
            </a:r>
            <a:r>
              <a:rPr lang="en-US" sz="2800" spc="-10" dirty="0">
                <a:cs typeface="Arial"/>
              </a:rPr>
              <a:t> </a:t>
            </a:r>
            <a:r>
              <a:rPr lang="en-US" sz="2800" spc="-10" dirty="0" err="1">
                <a:cs typeface="Arial"/>
              </a:rPr>
              <a:t>razdoblje</a:t>
            </a:r>
            <a:r>
              <a:rPr lang="en-US" sz="2800" spc="-10" dirty="0">
                <a:cs typeface="Arial"/>
              </a:rPr>
              <a:t>, </a:t>
            </a:r>
            <a:r>
              <a:rPr lang="en-US" sz="2800" spc="-5" dirty="0" err="1">
                <a:cs typeface="Arial"/>
              </a:rPr>
              <a:t>dok</a:t>
            </a:r>
            <a:r>
              <a:rPr lang="en-US" sz="2800" spc="-5" dirty="0">
                <a:cs typeface="Arial"/>
              </a:rPr>
              <a:t> se </a:t>
            </a:r>
            <a:r>
              <a:rPr lang="en-US" sz="2800" spc="-5" dirty="0" err="1">
                <a:cs typeface="Arial"/>
              </a:rPr>
              <a:t>prelazni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dirty="0" err="1">
                <a:cs typeface="Arial"/>
              </a:rPr>
              <a:t>oblici</a:t>
            </a:r>
            <a:r>
              <a:rPr lang="en-US" sz="2800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javljaju</a:t>
            </a:r>
            <a:r>
              <a:rPr lang="en-US" sz="2800" spc="12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kratkotrajno</a:t>
            </a:r>
            <a:r>
              <a:rPr lang="en-US" sz="2800" spc="-5" dirty="0">
                <a:cs typeface="Arial"/>
              </a:rPr>
              <a:t>.</a:t>
            </a:r>
            <a:endParaRPr lang="en-US" sz="28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lang="en-US" sz="4000" dirty="0"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lang="en-US" sz="2800" b="1" spc="-5" dirty="0" err="1">
                <a:solidFill>
                  <a:srgbClr val="FF0000"/>
                </a:solidFill>
                <a:cs typeface="Arial"/>
              </a:rPr>
              <a:t>Prelazna</a:t>
            </a:r>
            <a:r>
              <a:rPr lang="en-US" sz="2800" b="1" spc="-5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2800" b="1" spc="-5" dirty="0" err="1">
                <a:solidFill>
                  <a:srgbClr val="FF0000"/>
                </a:solidFill>
                <a:cs typeface="Arial"/>
              </a:rPr>
              <a:t>energija</a:t>
            </a:r>
            <a:r>
              <a:rPr lang="en-US" sz="2800" b="1" spc="-5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2800" spc="-5" dirty="0">
                <a:cs typeface="Arial"/>
              </a:rPr>
              <a:t>se </a:t>
            </a:r>
            <a:r>
              <a:rPr lang="en-US" sz="2800" spc="-5" dirty="0" err="1">
                <a:cs typeface="Arial"/>
              </a:rPr>
              <a:t>pojavljuje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kad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nagomilana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energija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smtClean="0">
                <a:cs typeface="Arial"/>
              </a:rPr>
              <a:t>m</a:t>
            </a:r>
            <a:r>
              <a:rPr lang="sr-Latn-ME" sz="2800" spc="-5" dirty="0" smtClean="0">
                <a:cs typeface="Arial"/>
              </a:rPr>
              <a:t>ij</a:t>
            </a:r>
            <a:r>
              <a:rPr lang="en-US" sz="2800" spc="-5" dirty="0" err="1" smtClean="0">
                <a:cs typeface="Arial"/>
              </a:rPr>
              <a:t>enja</a:t>
            </a:r>
            <a:r>
              <a:rPr lang="en-US" sz="2800" spc="-5" dirty="0" smtClean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svoj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oblik</a:t>
            </a:r>
            <a:r>
              <a:rPr lang="en-US" sz="2800" spc="-5" dirty="0">
                <a:cs typeface="Arial"/>
              </a:rPr>
              <a:t>  </a:t>
            </a:r>
            <a:r>
              <a:rPr lang="en-US" sz="2800" spc="-5" dirty="0" err="1">
                <a:cs typeface="Arial"/>
              </a:rPr>
              <a:t>ili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kad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nagomilana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energija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prelazi</a:t>
            </a:r>
            <a:r>
              <a:rPr lang="en-US" sz="2800" spc="-5" dirty="0">
                <a:cs typeface="Arial"/>
              </a:rPr>
              <a:t> s </a:t>
            </a:r>
            <a:r>
              <a:rPr lang="en-US" sz="2800" spc="-10" dirty="0" err="1">
                <a:cs typeface="Arial"/>
              </a:rPr>
              <a:t>jednog</a:t>
            </a:r>
            <a:r>
              <a:rPr lang="en-US" sz="2800" spc="-10" dirty="0">
                <a:cs typeface="Arial"/>
              </a:rPr>
              <a:t> </a:t>
            </a:r>
            <a:r>
              <a:rPr lang="en-US" sz="2800" spc="-10" dirty="0" err="1">
                <a:cs typeface="Arial"/>
              </a:rPr>
              <a:t>sistema</a:t>
            </a:r>
            <a:r>
              <a:rPr lang="en-US" sz="2800" spc="-10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na</a:t>
            </a:r>
            <a:r>
              <a:rPr lang="en-US" sz="2800" spc="-5" dirty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drugi</a:t>
            </a:r>
            <a:r>
              <a:rPr lang="en-US" sz="2800" spc="-5" dirty="0">
                <a:cs typeface="Arial"/>
              </a:rPr>
              <a:t> (s </a:t>
            </a:r>
            <a:r>
              <a:rPr lang="en-US" sz="2800" spc="-10" dirty="0" err="1">
                <a:cs typeface="Arial"/>
              </a:rPr>
              <a:t>jednog</a:t>
            </a:r>
            <a:r>
              <a:rPr lang="en-US" sz="2800" spc="-10" dirty="0">
                <a:cs typeface="Arial"/>
              </a:rPr>
              <a:t>  </a:t>
            </a:r>
            <a:r>
              <a:rPr lang="en-US" sz="2800" spc="-5" dirty="0" smtClean="0">
                <a:cs typeface="Arial"/>
              </a:rPr>
              <a:t>t</a:t>
            </a:r>
            <a:r>
              <a:rPr lang="sr-Latn-ME" sz="2800" spc="-5" dirty="0" smtClean="0">
                <a:cs typeface="Arial"/>
              </a:rPr>
              <a:t>ij</a:t>
            </a:r>
            <a:r>
              <a:rPr lang="en-US" sz="2800" spc="-5" dirty="0" err="1" smtClean="0">
                <a:cs typeface="Arial"/>
              </a:rPr>
              <a:t>ela</a:t>
            </a:r>
            <a:r>
              <a:rPr lang="en-US" sz="2800" spc="-5" dirty="0" smtClean="0">
                <a:cs typeface="Arial"/>
              </a:rPr>
              <a:t> </a:t>
            </a:r>
            <a:r>
              <a:rPr lang="en-US" sz="2800" spc="-5" dirty="0" err="1">
                <a:cs typeface="Arial"/>
              </a:rPr>
              <a:t>na</a:t>
            </a:r>
            <a:r>
              <a:rPr lang="en-US" sz="2800" spc="-70" dirty="0">
                <a:cs typeface="Arial"/>
              </a:rPr>
              <a:t> </a:t>
            </a:r>
            <a:r>
              <a:rPr lang="en-US" sz="2800" spc="-10" dirty="0" err="1">
                <a:cs typeface="Arial"/>
              </a:rPr>
              <a:t>drugo</a:t>
            </a:r>
            <a:r>
              <a:rPr lang="en-US" sz="2800" spc="-10" dirty="0">
                <a:cs typeface="Arial"/>
              </a:rPr>
              <a:t>).</a:t>
            </a:r>
            <a:endParaRPr lang="en-US" sz="2800" dirty="0">
              <a:cs typeface="Arial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27110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1012874"/>
            <a:ext cx="10775852" cy="5845125"/>
          </a:xfrm>
        </p:spPr>
        <p:txBody>
          <a:bodyPr>
            <a:normAutofit/>
          </a:bodyPr>
          <a:lstStyle/>
          <a:p>
            <a:pPr marL="0" indent="0" algn="just">
              <a:buFont typeface="Wingdings" pitchFamily="2" charset="2"/>
              <a:buChar char="q"/>
            </a:pPr>
            <a:r>
              <a:rPr lang="sr-Latn-CS" sz="3200" b="1" dirty="0" smtClean="0">
                <a:solidFill>
                  <a:srgbClr val="FF0000"/>
                </a:solidFill>
              </a:rPr>
              <a:t> Nagomilani oblici energije </a:t>
            </a:r>
            <a:r>
              <a:rPr lang="sr-Latn-CS" sz="3200" dirty="0" smtClean="0"/>
              <a:t>se dijele na:</a:t>
            </a:r>
          </a:p>
          <a:p>
            <a:pPr marL="0" indent="0" algn="just"/>
            <a:r>
              <a:rPr lang="sr-Latn-CS" sz="3200" b="1" dirty="0" smtClean="0"/>
              <a:t> mehaničku i </a:t>
            </a:r>
          </a:p>
          <a:p>
            <a:pPr marL="0" indent="0" algn="just"/>
            <a:r>
              <a:rPr lang="sr-Latn-CS" sz="3200" b="1" dirty="0" smtClean="0"/>
              <a:t> unutrašnju energiju</a:t>
            </a:r>
          </a:p>
          <a:p>
            <a:pPr marL="0" indent="0" algn="just">
              <a:buFont typeface="Wingdings" pitchFamily="2" charset="2"/>
              <a:buChar char="q"/>
            </a:pPr>
            <a:r>
              <a:rPr lang="sr-Latn-CS" sz="3200" dirty="0" smtClean="0"/>
              <a:t> </a:t>
            </a:r>
            <a:r>
              <a:rPr lang="sr-Latn-CS" sz="3200" b="1" u="sng" dirty="0" smtClean="0">
                <a:solidFill>
                  <a:srgbClr val="FF0000"/>
                </a:solidFill>
              </a:rPr>
              <a:t>U mehaničku energiju</a:t>
            </a:r>
            <a:r>
              <a:rPr lang="sr-Latn-CS" sz="3200" b="1" dirty="0" smtClean="0">
                <a:solidFill>
                  <a:srgbClr val="FF0000"/>
                </a:solidFill>
              </a:rPr>
              <a:t> </a:t>
            </a:r>
            <a:r>
              <a:rPr lang="sr-Latn-CS" sz="3200" dirty="0" smtClean="0"/>
              <a:t>se ubrajaju energija mirovanja, potencijalna, kinetička, elastična i rotacijska.</a:t>
            </a:r>
          </a:p>
          <a:p>
            <a:pPr marL="0" indent="0" algn="just">
              <a:buNone/>
            </a:pPr>
            <a:r>
              <a:rPr lang="sr-Latn-CS" sz="3200" dirty="0" smtClean="0"/>
              <a:t>Mehanička energija nije mehanički rad </a:t>
            </a:r>
            <a:r>
              <a:rPr lang="sr-Latn-CS" sz="3200" dirty="0" smtClean="0">
                <a:solidFill>
                  <a:srgbClr val="FF0000"/>
                </a:solidFill>
              </a:rPr>
              <a:t>!!!</a:t>
            </a:r>
          </a:p>
          <a:p>
            <a:pPr marL="0" indent="0" algn="just">
              <a:buFont typeface="Wingdings" pitchFamily="2" charset="2"/>
              <a:buChar char="q"/>
            </a:pPr>
            <a:r>
              <a:rPr lang="sr-Latn-CS" sz="3200" dirty="0" smtClean="0"/>
              <a:t> </a:t>
            </a:r>
            <a:r>
              <a:rPr lang="sr-Latn-CS" sz="3200" b="1" u="sng" dirty="0" smtClean="0">
                <a:solidFill>
                  <a:srgbClr val="FF0000"/>
                </a:solidFill>
              </a:rPr>
              <a:t>Unutrašnja energija</a:t>
            </a:r>
            <a:r>
              <a:rPr lang="sr-Latn-CS" sz="3200" b="1" dirty="0" smtClean="0">
                <a:solidFill>
                  <a:srgbClr val="FF0000"/>
                </a:solidFill>
              </a:rPr>
              <a:t> </a:t>
            </a:r>
            <a:r>
              <a:rPr lang="sr-Latn-CS" sz="3200" dirty="0" smtClean="0"/>
              <a:t>je u suštini zbir različitih vrsta  mikroskopskih energija, kao što su nuklearna, hemijska i unutrašnja kalorička energija. </a:t>
            </a:r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603717" y="182880"/>
            <a:ext cx="8145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dirty="0" smtClean="0">
                <a:solidFill>
                  <a:srgbClr val="0070C0"/>
                </a:solidFill>
              </a:rPr>
              <a:t>Nagomilani </a:t>
            </a:r>
            <a:r>
              <a:rPr lang="sr-Latn-CS" sz="3200" b="1" dirty="0" smtClean="0">
                <a:solidFill>
                  <a:srgbClr val="0070C0"/>
                </a:solidFill>
              </a:rPr>
              <a:t>oblici energije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xmlns="" val="1227110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19" y="1209822"/>
            <a:ext cx="10761784" cy="5416060"/>
          </a:xfrm>
        </p:spPr>
        <p:txBody>
          <a:bodyPr/>
          <a:lstStyle/>
          <a:p>
            <a:pPr marL="469265" marR="1254760" indent="-457200">
              <a:lnSpc>
                <a:spcPct val="119700"/>
              </a:lnSpc>
              <a:buNone/>
            </a:pPr>
            <a:r>
              <a:rPr lang="en-US" sz="3200" b="1" spc="-10" dirty="0" err="1">
                <a:solidFill>
                  <a:srgbClr val="FF0000"/>
                </a:solidFill>
                <a:cs typeface="Arial"/>
              </a:rPr>
              <a:t>Prelazni</a:t>
            </a:r>
            <a:r>
              <a:rPr lang="en-US" sz="3200" b="1" spc="-10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3200" b="1" spc="-5" dirty="0" err="1">
                <a:solidFill>
                  <a:srgbClr val="FF0000"/>
                </a:solidFill>
                <a:cs typeface="Arial"/>
              </a:rPr>
              <a:t>oblici</a:t>
            </a:r>
            <a:r>
              <a:rPr lang="en-US" sz="3200" b="1" spc="-5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3200" b="1" spc="-10" dirty="0" err="1">
                <a:solidFill>
                  <a:srgbClr val="FF0000"/>
                </a:solidFill>
                <a:cs typeface="Arial"/>
              </a:rPr>
              <a:t>energije</a:t>
            </a:r>
            <a:r>
              <a:rPr lang="en-US" sz="3200" b="1" spc="-10" dirty="0">
                <a:solidFill>
                  <a:srgbClr val="FF0000"/>
                </a:solidFill>
                <a:cs typeface="Arial"/>
              </a:rPr>
              <a:t> </a:t>
            </a:r>
            <a:r>
              <a:rPr lang="en-US" sz="3200" b="1" spc="-10" dirty="0" err="1">
                <a:solidFill>
                  <a:srgbClr val="FF0000"/>
                </a:solidFill>
                <a:cs typeface="Arial"/>
              </a:rPr>
              <a:t>su</a:t>
            </a:r>
            <a:r>
              <a:rPr lang="en-US" sz="3200" b="1" spc="-10" dirty="0">
                <a:solidFill>
                  <a:srgbClr val="FF0000"/>
                </a:solidFill>
                <a:cs typeface="Arial"/>
              </a:rPr>
              <a:t>:  </a:t>
            </a:r>
            <a:endParaRPr lang="sr-Latn-ME" sz="3200" b="1" spc="-10" dirty="0" smtClean="0">
              <a:solidFill>
                <a:srgbClr val="FF0000"/>
              </a:solidFill>
              <a:cs typeface="Arial"/>
            </a:endParaRPr>
          </a:p>
          <a:p>
            <a:pPr marL="469265" marR="1254760" indent="-457200">
              <a:lnSpc>
                <a:spcPct val="119700"/>
              </a:lnSpc>
            </a:pPr>
            <a:r>
              <a:rPr lang="en-US" sz="3200" spc="-5" dirty="0" err="1" smtClean="0">
                <a:cs typeface="Arial"/>
              </a:rPr>
              <a:t>mehanički</a:t>
            </a:r>
            <a:r>
              <a:rPr lang="en-US" sz="3200" spc="-5" dirty="0" smtClean="0">
                <a:cs typeface="Arial"/>
              </a:rPr>
              <a:t> </a:t>
            </a:r>
            <a:r>
              <a:rPr lang="en-US" sz="3200" spc="-5" dirty="0">
                <a:cs typeface="Arial"/>
              </a:rPr>
              <a:t>rad,  </a:t>
            </a:r>
            <a:endParaRPr lang="sr-Latn-ME" sz="3200" spc="-5" dirty="0" smtClean="0">
              <a:cs typeface="Arial"/>
            </a:endParaRPr>
          </a:p>
          <a:p>
            <a:pPr marL="469265" marR="1254760" indent="-457200">
              <a:lnSpc>
                <a:spcPct val="119700"/>
              </a:lnSpc>
            </a:pPr>
            <a:r>
              <a:rPr lang="en-US" sz="3200" spc="-5" dirty="0" err="1" smtClean="0">
                <a:cs typeface="Arial"/>
              </a:rPr>
              <a:t>toplotna</a:t>
            </a:r>
            <a:r>
              <a:rPr lang="en-US" sz="3200" spc="-5" dirty="0" smtClean="0">
                <a:cs typeface="Arial"/>
              </a:rPr>
              <a:t> </a:t>
            </a:r>
            <a:r>
              <a:rPr lang="en-US" sz="3200" spc="-5" dirty="0" err="1">
                <a:cs typeface="Arial"/>
              </a:rPr>
              <a:t>energija</a:t>
            </a:r>
            <a:r>
              <a:rPr lang="en-US" sz="3200" spc="-5" dirty="0">
                <a:cs typeface="Arial"/>
              </a:rPr>
              <a:t>,  </a:t>
            </a:r>
            <a:endParaRPr lang="sr-Latn-ME" sz="3200" spc="-5" dirty="0" smtClean="0">
              <a:cs typeface="Arial"/>
            </a:endParaRPr>
          </a:p>
          <a:p>
            <a:pPr marL="469265" marR="1254760" indent="-457200">
              <a:lnSpc>
                <a:spcPct val="119700"/>
              </a:lnSpc>
            </a:pPr>
            <a:r>
              <a:rPr lang="en-US" sz="3200" spc="-5" dirty="0" err="1" smtClean="0">
                <a:cs typeface="Arial"/>
              </a:rPr>
              <a:t>električna</a:t>
            </a:r>
            <a:r>
              <a:rPr lang="en-US" sz="3200" spc="-5" dirty="0" smtClean="0">
                <a:cs typeface="Arial"/>
              </a:rPr>
              <a:t> </a:t>
            </a:r>
            <a:r>
              <a:rPr lang="en-US" sz="3200" spc="-10" dirty="0" err="1">
                <a:cs typeface="Arial"/>
              </a:rPr>
              <a:t>energija</a:t>
            </a:r>
            <a:r>
              <a:rPr lang="en-US" sz="3200" spc="-55" dirty="0">
                <a:cs typeface="Arial"/>
              </a:rPr>
              <a:t> </a:t>
            </a:r>
            <a:endParaRPr lang="sr-Latn-CS" sz="3200" dirty="0" smtClean="0">
              <a:cs typeface="Arial"/>
            </a:endParaRPr>
          </a:p>
          <a:p>
            <a:pPr marL="469265" marR="1254760" indent="-457200">
              <a:lnSpc>
                <a:spcPct val="119700"/>
              </a:lnSpc>
            </a:pPr>
            <a:r>
              <a:rPr lang="en-US" sz="3200" spc="-10" dirty="0" err="1" smtClean="0">
                <a:cs typeface="Arial"/>
              </a:rPr>
              <a:t>energija</a:t>
            </a:r>
            <a:r>
              <a:rPr lang="en-US" sz="3200" spc="-10" dirty="0" smtClean="0">
                <a:cs typeface="Arial"/>
              </a:rPr>
              <a:t> </a:t>
            </a:r>
            <a:r>
              <a:rPr lang="en-US" sz="3200" spc="-5" dirty="0" err="1">
                <a:cs typeface="Arial"/>
              </a:rPr>
              <a:t>koja</a:t>
            </a:r>
            <a:r>
              <a:rPr lang="en-US" sz="3200" spc="-5" dirty="0">
                <a:cs typeface="Arial"/>
              </a:rPr>
              <a:t> se </a:t>
            </a:r>
            <a:r>
              <a:rPr lang="en-US" sz="3200" spc="-5" dirty="0" err="1">
                <a:cs typeface="Arial"/>
              </a:rPr>
              <a:t>troši</a:t>
            </a:r>
            <a:r>
              <a:rPr lang="en-US" sz="3200" spc="-5" dirty="0">
                <a:cs typeface="Arial"/>
              </a:rPr>
              <a:t> </a:t>
            </a:r>
            <a:r>
              <a:rPr lang="en-US" sz="3200" spc="-5" dirty="0" err="1">
                <a:cs typeface="Arial"/>
              </a:rPr>
              <a:t>zbog</a:t>
            </a:r>
            <a:r>
              <a:rPr lang="en-US" sz="3200" spc="-5" dirty="0">
                <a:cs typeface="Arial"/>
              </a:rPr>
              <a:t> </a:t>
            </a:r>
            <a:r>
              <a:rPr lang="en-US" sz="3200" spc="-10" dirty="0" err="1" smtClean="0">
                <a:cs typeface="Arial"/>
              </a:rPr>
              <a:t>trenja</a:t>
            </a:r>
            <a:r>
              <a:rPr lang="sr-Latn-CS" sz="3200" spc="-10" dirty="0" smtClean="0">
                <a:cs typeface="Arial"/>
              </a:rPr>
              <a:t>.</a:t>
            </a:r>
            <a:endParaRPr lang="en-US" sz="3200" dirty="0">
              <a:cs typeface="Arial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31520" y="267286"/>
            <a:ext cx="9453489" cy="691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265" marR="1254760" indent="-457200" algn="ctr">
              <a:lnSpc>
                <a:spcPct val="119700"/>
              </a:lnSpc>
              <a:buNone/>
            </a:pPr>
            <a:r>
              <a:rPr lang="en-US" sz="3600" b="1" spc="-10" dirty="0" err="1" smtClean="0">
                <a:solidFill>
                  <a:srgbClr val="00B050"/>
                </a:solidFill>
                <a:cs typeface="Arial"/>
              </a:rPr>
              <a:t>Prelazni</a:t>
            </a:r>
            <a:r>
              <a:rPr lang="en-US" sz="3600" b="1" spc="-10" dirty="0" smtClean="0">
                <a:solidFill>
                  <a:srgbClr val="00B050"/>
                </a:solidFill>
                <a:cs typeface="Arial"/>
              </a:rPr>
              <a:t> </a:t>
            </a:r>
            <a:r>
              <a:rPr lang="en-US" sz="3600" b="1" spc="-5" dirty="0" err="1" smtClean="0">
                <a:solidFill>
                  <a:srgbClr val="00B050"/>
                </a:solidFill>
                <a:cs typeface="Arial"/>
              </a:rPr>
              <a:t>oblici</a:t>
            </a:r>
            <a:r>
              <a:rPr lang="en-US" sz="3600" b="1" spc="-5" dirty="0" smtClean="0">
                <a:solidFill>
                  <a:srgbClr val="00B050"/>
                </a:solidFill>
                <a:cs typeface="Arial"/>
              </a:rPr>
              <a:t> </a:t>
            </a:r>
            <a:r>
              <a:rPr lang="en-US" sz="3600" b="1" spc="-10" dirty="0" err="1" smtClean="0">
                <a:solidFill>
                  <a:srgbClr val="00B050"/>
                </a:solidFill>
                <a:cs typeface="Arial"/>
              </a:rPr>
              <a:t>energije</a:t>
            </a:r>
            <a:endParaRPr lang="sr-Latn-ME" sz="3600" b="1" spc="-10" dirty="0" smtClean="0">
              <a:solidFill>
                <a:srgbClr val="00B05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7503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39152"/>
            <a:ext cx="10775852" cy="6618848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Wingdings" pitchFamily="2" charset="2"/>
              <a:buChar char="q"/>
            </a:pPr>
            <a:r>
              <a:rPr lang="sr-Latn-CS" sz="3200" b="1" dirty="0" smtClean="0"/>
              <a:t> Energija se može pojaviti 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sz="3200" b="1" dirty="0" smtClean="0">
                <a:solidFill>
                  <a:srgbClr val="FF0000"/>
                </a:solidFill>
              </a:rPr>
              <a:t>Primarnom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sz="3200" b="1" dirty="0" smtClean="0">
                <a:solidFill>
                  <a:srgbClr val="FF0000"/>
                </a:solidFill>
              </a:rPr>
              <a:t>Transformisanom 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sr-Latn-CS" sz="3200" b="1" dirty="0" smtClean="0">
                <a:solidFill>
                  <a:srgbClr val="FF0000"/>
                </a:solidFill>
              </a:rPr>
              <a:t>Korisnom obliku.</a:t>
            </a:r>
          </a:p>
          <a:p>
            <a:pPr marL="514350" indent="-514350" algn="just">
              <a:buNone/>
            </a:pPr>
            <a:endParaRPr lang="sr-Latn-CS" sz="3200" b="1" dirty="0" smtClean="0">
              <a:solidFill>
                <a:srgbClr val="FF0000"/>
              </a:solidFill>
            </a:endParaRPr>
          </a:p>
          <a:p>
            <a:pPr algn="just"/>
            <a:r>
              <a:rPr lang="sr-Latn-ME" sz="2800" b="1" dirty="0" smtClean="0"/>
              <a:t>Primarni oblici energije </a:t>
            </a:r>
            <a:r>
              <a:rPr lang="sr-Latn-ME" sz="2800" dirty="0" smtClean="0"/>
              <a:t>su nosioci </a:t>
            </a:r>
            <a:r>
              <a:rPr lang="sr-Latn-ME" sz="2800" dirty="0" smtClean="0"/>
              <a:t>energije u obliku u kakvom se pojavljuju u prirodi ili se u njoj </a:t>
            </a:r>
            <a:r>
              <a:rPr lang="sr-Latn-ME" sz="2800" dirty="0" smtClean="0"/>
              <a:t>nalaze. Ne </a:t>
            </a:r>
            <a:r>
              <a:rPr lang="sr-Latn-ME" sz="2800" dirty="0" smtClean="0"/>
              <a:t>mogu se upotrijebiti u svom prvobitnom obliku, zbog toga je ovaj oblik korisnije pretvoriti u transformisani oblik energije, što će poslužiti za dobijanje korisnog oblika energije</a:t>
            </a:r>
            <a:r>
              <a:rPr lang="sr-Latn-ME" sz="2800" dirty="0" smtClean="0"/>
              <a:t>.</a:t>
            </a:r>
          </a:p>
          <a:p>
            <a:pPr algn="just">
              <a:buNone/>
            </a:pPr>
            <a:endParaRPr lang="sr-Latn-ME" sz="2800" dirty="0" smtClean="0"/>
          </a:p>
          <a:p>
            <a:pPr algn="just"/>
            <a:r>
              <a:rPr lang="sr-Latn-ME" sz="2800" dirty="0" smtClean="0"/>
              <a:t>Često </a:t>
            </a:r>
            <a:r>
              <a:rPr lang="sr-Latn-ME" sz="2800" dirty="0" smtClean="0"/>
              <a:t>se i transformisani oblici moraju </a:t>
            </a:r>
            <a:r>
              <a:rPr lang="sr-Latn-ME" sz="2800" dirty="0" smtClean="0"/>
              <a:t>ponovo </a:t>
            </a:r>
            <a:r>
              <a:rPr lang="sr-Latn-ME" sz="2800" dirty="0" smtClean="0"/>
              <a:t>transformisati.</a:t>
            </a:r>
            <a:endParaRPr lang="en-US" sz="2800" dirty="0" smtClean="0"/>
          </a:p>
          <a:p>
            <a:pPr algn="just"/>
            <a:endParaRPr lang="sr-Latn-ME" sz="2400" dirty="0" smtClean="0"/>
          </a:p>
          <a:p>
            <a:pPr marL="514350" indent="-514350" algn="just">
              <a:buFont typeface="+mj-lt"/>
              <a:buAutoNum type="arabicPeriod"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27110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39152"/>
            <a:ext cx="10775852" cy="6618848"/>
          </a:xfrm>
        </p:spPr>
        <p:txBody>
          <a:bodyPr>
            <a:normAutofit/>
          </a:bodyPr>
          <a:lstStyle/>
          <a:p>
            <a:pPr algn="just"/>
            <a:endParaRPr lang="sr-Latn-ME" sz="2400" dirty="0" smtClean="0"/>
          </a:p>
          <a:p>
            <a:pPr marL="514350" indent="-514350" algn="just">
              <a:buFont typeface="+mj-lt"/>
              <a:buAutoNum type="arabicPeriod"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1016" y="0"/>
            <a:ext cx="10832122" cy="6648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27110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239152"/>
            <a:ext cx="10902462" cy="6618848"/>
          </a:xfrm>
        </p:spPr>
        <p:txBody>
          <a:bodyPr>
            <a:normAutofit lnSpcReduction="10000"/>
          </a:bodyPr>
          <a:lstStyle/>
          <a:p>
            <a:pPr algn="just"/>
            <a:r>
              <a:rPr lang="sr-Latn-ME" sz="2800" b="1" u="sng" dirty="0" smtClean="0">
                <a:solidFill>
                  <a:srgbClr val="FF0000"/>
                </a:solidFill>
              </a:rPr>
              <a:t>Prema učestanosti primjene oblici energije se mogu podijeliti na: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sz="2800" b="1" dirty="0" smtClean="0"/>
              <a:t>Konvencionalne </a:t>
            </a:r>
            <a:r>
              <a:rPr lang="sr-Latn-ME" sz="2800" dirty="0" smtClean="0"/>
              <a:t>(drvo, ugalj, sirova nafta, prirodni gas, uljni škriljci, vodne snage, geotermalna energija i nuklearna energija (fisija)).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sz="2800" b="1" dirty="0" smtClean="0"/>
              <a:t>Nekonvencionalne </a:t>
            </a:r>
            <a:r>
              <a:rPr lang="sr-Latn-ME" sz="2800" dirty="0" smtClean="0"/>
              <a:t>(vjetar, plima i osjeka, morski talasi, Sunčevo zračenje, toplotna energija mora, nuklearna energija (fuzija), biomasa).</a:t>
            </a:r>
          </a:p>
          <a:p>
            <a:pPr marL="457200" indent="-457200" algn="just">
              <a:buFont typeface="+mj-lt"/>
              <a:buAutoNum type="arabicPeriod"/>
            </a:pPr>
            <a:endParaRPr lang="sr-Latn-ME" sz="2800" dirty="0" smtClean="0"/>
          </a:p>
          <a:p>
            <a:pPr marL="457200" indent="-457200" algn="just">
              <a:buNone/>
            </a:pPr>
            <a:r>
              <a:rPr lang="sr-Latn-ME" sz="2800" b="1" u="sng" dirty="0" smtClean="0">
                <a:solidFill>
                  <a:srgbClr val="FF0000"/>
                </a:solidFill>
              </a:rPr>
              <a:t>Prema obnovljivosti oblici energije se dijele na: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sz="2800" b="1" dirty="0" smtClean="0"/>
              <a:t>Obnovljive </a:t>
            </a:r>
            <a:r>
              <a:rPr lang="sr-Latn-ME" sz="2800" dirty="0" smtClean="0"/>
              <a:t>(vodne snage, biomasa, energija Sunčevog zračenja, energija vjetra,  geotermalna energija, energija plime i osjeke, energija talasa)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ME" sz="2800" b="1" dirty="0" smtClean="0"/>
              <a:t>Neobnovljive </a:t>
            </a:r>
            <a:r>
              <a:rPr lang="sr-Latn-ME" sz="2800" dirty="0" smtClean="0"/>
              <a:t>(fosilna goriva i nuklearna goriva)</a:t>
            </a:r>
          </a:p>
          <a:p>
            <a:pPr marL="457200" indent="-457200" algn="just">
              <a:buNone/>
            </a:pPr>
            <a:endParaRPr lang="sr-Latn-ME" sz="2400" b="1" dirty="0" smtClean="0"/>
          </a:p>
          <a:p>
            <a:pPr marL="514350" indent="-514350" algn="just">
              <a:buFont typeface="+mj-lt"/>
              <a:buAutoNum type="arabicPeriod"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sr-Latn-C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27110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1532" y="1842165"/>
            <a:ext cx="10104823" cy="306746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sr-Latn-CS" i="1" dirty="0" smtClean="0"/>
              <a:t>Lična zaštitna sredstva za rad u elektroenergetskim objektima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159691236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13A796AFF8E647BC69A9625DC30067" ma:contentTypeVersion="2" ma:contentTypeDescription="Kreiraj novi dokument." ma:contentTypeScope="" ma:versionID="4edf0da3063b42522838a51290740f10">
  <xsd:schema xmlns:xsd="http://www.w3.org/2001/XMLSchema" xmlns:xs="http://www.w3.org/2001/XMLSchema" xmlns:p="http://schemas.microsoft.com/office/2006/metadata/properties" xmlns:ns2="c197af95-2c4c-4ebb-8cfa-567d5c22ec8e" targetNamespace="http://schemas.microsoft.com/office/2006/metadata/properties" ma:root="true" ma:fieldsID="a60a987b5e5a46f4e024622b813eb86b" ns2:_="">
    <xsd:import namespace="c197af95-2c4c-4ebb-8cfa-567d5c22ec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97af95-2c4c-4ebb-8cfa-567d5c22ec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0598CA-2AC5-459D-B71B-8DC5EE12B90B}"/>
</file>

<file path=customXml/itemProps2.xml><?xml version="1.0" encoding="utf-8"?>
<ds:datastoreItem xmlns:ds="http://schemas.openxmlformats.org/officeDocument/2006/customXml" ds:itemID="{9A917DAE-3FD8-4DBD-9782-AE5E5FF3A847}"/>
</file>

<file path=customXml/itemProps3.xml><?xml version="1.0" encoding="utf-8"?>
<ds:datastoreItem xmlns:ds="http://schemas.openxmlformats.org/officeDocument/2006/customXml" ds:itemID="{5C2C2AFC-DAC2-40E8-AE96-311239E30909}"/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171</TotalTime>
  <Words>386</Words>
  <Application>Microsoft Office PowerPoint</Application>
  <PresentationFormat>Custom</PresentationFormat>
  <Paragraphs>68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View</vt:lpstr>
      <vt:lpstr>Uvod u energetiku  </vt:lpstr>
      <vt:lpstr>  Podjela i oblici energije</vt:lpstr>
      <vt:lpstr>Oblici energije</vt:lpstr>
      <vt:lpstr>Slide 4</vt:lpstr>
      <vt:lpstr>Slide 5</vt:lpstr>
      <vt:lpstr>Slide 6</vt:lpstr>
      <vt:lpstr>Slide 7</vt:lpstr>
      <vt:lpstr>Slide 8</vt:lpstr>
      <vt:lpstr>  Lična zaštitna sredstva za rad u elektroenergetskim objektima</vt:lpstr>
      <vt:lpstr>Slide 10</vt:lpstr>
      <vt:lpstr>  Zaštitne procedure pri radu u elektroenergetskom objektu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Oblici energije</dc:title>
  <dc:creator>user</dc:creator>
  <cp:lastModifiedBy>VESNA</cp:lastModifiedBy>
  <cp:revision>7</cp:revision>
  <dcterms:created xsi:type="dcterms:W3CDTF">2017-09-06T21:41:54Z</dcterms:created>
  <dcterms:modified xsi:type="dcterms:W3CDTF">2021-04-04T19:04:39Z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0x0101006013A796AFF8E647BC69A9625DC30067</vt:lpwstr>
  </property>
</Properties>
</file>