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73" r:id="rId14"/>
    <p:sldId id="271" r:id="rId15"/>
    <p:sldId id="270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B561-353A-4683-A636-18A490521C76}" type="datetimeFigureOut">
              <a:rPr lang="sr-Latn-ME" smtClean="0"/>
              <a:pPr/>
              <a:t>12.10.2015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41584-9C5D-4891-B6F8-C7FB44149ED9}" type="slidenum">
              <a:rPr lang="sr-Latn-ME" smtClean="0"/>
              <a:pPr/>
              <a:t>‹#›</a:t>
            </a:fld>
            <a:endParaRPr lang="sr-Latn-M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i="1" dirty="0" smtClean="0"/>
              <a:t>NAREDBE</a:t>
            </a:r>
            <a:r>
              <a:rPr lang="sr-Latn-ME" dirty="0" smtClean="0"/>
              <a:t> </a:t>
            </a:r>
            <a:r>
              <a:rPr lang="sr-Latn-ME" i="1" dirty="0" smtClean="0"/>
              <a:t>CIKLUSA</a:t>
            </a:r>
            <a:endParaRPr lang="sr-Latn-ME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4000" i="1" dirty="0">
                <a:solidFill>
                  <a:srgbClr val="FF0000"/>
                </a:solidFill>
              </a:rPr>
              <a:t>f</a:t>
            </a:r>
            <a:r>
              <a:rPr lang="sr-Latn-ME" sz="4000" i="1" dirty="0" smtClean="0">
                <a:solidFill>
                  <a:srgbClr val="FF0000"/>
                </a:solidFill>
              </a:rPr>
              <a:t>or</a:t>
            </a:r>
            <a:r>
              <a:rPr lang="sr-Latn-ME" dirty="0" smtClean="0"/>
              <a:t> naredba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69427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endParaRPr lang="sr-Latn-ME" dirty="0" smtClean="0"/>
          </a:p>
          <a:p>
            <a:r>
              <a:rPr lang="en-US" b="1" i="1" dirty="0"/>
              <a:t>     4. </a:t>
            </a:r>
            <a:r>
              <a:rPr lang="en-US" b="1" i="1" dirty="0" err="1"/>
              <a:t>Ako</a:t>
            </a:r>
            <a:r>
              <a:rPr lang="en-US" b="1" i="1" dirty="0"/>
              <a:t> je </a:t>
            </a:r>
            <a:r>
              <a:rPr lang="en-US" b="1" i="1" dirty="0" err="1"/>
              <a:t>vrijednost</a:t>
            </a:r>
            <a:r>
              <a:rPr lang="en-US" b="1" i="1" dirty="0"/>
              <a:t> </a:t>
            </a:r>
            <a:r>
              <a:rPr lang="en-US" b="1" i="1" dirty="0" err="1"/>
              <a:t>uslova</a:t>
            </a:r>
            <a:r>
              <a:rPr lang="en-US" b="1" i="1" dirty="0"/>
              <a:t> </a:t>
            </a:r>
            <a:r>
              <a:rPr lang="en-US" b="1" i="1" dirty="0" err="1"/>
              <a:t>laž</a:t>
            </a:r>
            <a:r>
              <a:rPr lang="en-US" b="1" i="1" dirty="0"/>
              <a:t> (f </a:t>
            </a:r>
            <a:r>
              <a:rPr lang="en-US" b="1" i="1" dirty="0" err="1"/>
              <a:t>alse</a:t>
            </a:r>
            <a:r>
              <a:rPr lang="en-US" b="1" i="1" dirty="0"/>
              <a:t>), </a:t>
            </a:r>
            <a:r>
              <a:rPr lang="en-US" b="1" i="1" dirty="0" err="1"/>
              <a:t>blok</a:t>
            </a:r>
            <a:r>
              <a:rPr lang="en-US" b="1" i="1" dirty="0"/>
              <a:t> </a:t>
            </a:r>
            <a:r>
              <a:rPr lang="en-US" b="1" i="1" dirty="0" err="1"/>
              <a:t>naredbi</a:t>
            </a:r>
            <a:r>
              <a:rPr lang="en-US" b="1" i="1" dirty="0"/>
              <a:t> se </a:t>
            </a:r>
            <a:r>
              <a:rPr lang="en-US" b="1" i="1" dirty="0" err="1"/>
              <a:t>preskače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program se </a:t>
            </a:r>
            <a:r>
              <a:rPr lang="en-US" b="1" i="1" dirty="0" err="1"/>
              <a:t>nastavlja</a:t>
            </a:r>
            <a:r>
              <a:rPr lang="en-US" b="1" i="1" dirty="0"/>
              <a:t> </a:t>
            </a:r>
            <a:r>
              <a:rPr lang="en-US" b="1" i="1" dirty="0" err="1"/>
              <a:t>prvom</a:t>
            </a:r>
            <a:r>
              <a:rPr lang="en-US" b="1" i="1" dirty="0"/>
              <a:t> </a:t>
            </a:r>
            <a:r>
              <a:rPr lang="en-US" b="1" i="1" dirty="0" err="1"/>
              <a:t>naredbom</a:t>
            </a:r>
            <a:r>
              <a:rPr lang="en-US" b="1" i="1" dirty="0"/>
              <a:t> </a:t>
            </a:r>
            <a:r>
              <a:rPr lang="en-US" b="1" i="1" dirty="0" err="1"/>
              <a:t>iza</a:t>
            </a:r>
            <a:r>
              <a:rPr lang="en-US" b="1" i="1" dirty="0"/>
              <a:t> </a:t>
            </a:r>
            <a:r>
              <a:rPr lang="en-US" b="1" i="1" dirty="0" err="1"/>
              <a:t>bloka</a:t>
            </a:r>
            <a:r>
              <a:rPr lang="en-US" b="1" i="1" dirty="0"/>
              <a:t>.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9134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sr-Latn-ME" dirty="0" smtClean="0"/>
              <a:t>Dijagram toka </a:t>
            </a:r>
            <a:r>
              <a:rPr lang="sr-Latn-ME" i="1" dirty="0" smtClean="0">
                <a:solidFill>
                  <a:schemeClr val="tx2"/>
                </a:solidFill>
              </a:rPr>
              <a:t>for</a:t>
            </a:r>
            <a:r>
              <a:rPr lang="sr-Latn-ME" dirty="0" smtClean="0">
                <a:solidFill>
                  <a:schemeClr val="tx2"/>
                </a:solidFill>
              </a:rPr>
              <a:t> </a:t>
            </a:r>
            <a:r>
              <a:rPr lang="sr-Latn-ME" dirty="0" smtClean="0"/>
              <a:t>naredbe</a:t>
            </a:r>
          </a:p>
          <a:p>
            <a:endParaRPr lang="sr-Latn-ME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32856"/>
            <a:ext cx="4752528" cy="358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9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397675"/>
            <a:ext cx="58143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/>
              <a:t>Zadatak</a:t>
            </a:r>
            <a:r>
              <a:rPr lang="en-US" sz="3200" b="1" dirty="0" smtClean="0"/>
              <a:t> </a:t>
            </a:r>
            <a:r>
              <a:rPr lang="sr-Latn-ME" sz="3200" b="1" dirty="0" smtClean="0"/>
              <a:t>1</a:t>
            </a:r>
            <a:r>
              <a:rPr lang="en-US" sz="3200" b="1" dirty="0" smtClean="0"/>
              <a:t>.</a:t>
            </a:r>
            <a:endParaRPr lang="sr-Latn-ME" sz="3200" b="1" dirty="0" smtClean="0"/>
          </a:p>
          <a:p>
            <a:endParaRPr lang="sr-Latn-ME" sz="3200" b="1" dirty="0" smtClean="0"/>
          </a:p>
          <a:p>
            <a:pPr marL="1714500" lvl="4" indent="0">
              <a:buNone/>
            </a:pPr>
            <a:r>
              <a:rPr lang="sr-Latn-ME" sz="3200" b="1" dirty="0" smtClean="0">
                <a:solidFill>
                  <a:schemeClr val="tx2"/>
                </a:solidFill>
              </a:rPr>
              <a:t>#include &lt;stdio.h&gt;</a:t>
            </a:r>
          </a:p>
          <a:p>
            <a:pPr marL="1714500" lvl="4" indent="0">
              <a:buNone/>
            </a:pPr>
            <a:r>
              <a:rPr lang="sr-Latn-ME" sz="3200" b="1" dirty="0" smtClean="0">
                <a:solidFill>
                  <a:schemeClr val="tx2"/>
                </a:solidFill>
              </a:rPr>
              <a:t>main()</a:t>
            </a:r>
          </a:p>
          <a:p>
            <a:pPr marL="1714500" lvl="4" indent="0">
              <a:buNone/>
            </a:pPr>
            <a:r>
              <a:rPr lang="sr-Latn-ME" sz="3200" b="1" dirty="0" smtClean="0">
                <a:solidFill>
                  <a:schemeClr val="tx2"/>
                </a:solidFill>
              </a:rPr>
              <a:t>{</a:t>
            </a:r>
          </a:p>
          <a:p>
            <a:pPr marL="1714500" lvl="4" indent="0">
              <a:buNone/>
            </a:pPr>
            <a:r>
              <a:rPr lang="sr-Latn-ME" sz="3200" b="1" dirty="0" smtClean="0">
                <a:solidFill>
                  <a:schemeClr val="tx2"/>
                </a:solidFill>
              </a:rPr>
              <a:t>int x;</a:t>
            </a:r>
          </a:p>
          <a:p>
            <a:pPr marL="1714500" lvl="4" indent="0">
              <a:buNone/>
            </a:pPr>
            <a:r>
              <a:rPr lang="sr-Latn-ME" sz="3200" b="1" dirty="0" smtClean="0">
                <a:solidFill>
                  <a:schemeClr val="tx2"/>
                </a:solidFill>
              </a:rPr>
              <a:t>/* Inicijalizacija; uslov; inkrementacija*/</a:t>
            </a:r>
          </a:p>
          <a:p>
            <a:pPr marL="1714500" lvl="4" indent="0">
              <a:buNone/>
            </a:pPr>
            <a:r>
              <a:rPr lang="sr-Latn-ME" sz="3200" b="1" dirty="0" smtClean="0">
                <a:solidFill>
                  <a:schemeClr val="tx2"/>
                </a:solidFill>
              </a:rPr>
              <a:t>for (x = 1; x &lt; 5; x++)</a:t>
            </a:r>
          </a:p>
          <a:p>
            <a:pPr marL="1714500" lvl="4" indent="0">
              <a:buNone/>
            </a:pPr>
            <a:r>
              <a:rPr lang="sr-Latn-ME" sz="3200" b="1" dirty="0" smtClean="0">
                <a:solidFill>
                  <a:schemeClr val="tx2"/>
                </a:solidFill>
              </a:rPr>
              <a:t>printf("x = %d\n",x);</a:t>
            </a:r>
          </a:p>
          <a:p>
            <a:pPr marL="1714500" lvl="4" indent="0">
              <a:buNone/>
            </a:pPr>
            <a:r>
              <a:rPr lang="sr-Latn-ME" sz="3200" b="1" dirty="0" smtClean="0">
                <a:solidFill>
                  <a:schemeClr val="tx2"/>
                </a:solidFill>
              </a:rPr>
              <a:t>}</a:t>
            </a:r>
          </a:p>
          <a:p>
            <a:endParaRPr lang="sr-Latn-ME" sz="3200" dirty="0"/>
          </a:p>
        </p:txBody>
      </p:sp>
    </p:spTree>
    <p:extLst>
      <p:ext uri="{BB962C8B-B14F-4D97-AF65-F5344CB8AC3E}">
        <p14:creationId xmlns:p14="http://schemas.microsoft.com/office/powerpoint/2010/main" val="248886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474345"/>
            <a:ext cx="60486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Napravite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kojim</a:t>
            </a:r>
            <a:r>
              <a:rPr lang="en-US" sz="2800" dirty="0" smtClean="0"/>
              <a:t> </a:t>
            </a:r>
            <a:r>
              <a:rPr lang="en-US" sz="2800" dirty="0" err="1" smtClean="0"/>
              <a:t>ćete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ekran</a:t>
            </a:r>
            <a:r>
              <a:rPr lang="en-US" sz="2800" dirty="0" smtClean="0"/>
              <a:t> </a:t>
            </a:r>
            <a:r>
              <a:rPr lang="en-US" sz="2800" dirty="0" err="1" smtClean="0"/>
              <a:t>ispisati</a:t>
            </a:r>
            <a:r>
              <a:rPr lang="en-US" sz="2800" dirty="0" smtClean="0"/>
              <a:t> </a:t>
            </a:r>
            <a:r>
              <a:rPr lang="en-US" sz="2800" dirty="0" err="1" smtClean="0"/>
              <a:t>svaki</a:t>
            </a:r>
            <a:r>
              <a:rPr lang="en-US" sz="2800" dirty="0" smtClean="0"/>
              <a:t> </a:t>
            </a:r>
            <a:r>
              <a:rPr lang="en-US" sz="2800" dirty="0" err="1" smtClean="0"/>
              <a:t>treći</a:t>
            </a:r>
            <a:r>
              <a:rPr lang="en-US" sz="2800" dirty="0" smtClean="0"/>
              <a:t> </a:t>
            </a:r>
            <a:r>
              <a:rPr lang="en-US" sz="2800" dirty="0" err="1" smtClean="0"/>
              <a:t>broj</a:t>
            </a:r>
            <a:r>
              <a:rPr lang="en-US" sz="2800" dirty="0" smtClean="0"/>
              <a:t> </a:t>
            </a:r>
            <a:r>
              <a:rPr lang="en-US" sz="2800" dirty="0" err="1" smtClean="0"/>
              <a:t>iz</a:t>
            </a:r>
            <a:r>
              <a:rPr lang="en-US" sz="2800" dirty="0" smtClean="0"/>
              <a:t> </a:t>
            </a:r>
            <a:r>
              <a:rPr lang="en-US" sz="2800" dirty="0" err="1" smtClean="0"/>
              <a:t>intervala</a:t>
            </a:r>
            <a:r>
              <a:rPr lang="en-US" sz="2800" dirty="0" smtClean="0"/>
              <a:t> od 20 do 30.</a:t>
            </a:r>
            <a:endParaRPr lang="sr-Latn-ME" sz="2800" dirty="0" smtClean="0"/>
          </a:p>
          <a:p>
            <a:endParaRPr lang="sr-Latn-ME" sz="2800" dirty="0"/>
          </a:p>
          <a:p>
            <a:endParaRPr lang="sr-Latn-ME" sz="2800" dirty="0" smtClean="0"/>
          </a:p>
          <a:p>
            <a:pPr marL="1714500" lvl="4" indent="0">
              <a:buNone/>
            </a:pPr>
            <a:r>
              <a:rPr lang="en-US" sz="2800" b="1" dirty="0" smtClean="0">
                <a:solidFill>
                  <a:schemeClr val="tx2"/>
                </a:solidFill>
                <a:effectLst/>
              </a:rPr>
              <a:t>#include &lt;</a:t>
            </a:r>
            <a:r>
              <a:rPr lang="en-US" sz="2800" b="1" dirty="0" err="1" smtClean="0">
                <a:solidFill>
                  <a:schemeClr val="tx2"/>
                </a:solidFill>
                <a:effectLst/>
              </a:rPr>
              <a:t>stdio.h</a:t>
            </a:r>
            <a:r>
              <a:rPr lang="en-US" sz="2800" b="1" dirty="0" smtClean="0">
                <a:solidFill>
                  <a:schemeClr val="tx2"/>
                </a:solidFill>
                <a:effectLst/>
              </a:rPr>
              <a:t>&gt;</a:t>
            </a:r>
            <a:endParaRPr lang="sr-Latn-ME" sz="2800" b="1" dirty="0" smtClean="0">
              <a:solidFill>
                <a:schemeClr val="tx2"/>
              </a:solidFill>
              <a:effectLst/>
            </a:endParaRPr>
          </a:p>
          <a:p>
            <a:pPr marL="1714500" lvl="4" indent="0">
              <a:buNone/>
            </a:pPr>
            <a:r>
              <a:rPr lang="sr-Latn-ME" sz="2800" b="1" dirty="0" smtClean="0">
                <a:solidFill>
                  <a:schemeClr val="tx2"/>
                </a:solidFill>
                <a:effectLst/>
              </a:rPr>
              <a:t>int </a:t>
            </a:r>
            <a:r>
              <a:rPr lang="en-US" sz="2800" b="1" dirty="0" smtClean="0">
                <a:solidFill>
                  <a:schemeClr val="tx2"/>
                </a:solidFill>
                <a:effectLst/>
              </a:rPr>
              <a:t>main()	</a:t>
            </a:r>
            <a:endParaRPr lang="sr-Latn-ME" sz="2800" b="1" dirty="0" smtClean="0">
              <a:solidFill>
                <a:schemeClr val="tx2"/>
              </a:solidFill>
              <a:effectLst/>
            </a:endParaRPr>
          </a:p>
          <a:p>
            <a:pPr marL="1714500" lvl="4" indent="0">
              <a:buNone/>
            </a:pPr>
            <a:r>
              <a:rPr lang="en-US" sz="2800" b="1" dirty="0" smtClean="0">
                <a:solidFill>
                  <a:schemeClr val="tx2"/>
                </a:solidFill>
                <a:effectLst/>
              </a:rPr>
              <a:t>{		</a:t>
            </a:r>
            <a:endParaRPr lang="sr-Latn-ME" sz="2800" b="1" dirty="0" smtClean="0">
              <a:solidFill>
                <a:schemeClr val="tx2"/>
              </a:solidFill>
              <a:effectLst/>
            </a:endParaRPr>
          </a:p>
          <a:p>
            <a:pPr marL="1714500" lvl="4" indent="0">
              <a:buNone/>
            </a:pPr>
            <a:r>
              <a:rPr lang="en-US" sz="2800" b="1" dirty="0" err="1" smtClean="0">
                <a:solidFill>
                  <a:schemeClr val="tx2"/>
                </a:solidFill>
                <a:effectLst/>
              </a:rPr>
              <a:t>int</a:t>
            </a:r>
            <a:r>
              <a:rPr lang="en-US" sz="2800" b="1" dirty="0" smtClean="0">
                <a:solidFill>
                  <a:schemeClr val="tx2"/>
                </a:solidFill>
                <a:effectLst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effectLst/>
              </a:rPr>
              <a:t>i</a:t>
            </a:r>
            <a:r>
              <a:rPr lang="en-US" sz="2800" b="1" dirty="0" smtClean="0">
                <a:solidFill>
                  <a:schemeClr val="tx2"/>
                </a:solidFill>
                <a:effectLst/>
              </a:rPr>
              <a:t>;	</a:t>
            </a:r>
            <a:endParaRPr lang="sr-Latn-ME" sz="2800" b="1" dirty="0" smtClean="0">
              <a:solidFill>
                <a:schemeClr val="tx2"/>
              </a:solidFill>
              <a:effectLst/>
            </a:endParaRPr>
          </a:p>
          <a:p>
            <a:pPr marL="1714500" lvl="4" indent="0">
              <a:buNone/>
            </a:pPr>
            <a:r>
              <a:rPr lang="en-US" sz="2800" b="1" dirty="0" smtClean="0">
                <a:solidFill>
                  <a:schemeClr val="tx2"/>
                </a:solidFill>
                <a:effectLst/>
              </a:rPr>
              <a:t>for(</a:t>
            </a:r>
            <a:r>
              <a:rPr lang="en-US" sz="2800" b="1" dirty="0" err="1" smtClean="0">
                <a:solidFill>
                  <a:schemeClr val="tx2"/>
                </a:solidFill>
                <a:effectLst/>
              </a:rPr>
              <a:t>i</a:t>
            </a:r>
            <a:r>
              <a:rPr lang="en-US" sz="2800" b="1" dirty="0" smtClean="0">
                <a:solidFill>
                  <a:schemeClr val="tx2"/>
                </a:solidFill>
                <a:effectLst/>
              </a:rPr>
              <a:t>=20;i&lt;=30;i+=3)		</a:t>
            </a:r>
            <a:endParaRPr lang="sr-Latn-ME" sz="2800" b="1" dirty="0" smtClean="0">
              <a:solidFill>
                <a:schemeClr val="tx2"/>
              </a:solidFill>
              <a:effectLst/>
            </a:endParaRPr>
          </a:p>
          <a:p>
            <a:pPr marL="1714500" lvl="4" indent="0">
              <a:buNone/>
            </a:pPr>
            <a:r>
              <a:rPr lang="en-US" sz="2800" b="1" dirty="0" err="1" smtClean="0">
                <a:solidFill>
                  <a:schemeClr val="tx2"/>
                </a:solidFill>
                <a:effectLst/>
              </a:rPr>
              <a:t>printf</a:t>
            </a:r>
            <a:r>
              <a:rPr lang="en-US" sz="2800" b="1" dirty="0" smtClean="0">
                <a:solidFill>
                  <a:schemeClr val="tx2"/>
                </a:solidFill>
                <a:effectLst/>
              </a:rPr>
              <a:t>("%d ",</a:t>
            </a:r>
            <a:r>
              <a:rPr lang="en-US" sz="2800" b="1" dirty="0" err="1" smtClean="0">
                <a:solidFill>
                  <a:schemeClr val="tx2"/>
                </a:solidFill>
                <a:effectLst/>
              </a:rPr>
              <a:t>i</a:t>
            </a:r>
            <a:r>
              <a:rPr lang="en-US" sz="2800" b="1" dirty="0" smtClean="0">
                <a:solidFill>
                  <a:schemeClr val="tx2"/>
                </a:solidFill>
                <a:effectLst/>
              </a:rPr>
              <a:t>);</a:t>
            </a:r>
            <a:endParaRPr lang="sr-Latn-ME" sz="2800" b="1" dirty="0" smtClean="0">
              <a:solidFill>
                <a:schemeClr val="tx2"/>
              </a:solidFill>
              <a:effectLst/>
            </a:endParaRPr>
          </a:p>
          <a:p>
            <a:pPr marL="1714500" lvl="4" indent="0">
              <a:buNone/>
            </a:pPr>
            <a:r>
              <a:rPr lang="en-US" sz="2800" b="1" dirty="0" smtClean="0">
                <a:solidFill>
                  <a:schemeClr val="tx2"/>
                </a:solidFill>
                <a:effectLst/>
              </a:rPr>
              <a:t>}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endParaRPr lang="sr-Latn-ME" sz="2800" dirty="0"/>
          </a:p>
        </p:txBody>
      </p:sp>
    </p:spTree>
    <p:extLst>
      <p:ext uri="{BB962C8B-B14F-4D97-AF65-F5344CB8AC3E}">
        <p14:creationId xmlns:p14="http://schemas.microsoft.com/office/powerpoint/2010/main" val="230225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028343"/>
            <a:ext cx="6624736" cy="569386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1257300" lvl="3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#include&lt;</a:t>
            </a:r>
            <a:r>
              <a:rPr lang="en-US" sz="2800" b="1" dirty="0" err="1" smtClean="0">
                <a:solidFill>
                  <a:schemeClr val="tx2"/>
                </a:solidFill>
              </a:rPr>
              <a:t>stdio.h</a:t>
            </a:r>
            <a:r>
              <a:rPr lang="en-US" sz="2800" b="1" dirty="0" smtClean="0">
                <a:solidFill>
                  <a:schemeClr val="tx2"/>
                </a:solidFill>
              </a:rPr>
              <a:t>&gt;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pPr marL="1257300" lvl="3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main()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pPr marL="1257300" lvl="3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{	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pPr marL="1257300" lvl="3" indent="0">
              <a:buNone/>
            </a:pPr>
            <a:r>
              <a:rPr lang="en-US" sz="2800" b="1" dirty="0" err="1" smtClean="0">
                <a:solidFill>
                  <a:schemeClr val="tx2"/>
                </a:solidFill>
              </a:rPr>
              <a:t>int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i,s</a:t>
            </a:r>
            <a:r>
              <a:rPr lang="en-US" sz="2800" b="1" dirty="0" smtClean="0">
                <a:solidFill>
                  <a:schemeClr val="tx2"/>
                </a:solidFill>
              </a:rPr>
              <a:t>=0,br=0;	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pPr marL="1257300" lvl="3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for(</a:t>
            </a:r>
            <a:r>
              <a:rPr lang="en-US" sz="2800" b="1" dirty="0" err="1" smtClean="0">
                <a:solidFill>
                  <a:schemeClr val="tx2"/>
                </a:solidFill>
              </a:rPr>
              <a:t>i</a:t>
            </a:r>
            <a:r>
              <a:rPr lang="en-US" sz="2800" b="1" dirty="0" smtClean="0">
                <a:solidFill>
                  <a:schemeClr val="tx2"/>
                </a:solidFill>
              </a:rPr>
              <a:t>=500;i&lt;=600;i++)		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pPr marL="1257300" lvl="3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if (i%11==0)		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pPr marL="1257300" lvl="3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{			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pPr marL="1257300" lvl="3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s+=</a:t>
            </a:r>
            <a:r>
              <a:rPr lang="en-US" sz="2800" b="1" dirty="0" err="1" smtClean="0">
                <a:solidFill>
                  <a:schemeClr val="tx2"/>
                </a:solidFill>
              </a:rPr>
              <a:t>i</a:t>
            </a:r>
            <a:r>
              <a:rPr lang="en-US" sz="2800" b="1" dirty="0" smtClean="0">
                <a:solidFill>
                  <a:schemeClr val="tx2"/>
                </a:solidFill>
              </a:rPr>
              <a:t>;			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pPr marL="1257300" lvl="3" indent="0">
              <a:buNone/>
            </a:pPr>
            <a:r>
              <a:rPr lang="en-US" sz="2800" b="1" dirty="0" err="1" smtClean="0">
                <a:solidFill>
                  <a:schemeClr val="tx2"/>
                </a:solidFill>
              </a:rPr>
              <a:t>br</a:t>
            </a:r>
            <a:r>
              <a:rPr lang="en-US" sz="2800" b="1" dirty="0" smtClean="0">
                <a:solidFill>
                  <a:schemeClr val="tx2"/>
                </a:solidFill>
              </a:rPr>
              <a:t>++;		}	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pPr marL="1257300" lvl="3" indent="0">
              <a:buNone/>
            </a:pPr>
            <a:r>
              <a:rPr lang="en-US" sz="2800" b="1" dirty="0" err="1" smtClean="0">
                <a:solidFill>
                  <a:schemeClr val="tx2"/>
                </a:solidFill>
              </a:rPr>
              <a:t>printf</a:t>
            </a:r>
            <a:r>
              <a:rPr lang="en-US" sz="2800" b="1" dirty="0" smtClean="0">
                <a:solidFill>
                  <a:schemeClr val="tx2"/>
                </a:solidFill>
              </a:rPr>
              <a:t>("</a:t>
            </a:r>
            <a:r>
              <a:rPr lang="en-US" sz="2800" b="1" dirty="0" err="1" smtClean="0">
                <a:solidFill>
                  <a:schemeClr val="tx2"/>
                </a:solidFill>
              </a:rPr>
              <a:t>Zb</a:t>
            </a:r>
            <a:r>
              <a:rPr lang="sr-Latn-ME" sz="2800" b="1" dirty="0" smtClean="0">
                <a:solidFill>
                  <a:schemeClr val="tx2"/>
                </a:solidFill>
              </a:rPr>
              <a:t>ir</a:t>
            </a:r>
            <a:r>
              <a:rPr lang="en-US" sz="2800" b="1" dirty="0" smtClean="0">
                <a:solidFill>
                  <a:schemeClr val="tx2"/>
                </a:solidFill>
              </a:rPr>
              <a:t> je %d, a </a:t>
            </a:r>
            <a:r>
              <a:rPr lang="en-US" sz="2800" b="1" dirty="0" err="1" smtClean="0">
                <a:solidFill>
                  <a:schemeClr val="tx2"/>
                </a:solidFill>
              </a:rPr>
              <a:t>ima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ih</a:t>
            </a:r>
            <a:r>
              <a:rPr lang="en-US" sz="2800" b="1" dirty="0" smtClean="0">
                <a:solidFill>
                  <a:schemeClr val="tx2"/>
                </a:solidFill>
              </a:rPr>
              <a:t> %</a:t>
            </a:r>
            <a:r>
              <a:rPr lang="en-US" sz="2800" b="1" dirty="0" err="1" smtClean="0">
                <a:solidFill>
                  <a:schemeClr val="tx2"/>
                </a:solidFill>
              </a:rPr>
              <a:t>d",s,br</a:t>
            </a:r>
            <a:r>
              <a:rPr lang="en-US" sz="2800" b="1" dirty="0" smtClean="0">
                <a:solidFill>
                  <a:schemeClr val="tx2"/>
                </a:solidFill>
              </a:rPr>
              <a:t>);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pPr marL="1257300" lvl="3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}</a:t>
            </a:r>
            <a:endParaRPr lang="sr-Latn-ME" sz="2800" b="1" dirty="0" smtClean="0">
              <a:solidFill>
                <a:schemeClr val="tx2"/>
              </a:solidFill>
            </a:endParaRPr>
          </a:p>
          <a:p>
            <a:endParaRPr lang="sr-Latn-ME" sz="2800" dirty="0" smtClean="0"/>
          </a:p>
        </p:txBody>
      </p:sp>
    </p:spTree>
    <p:extLst>
      <p:ext uri="{BB962C8B-B14F-4D97-AF65-F5344CB8AC3E}">
        <p14:creationId xmlns:p14="http://schemas.microsoft.com/office/powerpoint/2010/main" val="15543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58847"/>
            <a:ext cx="6912768" cy="655564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 smtClean="0"/>
              <a:t>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 smtClean="0">
                <a:solidFill>
                  <a:schemeClr val="tx2"/>
                </a:solidFill>
              </a:rPr>
              <a:t>#include &lt;</a:t>
            </a:r>
            <a:r>
              <a:rPr lang="en-US" sz="2000" b="1" dirty="0" err="1" smtClean="0">
                <a:solidFill>
                  <a:schemeClr val="tx2"/>
                </a:solidFill>
              </a:rPr>
              <a:t>stdio.h</a:t>
            </a:r>
            <a:r>
              <a:rPr lang="en-US" sz="2000" b="1" dirty="0" smtClean="0">
                <a:solidFill>
                  <a:schemeClr val="tx2"/>
                </a:solidFill>
              </a:rPr>
              <a:t>&gt;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main()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{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sr-Latn-ME" sz="2000" b="1" dirty="0" smtClean="0">
                <a:solidFill>
                  <a:schemeClr val="tx2"/>
                </a:solidFill>
              </a:rPr>
              <a:t>	</a:t>
            </a:r>
            <a:r>
              <a:rPr lang="en-US" sz="2000" b="1" dirty="0" err="1" smtClean="0">
                <a:solidFill>
                  <a:schemeClr val="tx2"/>
                </a:solidFill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br,i</a:t>
            </a:r>
            <a:r>
              <a:rPr lang="en-US" sz="2000" b="1" dirty="0" smtClean="0">
                <a:solidFill>
                  <a:schemeClr val="tx2"/>
                </a:solidFill>
              </a:rPr>
              <a:t>;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sr-Latn-ME" sz="2000" b="1" dirty="0" smtClean="0">
                <a:solidFill>
                  <a:schemeClr val="tx2"/>
                </a:solidFill>
              </a:rPr>
              <a:t>	</a:t>
            </a:r>
            <a:r>
              <a:rPr lang="en-US" sz="2000" b="1" dirty="0" smtClean="0">
                <a:solidFill>
                  <a:schemeClr val="tx2"/>
                </a:solidFill>
              </a:rPr>
              <a:t>float </a:t>
            </a:r>
            <a:r>
              <a:rPr lang="en-US" sz="2000" b="1" dirty="0" err="1" smtClean="0">
                <a:solidFill>
                  <a:schemeClr val="tx2"/>
                </a:solidFill>
              </a:rPr>
              <a:t>a,s,ars</a:t>
            </a:r>
            <a:r>
              <a:rPr lang="en-US" sz="2000" b="1" dirty="0" smtClean="0">
                <a:solidFill>
                  <a:schemeClr val="tx2"/>
                </a:solidFill>
              </a:rPr>
              <a:t>;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</a:t>
            </a:r>
            <a:r>
              <a:rPr lang="en-US" sz="2000" b="1" dirty="0" err="1" smtClean="0">
                <a:solidFill>
                  <a:schemeClr val="tx2"/>
                </a:solidFill>
              </a:rPr>
              <a:t>printf</a:t>
            </a:r>
            <a:r>
              <a:rPr lang="en-US" sz="2000" b="1" dirty="0" smtClean="0">
                <a:solidFill>
                  <a:schemeClr val="tx2"/>
                </a:solidFill>
              </a:rPr>
              <a:t>("\n </a:t>
            </a:r>
            <a:r>
              <a:rPr lang="en-US" sz="2000" b="1" dirty="0" err="1" smtClean="0">
                <a:solidFill>
                  <a:schemeClr val="tx2"/>
                </a:solidFill>
              </a:rPr>
              <a:t>Koliko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imate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ucenika</a:t>
            </a:r>
            <a:r>
              <a:rPr lang="en-US" sz="2000" b="1" dirty="0" smtClean="0">
                <a:solidFill>
                  <a:schemeClr val="tx2"/>
                </a:solidFill>
              </a:rPr>
              <a:t>? ");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</a:t>
            </a:r>
            <a:r>
              <a:rPr lang="en-US" sz="2000" b="1" dirty="0" err="1" smtClean="0">
                <a:solidFill>
                  <a:schemeClr val="tx2"/>
                </a:solidFill>
              </a:rPr>
              <a:t>scanf</a:t>
            </a:r>
            <a:r>
              <a:rPr lang="en-US" sz="2000" b="1" dirty="0" smtClean="0">
                <a:solidFill>
                  <a:schemeClr val="tx2"/>
                </a:solidFill>
              </a:rPr>
              <a:t>("%</a:t>
            </a:r>
            <a:r>
              <a:rPr lang="en-US" sz="2000" b="1" dirty="0" err="1" smtClean="0">
                <a:solidFill>
                  <a:schemeClr val="tx2"/>
                </a:solidFill>
              </a:rPr>
              <a:t>d",&amp;br</a:t>
            </a:r>
            <a:r>
              <a:rPr lang="en-US" sz="2000" b="1" dirty="0" smtClean="0">
                <a:solidFill>
                  <a:schemeClr val="tx2"/>
                </a:solidFill>
              </a:rPr>
              <a:t>);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for(</a:t>
            </a:r>
            <a:r>
              <a:rPr lang="en-US" sz="2000" b="1" dirty="0" err="1" smtClean="0">
                <a:solidFill>
                  <a:schemeClr val="tx2"/>
                </a:solidFill>
              </a:rPr>
              <a:t>i</a:t>
            </a:r>
            <a:r>
              <a:rPr lang="en-US" sz="2000" b="1" dirty="0" smtClean="0">
                <a:solidFill>
                  <a:schemeClr val="tx2"/>
                </a:solidFill>
              </a:rPr>
              <a:t>=1;i&lt;=</a:t>
            </a:r>
            <a:r>
              <a:rPr lang="en-US" sz="2000" b="1" dirty="0" err="1" smtClean="0">
                <a:solidFill>
                  <a:schemeClr val="tx2"/>
                </a:solidFill>
              </a:rPr>
              <a:t>br;i</a:t>
            </a:r>
            <a:r>
              <a:rPr lang="en-US" sz="2000" b="1" dirty="0" smtClean="0">
                <a:solidFill>
                  <a:schemeClr val="tx2"/>
                </a:solidFill>
              </a:rPr>
              <a:t>++)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{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	</a:t>
            </a:r>
            <a:r>
              <a:rPr lang="en-US" sz="2000" b="1" dirty="0" err="1" smtClean="0">
                <a:solidFill>
                  <a:schemeClr val="tx2"/>
                </a:solidFill>
              </a:rPr>
              <a:t>printf</a:t>
            </a:r>
            <a:r>
              <a:rPr lang="en-US" sz="2000" b="1" dirty="0" smtClean="0">
                <a:solidFill>
                  <a:schemeClr val="tx2"/>
                </a:solidFill>
              </a:rPr>
              <a:t>("\n </a:t>
            </a:r>
            <a:r>
              <a:rPr lang="en-US" sz="2000" b="1" dirty="0" err="1" smtClean="0">
                <a:solidFill>
                  <a:schemeClr val="tx2"/>
                </a:solidFill>
              </a:rPr>
              <a:t>Upisite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ocjenu</a:t>
            </a:r>
            <a:r>
              <a:rPr lang="en-US" sz="2000" b="1" dirty="0" smtClean="0">
                <a:solidFill>
                  <a:schemeClr val="tx2"/>
                </a:solidFill>
              </a:rPr>
              <a:t> %d. </a:t>
            </a:r>
            <a:r>
              <a:rPr lang="en-US" sz="2000" b="1" dirty="0" err="1" smtClean="0">
                <a:solidFill>
                  <a:schemeClr val="tx2"/>
                </a:solidFill>
              </a:rPr>
              <a:t>ucenika</a:t>
            </a:r>
            <a:r>
              <a:rPr lang="en-US" sz="2000" b="1" dirty="0" smtClean="0">
                <a:solidFill>
                  <a:schemeClr val="tx2"/>
                </a:solidFill>
              </a:rPr>
              <a:t>: ",</a:t>
            </a:r>
            <a:r>
              <a:rPr lang="en-US" sz="2000" b="1" dirty="0" err="1" smtClean="0">
                <a:solidFill>
                  <a:schemeClr val="tx2"/>
                </a:solidFill>
              </a:rPr>
              <a:t>i</a:t>
            </a:r>
            <a:r>
              <a:rPr lang="en-US" sz="2000" b="1" dirty="0" smtClean="0">
                <a:solidFill>
                  <a:schemeClr val="tx2"/>
                </a:solidFill>
              </a:rPr>
              <a:t>);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	</a:t>
            </a:r>
            <a:r>
              <a:rPr lang="en-US" sz="2000" b="1" dirty="0" err="1" smtClean="0">
                <a:solidFill>
                  <a:schemeClr val="tx2"/>
                </a:solidFill>
              </a:rPr>
              <a:t>scanf</a:t>
            </a:r>
            <a:r>
              <a:rPr lang="en-US" sz="2000" b="1" dirty="0" smtClean="0">
                <a:solidFill>
                  <a:schemeClr val="tx2"/>
                </a:solidFill>
              </a:rPr>
              <a:t>("%</a:t>
            </a:r>
            <a:r>
              <a:rPr lang="en-US" sz="2000" b="1" dirty="0" err="1" smtClean="0">
                <a:solidFill>
                  <a:schemeClr val="tx2"/>
                </a:solidFill>
              </a:rPr>
              <a:t>f",&amp;a</a:t>
            </a:r>
            <a:r>
              <a:rPr lang="en-US" sz="2000" b="1" dirty="0" smtClean="0">
                <a:solidFill>
                  <a:schemeClr val="tx2"/>
                </a:solidFill>
              </a:rPr>
              <a:t>);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	if ((a&lt;1)||(a&gt;5))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		</a:t>
            </a:r>
            <a:r>
              <a:rPr lang="en-US" sz="2000" b="1" dirty="0" err="1" smtClean="0">
                <a:solidFill>
                  <a:schemeClr val="tx2"/>
                </a:solidFill>
              </a:rPr>
              <a:t>i</a:t>
            </a:r>
            <a:r>
              <a:rPr lang="en-US" sz="2000" b="1" dirty="0" smtClean="0">
                <a:solidFill>
                  <a:schemeClr val="tx2"/>
                </a:solidFill>
              </a:rPr>
              <a:t>--;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	else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		s+=a;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}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</a:t>
            </a:r>
            <a:r>
              <a:rPr lang="en-US" sz="2000" b="1" dirty="0" err="1" smtClean="0">
                <a:solidFill>
                  <a:schemeClr val="tx2"/>
                </a:solidFill>
              </a:rPr>
              <a:t>ars</a:t>
            </a:r>
            <a:r>
              <a:rPr lang="en-US" sz="2000" b="1" dirty="0" smtClean="0">
                <a:solidFill>
                  <a:schemeClr val="tx2"/>
                </a:solidFill>
              </a:rPr>
              <a:t>=s/</a:t>
            </a:r>
            <a:r>
              <a:rPr lang="en-US" sz="2000" b="1" dirty="0" err="1" smtClean="0">
                <a:solidFill>
                  <a:schemeClr val="tx2"/>
                </a:solidFill>
              </a:rPr>
              <a:t>br</a:t>
            </a:r>
            <a:r>
              <a:rPr lang="en-US" sz="2000" b="1" dirty="0" smtClean="0">
                <a:solidFill>
                  <a:schemeClr val="tx2"/>
                </a:solidFill>
              </a:rPr>
              <a:t>;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	</a:t>
            </a:r>
            <a:r>
              <a:rPr lang="en-US" sz="2000" b="1" dirty="0" err="1" smtClean="0">
                <a:solidFill>
                  <a:schemeClr val="tx2"/>
                </a:solidFill>
              </a:rPr>
              <a:t>printf</a:t>
            </a:r>
            <a:r>
              <a:rPr lang="en-US" sz="2000" b="1" dirty="0" smtClean="0">
                <a:solidFill>
                  <a:schemeClr val="tx2"/>
                </a:solidFill>
              </a:rPr>
              <a:t>("\n </a:t>
            </a:r>
            <a:r>
              <a:rPr lang="en-US" sz="2000" b="1" dirty="0" err="1" smtClean="0">
                <a:solidFill>
                  <a:schemeClr val="tx2"/>
                </a:solidFill>
              </a:rPr>
              <a:t>Srednja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ocjena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razreda</a:t>
            </a:r>
            <a:r>
              <a:rPr lang="en-US" sz="2000" b="1" dirty="0" smtClean="0">
                <a:solidFill>
                  <a:schemeClr val="tx2"/>
                </a:solidFill>
              </a:rPr>
              <a:t> je %.2f",ars);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}</a:t>
            </a:r>
            <a:endParaRPr lang="sr-Latn-ME" sz="2000" b="1" dirty="0" smtClean="0">
              <a:solidFill>
                <a:schemeClr val="tx2"/>
              </a:solidFill>
            </a:endParaRPr>
          </a:p>
          <a:p>
            <a:endParaRPr lang="sr-Latn-ME" sz="2000" dirty="0" smtClean="0"/>
          </a:p>
        </p:txBody>
      </p:sp>
    </p:spTree>
    <p:extLst>
      <p:ext uri="{BB962C8B-B14F-4D97-AF65-F5344CB8AC3E}">
        <p14:creationId xmlns:p14="http://schemas.microsoft.com/office/powerpoint/2010/main" val="67734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838200"/>
            <a:ext cx="6705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Program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izračunavanje</a:t>
            </a:r>
            <a:r>
              <a:rPr lang="en-US" sz="2400" dirty="0" smtClean="0"/>
              <a:t> 1+2+3+...+n 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stdio.h</a:t>
            </a:r>
            <a:r>
              <a:rPr lang="en-US" sz="2400" dirty="0" smtClean="0"/>
              <a:t>&gt; 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conio.h</a:t>
            </a:r>
            <a:r>
              <a:rPr lang="en-US" sz="2400" dirty="0" smtClean="0"/>
              <a:t>&gt; </a:t>
            </a:r>
          </a:p>
          <a:p>
            <a:r>
              <a:rPr lang="en-US" sz="2400" dirty="0" smtClean="0"/>
              <a:t>main(void) </a:t>
            </a:r>
          </a:p>
          <a:p>
            <a:r>
              <a:rPr lang="en-US" sz="2400" dirty="0" smtClean="0"/>
              <a:t>{ 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S,i,n</a:t>
            </a:r>
            <a:r>
              <a:rPr lang="en-US" sz="2400" dirty="0" smtClean="0"/>
              <a:t>; 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("\</a:t>
            </a:r>
            <a:r>
              <a:rPr lang="en-US" sz="2400" dirty="0" err="1" smtClean="0"/>
              <a:t>nOvaj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sabira</a:t>
            </a:r>
            <a:r>
              <a:rPr lang="en-US" sz="2400" dirty="0" smtClean="0"/>
              <a:t> 1+2+3+...+n\n"); 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("\</a:t>
            </a:r>
            <a:r>
              <a:rPr lang="en-US" sz="2400" dirty="0" err="1" smtClean="0"/>
              <a:t>tn</a:t>
            </a:r>
            <a:r>
              <a:rPr lang="en-US" sz="2400" dirty="0" smtClean="0"/>
              <a:t>="); </a:t>
            </a:r>
          </a:p>
          <a:p>
            <a:r>
              <a:rPr lang="en-US" sz="2400" dirty="0" err="1" smtClean="0"/>
              <a:t>scanf</a:t>
            </a:r>
            <a:r>
              <a:rPr lang="en-US" sz="2400" dirty="0" smtClean="0"/>
              <a:t>("%</a:t>
            </a:r>
            <a:r>
              <a:rPr lang="en-US" sz="2400" dirty="0" err="1" smtClean="0"/>
              <a:t>d",&amp;n</a:t>
            </a:r>
            <a:r>
              <a:rPr lang="en-US" sz="2400" dirty="0" smtClean="0"/>
              <a:t>); </a:t>
            </a:r>
          </a:p>
          <a:p>
            <a:r>
              <a:rPr lang="en-US" sz="2400" dirty="0" smtClean="0"/>
              <a:t>for(</a:t>
            </a:r>
            <a:r>
              <a:rPr lang="en-US" sz="2400" dirty="0" err="1" smtClean="0"/>
              <a:t>i</a:t>
            </a:r>
            <a:r>
              <a:rPr lang="en-US" sz="2400" dirty="0" smtClean="0"/>
              <a:t>=1,S=0;i&lt;=</a:t>
            </a:r>
            <a:r>
              <a:rPr lang="en-US" sz="2400" dirty="0" err="1" smtClean="0"/>
              <a:t>n;i</a:t>
            </a:r>
            <a:r>
              <a:rPr lang="en-US" sz="2400" dirty="0" smtClean="0"/>
              <a:t>++) </a:t>
            </a:r>
          </a:p>
          <a:p>
            <a:r>
              <a:rPr lang="en-US" sz="2400" dirty="0" smtClean="0"/>
              <a:t>S+=</a:t>
            </a:r>
            <a:r>
              <a:rPr lang="en-US" sz="2400" dirty="0" err="1" smtClean="0"/>
              <a:t>i</a:t>
            </a:r>
            <a:r>
              <a:rPr lang="en-US" sz="2400" dirty="0" smtClean="0"/>
              <a:t>; 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("\n\</a:t>
            </a:r>
            <a:r>
              <a:rPr lang="en-US" sz="2400" dirty="0" err="1" smtClean="0"/>
              <a:t>t%d",S</a:t>
            </a:r>
            <a:r>
              <a:rPr lang="en-US" sz="2400" dirty="0" smtClean="0"/>
              <a:t>); </a:t>
            </a:r>
          </a:p>
          <a:p>
            <a:r>
              <a:rPr lang="en-US" sz="2400" dirty="0" err="1" smtClean="0"/>
              <a:t>getch</a:t>
            </a:r>
            <a:r>
              <a:rPr lang="en-US" sz="2400" dirty="0" smtClean="0"/>
              <a:t>(); </a:t>
            </a:r>
          </a:p>
          <a:p>
            <a:r>
              <a:rPr lang="en-US" sz="2400" dirty="0" smtClean="0"/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028343"/>
            <a:ext cx="5715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Program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izračun</a:t>
            </a:r>
            <a:r>
              <a:rPr lang="en-US" sz="2400" dirty="0" smtClean="0"/>
              <a:t>. m+(m+1)+(m+2)+...+n 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stdio.h</a:t>
            </a:r>
            <a:r>
              <a:rPr lang="en-US" sz="2400" dirty="0" smtClean="0"/>
              <a:t>&gt; 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conio.h</a:t>
            </a:r>
            <a:r>
              <a:rPr lang="en-US" sz="2400" dirty="0" smtClean="0"/>
              <a:t>&gt; </a:t>
            </a:r>
          </a:p>
          <a:p>
            <a:r>
              <a:rPr lang="en-US" sz="2400" dirty="0" smtClean="0"/>
              <a:t>main() </a:t>
            </a:r>
          </a:p>
          <a:p>
            <a:r>
              <a:rPr lang="en-US" sz="2400" dirty="0" smtClean="0"/>
              <a:t>{ 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S,i,m,n</a:t>
            </a:r>
            <a:r>
              <a:rPr lang="en-US" sz="2400" dirty="0" smtClean="0"/>
              <a:t>; </a:t>
            </a:r>
          </a:p>
          <a:p>
            <a:r>
              <a:rPr lang="en-US" sz="2400" dirty="0" err="1" smtClean="0"/>
              <a:t>clrscr</a:t>
            </a:r>
            <a:r>
              <a:rPr lang="en-US" sz="2400" dirty="0" smtClean="0"/>
              <a:t>(); 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("\</a:t>
            </a:r>
            <a:r>
              <a:rPr lang="en-US" sz="2400" dirty="0" err="1" smtClean="0"/>
              <a:t>nOvaj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sabira</a:t>
            </a:r>
            <a:r>
              <a:rPr lang="en-US" sz="2400" dirty="0" smtClean="0"/>
              <a:t> m+(m+1)+(m+2)+...+n\n"); 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("\tm="); </a:t>
            </a:r>
          </a:p>
          <a:p>
            <a:r>
              <a:rPr lang="en-US" sz="2400" dirty="0" err="1" smtClean="0"/>
              <a:t>scanf</a:t>
            </a:r>
            <a:r>
              <a:rPr lang="en-US" sz="2400" dirty="0" smtClean="0"/>
              <a:t>("%</a:t>
            </a:r>
            <a:r>
              <a:rPr lang="en-US" sz="2400" dirty="0" err="1" smtClean="0"/>
              <a:t>d",&amp;m</a:t>
            </a:r>
            <a:r>
              <a:rPr lang="en-US" sz="2400" dirty="0" smtClean="0"/>
              <a:t>); 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("\</a:t>
            </a:r>
            <a:r>
              <a:rPr lang="en-US" sz="2400" dirty="0" err="1" smtClean="0"/>
              <a:t>tn</a:t>
            </a:r>
            <a:r>
              <a:rPr lang="en-US" sz="2400" dirty="0" smtClean="0"/>
              <a:t>="); </a:t>
            </a:r>
          </a:p>
          <a:p>
            <a:r>
              <a:rPr lang="en-US" sz="2400" dirty="0" err="1" smtClean="0"/>
              <a:t>scanf</a:t>
            </a:r>
            <a:r>
              <a:rPr lang="en-US" sz="2400" dirty="0" smtClean="0"/>
              <a:t>("%</a:t>
            </a:r>
            <a:r>
              <a:rPr lang="en-US" sz="2400" dirty="0" err="1" smtClean="0"/>
              <a:t>d",&amp;n</a:t>
            </a:r>
            <a:r>
              <a:rPr lang="en-US" sz="2400" dirty="0" smtClean="0"/>
              <a:t>); </a:t>
            </a:r>
          </a:p>
          <a:p>
            <a:r>
              <a:rPr lang="en-US" sz="2400" dirty="0" smtClean="0"/>
              <a:t>for(</a:t>
            </a:r>
            <a:r>
              <a:rPr lang="en-US" sz="2400" dirty="0" err="1" smtClean="0"/>
              <a:t>i</a:t>
            </a:r>
            <a:r>
              <a:rPr lang="en-US" sz="2400" dirty="0" smtClean="0"/>
              <a:t>=</a:t>
            </a:r>
            <a:r>
              <a:rPr lang="en-US" sz="2400" dirty="0" err="1" smtClean="0"/>
              <a:t>m,S</a:t>
            </a:r>
            <a:r>
              <a:rPr lang="en-US" sz="2400" dirty="0" smtClean="0"/>
              <a:t>=0;i&lt;=</a:t>
            </a:r>
            <a:r>
              <a:rPr lang="en-US" sz="2400" dirty="0" err="1" smtClean="0"/>
              <a:t>n;i</a:t>
            </a:r>
            <a:r>
              <a:rPr lang="en-US" sz="2400" dirty="0" smtClean="0"/>
              <a:t>++) </a:t>
            </a:r>
          </a:p>
          <a:p>
            <a:r>
              <a:rPr lang="en-US" sz="2400" dirty="0" smtClean="0"/>
              <a:t>S+=</a:t>
            </a:r>
            <a:r>
              <a:rPr lang="en-US" sz="2400" dirty="0" err="1" smtClean="0"/>
              <a:t>i</a:t>
            </a:r>
            <a:r>
              <a:rPr lang="en-US" sz="2400" dirty="0" smtClean="0"/>
              <a:t>; 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("\n\</a:t>
            </a:r>
            <a:r>
              <a:rPr lang="en-US" sz="2400" dirty="0" err="1" smtClean="0"/>
              <a:t>tt%d",S</a:t>
            </a:r>
            <a:r>
              <a:rPr lang="en-US" sz="2400" dirty="0" smtClean="0"/>
              <a:t>);</a:t>
            </a:r>
          </a:p>
          <a:p>
            <a:r>
              <a:rPr lang="en-US" sz="2400" dirty="0" err="1" smtClean="0"/>
              <a:t>getch</a:t>
            </a:r>
            <a:r>
              <a:rPr lang="en-US" sz="2400" dirty="0" smtClean="0"/>
              <a:t>();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028343"/>
            <a:ext cx="5867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400" dirty="0" smtClean="0"/>
              <a:t>Program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izračunavanje</a:t>
            </a:r>
            <a:r>
              <a:rPr lang="en-US" sz="2400" dirty="0" smtClean="0"/>
              <a:t> </a:t>
            </a:r>
            <a:r>
              <a:rPr lang="en-US" sz="2400" dirty="0" err="1" smtClean="0"/>
              <a:t>faktorijela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stdio.h</a:t>
            </a:r>
            <a:r>
              <a:rPr lang="en-US" sz="2400" dirty="0" smtClean="0"/>
              <a:t>&gt; </a:t>
            </a:r>
          </a:p>
          <a:p>
            <a:r>
              <a:rPr lang="en-US" sz="2400" dirty="0" smtClean="0"/>
              <a:t>void main(void) </a:t>
            </a:r>
          </a:p>
          <a:p>
            <a:r>
              <a:rPr lang="en-US" sz="2400" dirty="0" smtClean="0"/>
              <a:t>{ 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i,n</a:t>
            </a:r>
            <a:r>
              <a:rPr lang="en-US" sz="2400" dirty="0" smtClean="0"/>
              <a:t>; </a:t>
            </a:r>
          </a:p>
          <a:p>
            <a:r>
              <a:rPr lang="en-US" sz="2400" dirty="0" smtClean="0"/>
              <a:t>long </a:t>
            </a:r>
            <a:r>
              <a:rPr lang="en-US" sz="2400" dirty="0" err="1" smtClean="0"/>
              <a:t>fak</a:t>
            </a:r>
            <a:r>
              <a:rPr lang="en-US" sz="2400" dirty="0" smtClean="0"/>
              <a:t>=1; 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</a:t>
            </a:r>
            <a:r>
              <a:rPr lang="en-US" sz="2400" dirty="0" err="1" smtClean="0"/>
              <a:t>Ovaj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racuna</a:t>
            </a:r>
            <a:r>
              <a:rPr lang="en-US" sz="2400" dirty="0" smtClean="0"/>
              <a:t> n!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ucitano</a:t>
            </a:r>
            <a:r>
              <a:rPr lang="en-US" sz="2400" dirty="0" smtClean="0"/>
              <a:t> n\n"); 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</a:t>
            </a:r>
            <a:r>
              <a:rPr lang="en-US" sz="2400" dirty="0" err="1" smtClean="0"/>
              <a:t>Ucitajte</a:t>
            </a:r>
            <a:r>
              <a:rPr lang="en-US" sz="2400" dirty="0" smtClean="0"/>
              <a:t> n, n&lt;23 "); </a:t>
            </a:r>
          </a:p>
          <a:p>
            <a:r>
              <a:rPr lang="en-US" sz="2400" dirty="0" err="1" smtClean="0"/>
              <a:t>scanf</a:t>
            </a:r>
            <a:r>
              <a:rPr lang="en-US" sz="2400" dirty="0" smtClean="0"/>
              <a:t>("%</a:t>
            </a:r>
            <a:r>
              <a:rPr lang="en-US" sz="2400" dirty="0" err="1" smtClean="0"/>
              <a:t>d",&amp;n</a:t>
            </a:r>
            <a:r>
              <a:rPr lang="en-US" sz="2400" dirty="0" smtClean="0"/>
              <a:t>); </a:t>
            </a:r>
          </a:p>
          <a:p>
            <a:r>
              <a:rPr lang="en-US" sz="2400" dirty="0" smtClean="0"/>
              <a:t>for(</a:t>
            </a:r>
            <a:r>
              <a:rPr lang="en-US" sz="2400" dirty="0" err="1" smtClean="0"/>
              <a:t>i</a:t>
            </a:r>
            <a:r>
              <a:rPr lang="en-US" sz="2400" dirty="0" smtClean="0"/>
              <a:t>=1;i&lt;=</a:t>
            </a:r>
            <a:r>
              <a:rPr lang="en-US" sz="2400" dirty="0" err="1" smtClean="0"/>
              <a:t>n;i</a:t>
            </a:r>
            <a:r>
              <a:rPr lang="en-US" sz="2400" dirty="0" smtClean="0"/>
              <a:t>++) </a:t>
            </a:r>
          </a:p>
          <a:p>
            <a:r>
              <a:rPr lang="en-US" sz="2400" dirty="0" err="1" smtClean="0"/>
              <a:t>fak</a:t>
            </a:r>
            <a:r>
              <a:rPr lang="en-US" sz="2400" dirty="0" smtClean="0"/>
              <a:t>*=</a:t>
            </a:r>
            <a:r>
              <a:rPr lang="en-US" sz="2400" dirty="0" err="1" smtClean="0"/>
              <a:t>i</a:t>
            </a:r>
            <a:r>
              <a:rPr lang="en-US" sz="2400" dirty="0" smtClean="0"/>
              <a:t>; 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("%d!=%ld\</a:t>
            </a:r>
            <a:r>
              <a:rPr lang="en-US" sz="2400" dirty="0" err="1" smtClean="0"/>
              <a:t>n",n,fak</a:t>
            </a:r>
            <a:r>
              <a:rPr lang="en-US" sz="2400" dirty="0" smtClean="0"/>
              <a:t>); </a:t>
            </a:r>
          </a:p>
          <a:p>
            <a:r>
              <a:rPr lang="en-US" sz="2400" dirty="0" smtClean="0"/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889844"/>
            <a:ext cx="5715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Program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izračunavanje</a:t>
            </a:r>
            <a:r>
              <a:rPr lang="en-US" dirty="0" smtClean="0"/>
              <a:t> m*(m+1)*(m+2)+...*n 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conio.h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void main(void) </a:t>
            </a:r>
          </a:p>
          <a:p>
            <a:r>
              <a:rPr lang="en-US" dirty="0" smtClean="0"/>
              <a:t>{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i,m,n</a:t>
            </a:r>
            <a:r>
              <a:rPr lang="en-US" dirty="0" smtClean="0"/>
              <a:t>; </a:t>
            </a:r>
          </a:p>
          <a:p>
            <a:r>
              <a:rPr lang="en-US" dirty="0" smtClean="0"/>
              <a:t>long P; 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("\</a:t>
            </a:r>
            <a:r>
              <a:rPr lang="en-US" dirty="0" err="1" smtClean="0"/>
              <a:t>nOvaj</a:t>
            </a:r>
            <a:r>
              <a:rPr lang="en-US" dirty="0" smtClean="0"/>
              <a:t> program </a:t>
            </a:r>
            <a:r>
              <a:rPr lang="en-US" dirty="0" err="1" smtClean="0"/>
              <a:t>mnozi</a:t>
            </a:r>
            <a:r>
              <a:rPr lang="en-US" dirty="0" smtClean="0"/>
              <a:t> m*(m+1)*(m+2)+...*n\n"); 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("\tm="); </a:t>
            </a:r>
          </a:p>
          <a:p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d",&amp;m</a:t>
            </a:r>
            <a:r>
              <a:rPr lang="en-US" dirty="0" smtClean="0"/>
              <a:t>); 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("\</a:t>
            </a:r>
            <a:r>
              <a:rPr lang="en-US" dirty="0" err="1" smtClean="0"/>
              <a:t>tn</a:t>
            </a:r>
            <a:r>
              <a:rPr lang="en-US" dirty="0" smtClean="0"/>
              <a:t>="); </a:t>
            </a:r>
          </a:p>
          <a:p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d",&amp;n</a:t>
            </a:r>
            <a:r>
              <a:rPr lang="en-US" dirty="0" smtClean="0"/>
              <a:t>); </a:t>
            </a:r>
          </a:p>
          <a:p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</a:t>
            </a:r>
            <a:r>
              <a:rPr lang="en-US" dirty="0" err="1" smtClean="0"/>
              <a:t>m,P</a:t>
            </a:r>
            <a:r>
              <a:rPr lang="en-US" dirty="0" smtClean="0"/>
              <a:t>=1;i&lt;=</a:t>
            </a:r>
            <a:r>
              <a:rPr lang="en-US" dirty="0" err="1" smtClean="0"/>
              <a:t>n;i</a:t>
            </a:r>
            <a:r>
              <a:rPr lang="en-US" dirty="0" smtClean="0"/>
              <a:t>++) </a:t>
            </a:r>
          </a:p>
          <a:p>
            <a:r>
              <a:rPr lang="en-US" dirty="0" smtClean="0"/>
              <a:t>P*=</a:t>
            </a:r>
            <a:r>
              <a:rPr lang="en-US" dirty="0" err="1" smtClean="0"/>
              <a:t>i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("\n\</a:t>
            </a:r>
            <a:r>
              <a:rPr lang="en-US" dirty="0" err="1" smtClean="0"/>
              <a:t>t%ld",P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getch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just"/>
            <a:r>
              <a:rPr lang="sr-Latn-BA" dirty="0"/>
              <a:t>U procesu programiranja se često javlja potreba za ponavljanjem djelova programa </a:t>
            </a:r>
            <a:endParaRPr lang="sr-Latn-BA" dirty="0" smtClean="0"/>
          </a:p>
          <a:p>
            <a:pPr marL="0" indent="0" algn="just">
              <a:buNone/>
            </a:pPr>
            <a:r>
              <a:rPr lang="sr-Latn-BA" dirty="0"/>
              <a:t>	</a:t>
            </a:r>
            <a:r>
              <a:rPr lang="sr-Latn-BA" dirty="0" smtClean="0"/>
              <a:t>(</a:t>
            </a:r>
            <a:r>
              <a:rPr lang="sr-Latn-BA" dirty="0"/>
              <a:t>na pr. postoji potreba za unošenjem niza </a:t>
            </a:r>
            <a:r>
              <a:rPr lang="sr-Latn-BA" dirty="0" smtClean="0"/>
              <a:t>	od </a:t>
            </a:r>
            <a:r>
              <a:rPr lang="sr-Latn-BA" dirty="0"/>
              <a:t>10 brojeva, naredbu za učitavanje treba </a:t>
            </a:r>
            <a:r>
              <a:rPr lang="sr-Latn-BA" dirty="0" smtClean="0"/>
              <a:t>	pisati </a:t>
            </a:r>
            <a:r>
              <a:rPr lang="sr-Latn-BA" dirty="0"/>
              <a:t>nekoliko puta isl.)</a:t>
            </a:r>
            <a:endParaRPr lang="sr-Latn-ME" dirty="0"/>
          </a:p>
          <a:p>
            <a:pPr algn="just"/>
            <a:r>
              <a:rPr lang="sr-Latn-BA" b="1" i="1" dirty="0"/>
              <a:t>Za ponavljanje djelova programa upotrebljavaju se </a:t>
            </a:r>
            <a:r>
              <a:rPr lang="sr-Latn-BA" b="1" i="1" dirty="0">
                <a:solidFill>
                  <a:srgbClr val="FF0000"/>
                </a:solidFill>
              </a:rPr>
              <a:t>naredbe ponavljanja </a:t>
            </a:r>
            <a:r>
              <a:rPr lang="sr-Latn-BA" b="1" i="1" dirty="0"/>
              <a:t>ili </a:t>
            </a:r>
            <a:r>
              <a:rPr lang="sr-Latn-BA" b="1" i="1" dirty="0">
                <a:solidFill>
                  <a:srgbClr val="FF0000"/>
                </a:solidFill>
              </a:rPr>
              <a:t>programske </a:t>
            </a:r>
            <a:r>
              <a:rPr lang="sr-Latn-BA" b="1" i="1" dirty="0" smtClean="0">
                <a:solidFill>
                  <a:srgbClr val="FF0000"/>
                </a:solidFill>
              </a:rPr>
              <a:t>petlje (ciklusi)</a:t>
            </a:r>
            <a:r>
              <a:rPr lang="sr-Latn-BA" b="1" i="1" dirty="0" smtClean="0"/>
              <a:t>.</a:t>
            </a:r>
            <a:endParaRPr lang="sr-Latn-ME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73550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sr-Latn-BA" dirty="0"/>
              <a:t>U zavisnosti od mjesta gdje se ispituje uslov, programske petlje se dijele na:</a:t>
            </a:r>
            <a:endParaRPr lang="sr-Latn-ME" dirty="0"/>
          </a:p>
          <a:p>
            <a:pPr lvl="1" algn="just"/>
            <a:r>
              <a:rPr lang="sr-Latn-BA" dirty="0" smtClean="0"/>
              <a:t>Programske petlje sa uspitivanjem usova na početku (</a:t>
            </a:r>
            <a:r>
              <a:rPr lang="sr-Latn-BA" b="1" i="1" dirty="0" smtClean="0"/>
              <a:t>for</a:t>
            </a:r>
            <a:r>
              <a:rPr lang="sr-Latn-BA" dirty="0" smtClean="0"/>
              <a:t> i </a:t>
            </a:r>
            <a:r>
              <a:rPr lang="sr-Latn-BA" b="1" i="1" dirty="0" smtClean="0"/>
              <a:t>while </a:t>
            </a:r>
            <a:r>
              <a:rPr lang="sr-Latn-BA" dirty="0" smtClean="0"/>
              <a:t>naredbe) i</a:t>
            </a:r>
            <a:endParaRPr lang="sr-Latn-ME" dirty="0"/>
          </a:p>
          <a:p>
            <a:pPr lvl="1" algn="just"/>
            <a:r>
              <a:rPr lang="sr-Latn-BA" dirty="0"/>
              <a:t>Petlje kod kojih se uslov ponavljanja nalazi na kraju niza naredbi koje se ponavljaju(</a:t>
            </a:r>
            <a:r>
              <a:rPr lang="sr-Latn-BA" b="1" i="1" dirty="0"/>
              <a:t>do-while </a:t>
            </a:r>
            <a:r>
              <a:rPr lang="sr-Latn-BA" dirty="0"/>
              <a:t>naredbe)</a:t>
            </a:r>
            <a:endParaRPr lang="sr-Latn-ME" dirty="0"/>
          </a:p>
          <a:p>
            <a:pPr marL="0" indent="0" algn="just">
              <a:buNone/>
            </a:pPr>
            <a:endParaRPr lang="sr-Latn-ME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4091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endParaRPr lang="sr-Latn-BA" dirty="0" smtClean="0"/>
          </a:p>
          <a:p>
            <a:r>
              <a:rPr lang="sr-Latn-BA" dirty="0" smtClean="0"/>
              <a:t>Niz naredbi unutar programskih petlji </a:t>
            </a:r>
            <a:r>
              <a:rPr lang="sr-Latn-BA" b="1" i="1" dirty="0" smtClean="0"/>
              <a:t>for</a:t>
            </a:r>
            <a:r>
              <a:rPr lang="sr-Latn-BA" dirty="0" smtClean="0"/>
              <a:t> i </a:t>
            </a:r>
            <a:r>
              <a:rPr lang="sr-Latn-BA" b="1" i="1" dirty="0" smtClean="0"/>
              <a:t>while</a:t>
            </a:r>
            <a:r>
              <a:rPr lang="sr-Latn-BA" dirty="0" smtClean="0"/>
              <a:t> </a:t>
            </a:r>
            <a:r>
              <a:rPr lang="sr-Latn-BA" u="sng" dirty="0" smtClean="0"/>
              <a:t>ne mora</a:t>
            </a:r>
            <a:r>
              <a:rPr lang="sr-Latn-BA" dirty="0" smtClean="0"/>
              <a:t> se izvršiti </a:t>
            </a:r>
            <a:r>
              <a:rPr lang="sr-Latn-BA" u="sng" dirty="0" smtClean="0"/>
              <a:t>nijedanput</a:t>
            </a:r>
            <a:r>
              <a:rPr lang="sr-Latn-BA" dirty="0" smtClean="0"/>
              <a:t>, </a:t>
            </a:r>
          </a:p>
          <a:p>
            <a:r>
              <a:rPr lang="sr-Latn-BA" dirty="0" smtClean="0"/>
              <a:t>dok će se niz naredbi </a:t>
            </a:r>
            <a:r>
              <a:rPr lang="sr-Latn-BA" b="1" i="1" dirty="0" smtClean="0"/>
              <a:t>do-while</a:t>
            </a:r>
            <a:r>
              <a:rPr lang="sr-Latn-BA" dirty="0" smtClean="0"/>
              <a:t> sigurno izvršiti barem </a:t>
            </a:r>
            <a:r>
              <a:rPr lang="sr-Latn-BA" u="sng" dirty="0" smtClean="0"/>
              <a:t>jedanput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62273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>
                <a:solidFill>
                  <a:srgbClr val="FF0000"/>
                </a:solidFill>
              </a:rPr>
              <a:t>f</a:t>
            </a:r>
            <a:r>
              <a:rPr lang="sr-Latn-ME" i="1" dirty="0" smtClean="0">
                <a:solidFill>
                  <a:srgbClr val="FF0000"/>
                </a:solidFill>
              </a:rPr>
              <a:t>or</a:t>
            </a:r>
            <a:r>
              <a:rPr lang="sr-Latn-ME" dirty="0" smtClean="0"/>
              <a:t> naredba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  <a:ln>
            <a:solidFill>
              <a:srgbClr val="FF00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sr-Latn-BA" dirty="0" smtClean="0"/>
              <a:t>Naredba for najčešće se primjenjuje u zadacima u kojima je broj ponavljanja </a:t>
            </a:r>
            <a:r>
              <a:rPr lang="sr-Latn-BA" sz="3500" dirty="0" smtClean="0"/>
              <a:t>unaprijed </a:t>
            </a:r>
            <a:r>
              <a:rPr lang="sr-Latn-BA" dirty="0" smtClean="0"/>
              <a:t>poznat. </a:t>
            </a:r>
            <a:endParaRPr lang="sr-Latn-ME" dirty="0" smtClean="0"/>
          </a:p>
          <a:p>
            <a:pPr marL="0" indent="0">
              <a:buNone/>
            </a:pPr>
            <a:r>
              <a:rPr lang="en-US" i="1" dirty="0" err="1" smtClean="0"/>
              <a:t>Opšti</a:t>
            </a:r>
            <a:r>
              <a:rPr lang="en-US" i="1" dirty="0" smtClean="0"/>
              <a:t> </a:t>
            </a:r>
            <a:r>
              <a:rPr lang="en-US" i="1" dirty="0" err="1" smtClean="0"/>
              <a:t>oblik</a:t>
            </a:r>
            <a:r>
              <a:rPr lang="en-US" i="1" dirty="0" smtClean="0"/>
              <a:t> </a:t>
            </a:r>
            <a:r>
              <a:rPr lang="en-US" i="1" dirty="0" err="1" smtClean="0"/>
              <a:t>petlje</a:t>
            </a:r>
            <a:r>
              <a:rPr lang="en-US" i="1" dirty="0" smtClean="0"/>
              <a:t> </a:t>
            </a:r>
            <a:r>
              <a:rPr lang="en-US" b="1" i="1" dirty="0" smtClean="0"/>
              <a:t>for </a:t>
            </a:r>
            <a:r>
              <a:rPr lang="en-US" dirty="0" smtClean="0"/>
              <a:t>je: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b="1" dirty="0" smtClean="0">
                <a:solidFill>
                  <a:schemeClr val="tx2"/>
                </a:solidFill>
              </a:rPr>
              <a:t>for</a:t>
            </a:r>
            <a:r>
              <a:rPr lang="en-US" b="1" dirty="0" smtClean="0"/>
              <a:t> (</a:t>
            </a:r>
            <a:r>
              <a:rPr lang="en-US" b="1" dirty="0" err="1" smtClean="0"/>
              <a:t>inicijalizacija</a:t>
            </a:r>
            <a:r>
              <a:rPr lang="en-US" b="1" dirty="0" smtClean="0"/>
              <a:t>; </a:t>
            </a:r>
            <a:r>
              <a:rPr lang="en-US" b="1" dirty="0" err="1" smtClean="0"/>
              <a:t>uslov;promjena_vrijednosti</a:t>
            </a:r>
            <a:r>
              <a:rPr lang="en-US" b="1" dirty="0" smtClean="0"/>
              <a:t>)</a:t>
            </a:r>
            <a:br>
              <a:rPr lang="en-US" b="1" dirty="0" smtClean="0"/>
            </a:br>
            <a:r>
              <a:rPr lang="en-US" b="1" dirty="0" smtClean="0"/>
              <a:t>      {</a:t>
            </a:r>
            <a:br>
              <a:rPr lang="en-US" b="1" dirty="0" smtClean="0"/>
            </a:br>
            <a:r>
              <a:rPr lang="en-US" b="1" dirty="0" smtClean="0"/>
              <a:t>          </a:t>
            </a:r>
            <a:r>
              <a:rPr lang="en-US" b="1" dirty="0" err="1" smtClean="0"/>
              <a:t>blok</a:t>
            </a:r>
            <a:r>
              <a:rPr lang="en-US" b="1" dirty="0" smtClean="0"/>
              <a:t> </a:t>
            </a:r>
            <a:r>
              <a:rPr lang="en-US" b="1" dirty="0" err="1" smtClean="0"/>
              <a:t>naredbi</a:t>
            </a:r>
            <a:r>
              <a:rPr lang="en-US" b="1" dirty="0" smtClean="0"/>
              <a:t>;</a:t>
            </a:r>
            <a:br>
              <a:rPr lang="en-US" b="1" dirty="0" smtClean="0"/>
            </a:br>
            <a:r>
              <a:rPr lang="en-US" b="1" dirty="0" smtClean="0"/>
              <a:t>      }</a:t>
            </a:r>
            <a:endParaRPr lang="sr-Latn-ME" b="1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     </a:t>
            </a:r>
            <a:endParaRPr lang="sr-Latn-ME" dirty="0" smtClean="0"/>
          </a:p>
          <a:p>
            <a:pPr marL="0" indent="0">
              <a:buNone/>
            </a:pPr>
            <a:r>
              <a:rPr lang="sr-Latn-ME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13045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gdje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     - </a:t>
            </a:r>
            <a:r>
              <a:rPr lang="en-US" b="1" dirty="0" err="1"/>
              <a:t>inicijalizacija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postavljanje</a:t>
            </a:r>
            <a:r>
              <a:rPr lang="en-US" dirty="0"/>
              <a:t> </a:t>
            </a:r>
            <a:r>
              <a:rPr lang="en-US" dirty="0" err="1"/>
              <a:t>kontrolne</a:t>
            </a:r>
            <a:r>
              <a:rPr lang="en-US" dirty="0"/>
              <a:t> </a:t>
            </a:r>
            <a:r>
              <a:rPr lang="en-US" dirty="0" err="1"/>
              <a:t>promjenljive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promjenljivih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, </a:t>
            </a:r>
            <a:endParaRPr lang="sr-Latn-ME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     - </a:t>
            </a:r>
            <a:r>
              <a:rPr lang="en-US" b="1" dirty="0" err="1"/>
              <a:t>uslov</a:t>
            </a:r>
            <a:r>
              <a:rPr lang="en-US" dirty="0"/>
              <a:t> je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kontrolna</a:t>
            </a:r>
            <a:r>
              <a:rPr lang="en-US" dirty="0"/>
              <a:t> </a:t>
            </a:r>
            <a:r>
              <a:rPr lang="en-US" dirty="0" err="1"/>
              <a:t>promjenljiva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zadovoljiti</a:t>
            </a:r>
            <a:r>
              <a:rPr lang="en-US" dirty="0"/>
              <a:t> da bi se </a:t>
            </a:r>
            <a:r>
              <a:rPr lang="en-US" dirty="0" err="1"/>
              <a:t>izvršile</a:t>
            </a:r>
            <a:r>
              <a:rPr lang="en-US" dirty="0"/>
              <a:t> </a:t>
            </a:r>
            <a:r>
              <a:rPr lang="en-US" dirty="0" err="1"/>
              <a:t>naredbe</a:t>
            </a:r>
            <a:r>
              <a:rPr lang="en-US" dirty="0"/>
              <a:t> u </a:t>
            </a:r>
            <a:r>
              <a:rPr lang="en-US" dirty="0" err="1"/>
              <a:t>petlji</a:t>
            </a:r>
            <a:r>
              <a:rPr lang="en-US" dirty="0"/>
              <a:t> (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naredbi</a:t>
            </a:r>
            <a:r>
              <a:rPr lang="en-US" dirty="0"/>
              <a:t>), 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     - </a:t>
            </a:r>
            <a:r>
              <a:rPr lang="en-US" b="1" dirty="0" err="1"/>
              <a:t>promjena_vrijednosti</a:t>
            </a:r>
            <a:r>
              <a:rPr lang="en-US" dirty="0"/>
              <a:t> je </a:t>
            </a:r>
            <a:r>
              <a:rPr lang="en-US" dirty="0" err="1"/>
              <a:t>dio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kontrolne</a:t>
            </a:r>
            <a:r>
              <a:rPr lang="en-US" dirty="0"/>
              <a:t> </a:t>
            </a:r>
            <a:r>
              <a:rPr lang="en-US" dirty="0" err="1"/>
              <a:t>promjenljive</a:t>
            </a:r>
            <a:r>
              <a:rPr lang="en-US" dirty="0"/>
              <a:t> </a:t>
            </a:r>
            <a:br>
              <a:rPr lang="en-US" dirty="0"/>
            </a:b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28061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izvršavanja</a:t>
            </a:r>
            <a:r>
              <a:rPr lang="en-US" dirty="0"/>
              <a:t> </a:t>
            </a:r>
            <a:r>
              <a:rPr lang="en-US" b="1" i="1" dirty="0"/>
              <a:t>for</a:t>
            </a:r>
            <a:r>
              <a:rPr lang="en-US" dirty="0"/>
              <a:t> </a:t>
            </a:r>
            <a:r>
              <a:rPr lang="en-US" dirty="0" err="1"/>
              <a:t>petlje</a:t>
            </a:r>
            <a:r>
              <a:rPr lang="en-US" dirty="0"/>
              <a:t> je </a:t>
            </a:r>
            <a:r>
              <a:rPr lang="en-US" dirty="0" err="1"/>
              <a:t>slijedeći</a:t>
            </a:r>
            <a:r>
              <a:rPr lang="en-US" dirty="0"/>
              <a:t>:</a:t>
            </a:r>
            <a:br>
              <a:rPr lang="en-US" dirty="0"/>
            </a:br>
            <a:r>
              <a:rPr lang="en-US" b="1" i="1" dirty="0"/>
              <a:t> </a:t>
            </a:r>
            <a:r>
              <a:rPr lang="en-US" b="1" i="1" dirty="0" err="1" smtClean="0"/>
              <a:t>Ako</a:t>
            </a:r>
            <a:r>
              <a:rPr lang="en-US" b="1" i="1" dirty="0" smtClean="0"/>
              <a:t> </a:t>
            </a:r>
            <a:r>
              <a:rPr lang="en-US" b="1" i="1" dirty="0"/>
              <a:t>je </a:t>
            </a:r>
            <a:r>
              <a:rPr lang="en-US" b="1" i="1" dirty="0" err="1"/>
              <a:t>prisutna</a:t>
            </a:r>
            <a:r>
              <a:rPr lang="en-US" b="1" i="1" dirty="0"/>
              <a:t> </a:t>
            </a:r>
            <a:r>
              <a:rPr lang="en-US" sz="1900" b="1" i="1" dirty="0" err="1">
                <a:solidFill>
                  <a:schemeClr val="tx2"/>
                </a:solidFill>
              </a:rPr>
              <a:t>inicijalizacija</a:t>
            </a:r>
            <a:r>
              <a:rPr lang="en-US" b="1" i="1" dirty="0"/>
              <a:t>, </a:t>
            </a:r>
            <a:r>
              <a:rPr lang="en-US" b="1" i="1" dirty="0" err="1"/>
              <a:t>kontrolna</a:t>
            </a:r>
            <a:r>
              <a:rPr lang="en-US" b="1" i="1" dirty="0"/>
              <a:t> </a:t>
            </a:r>
            <a:r>
              <a:rPr lang="en-US" b="1" i="1" dirty="0" err="1"/>
              <a:t>promjenljiva</a:t>
            </a:r>
            <a:r>
              <a:rPr lang="en-US" b="1" i="1" dirty="0"/>
              <a:t> (</a:t>
            </a:r>
            <a:r>
              <a:rPr lang="en-US" b="1" i="1" dirty="0" err="1"/>
              <a:t>i</a:t>
            </a:r>
            <a:r>
              <a:rPr lang="en-US" b="1" i="1" dirty="0"/>
              <a:t>/</a:t>
            </a:r>
            <a:r>
              <a:rPr lang="en-US" b="1" i="1" dirty="0" err="1"/>
              <a:t>ili</a:t>
            </a:r>
            <a:r>
              <a:rPr lang="en-US" b="1" i="1" dirty="0"/>
              <a:t> </a:t>
            </a:r>
            <a:r>
              <a:rPr lang="en-US" b="1" i="1" dirty="0" err="1"/>
              <a:t>dodatne</a:t>
            </a:r>
            <a:r>
              <a:rPr lang="en-US" b="1" i="1" dirty="0"/>
              <a:t> </a:t>
            </a:r>
            <a:r>
              <a:rPr lang="en-US" b="1" i="1" dirty="0" err="1"/>
              <a:t>varijable</a:t>
            </a:r>
            <a:r>
              <a:rPr lang="en-US" b="1" i="1" dirty="0"/>
              <a:t>) se </a:t>
            </a:r>
            <a:r>
              <a:rPr lang="en-US" b="1" i="1" dirty="0" err="1"/>
              <a:t>postavlja</a:t>
            </a:r>
            <a:r>
              <a:rPr lang="en-US" b="1" i="1" dirty="0"/>
              <a:t> </a:t>
            </a:r>
            <a:r>
              <a:rPr lang="en-US" b="1" i="1" dirty="0" err="1"/>
              <a:t>na</a:t>
            </a:r>
            <a:r>
              <a:rPr lang="en-US" b="1" i="1" dirty="0"/>
              <a:t> </a:t>
            </a:r>
            <a:r>
              <a:rPr lang="en-US" b="1" i="1" dirty="0" err="1"/>
              <a:t>početnu</a:t>
            </a:r>
            <a:r>
              <a:rPr lang="en-US" b="1" i="1" dirty="0"/>
              <a:t> </a:t>
            </a:r>
            <a:r>
              <a:rPr lang="en-US" b="1" i="1" dirty="0" err="1" smtClean="0"/>
              <a:t>vrijednost</a:t>
            </a:r>
            <a:endParaRPr lang="sr-Latn-ME" b="1" i="1" dirty="0" smtClean="0"/>
          </a:p>
          <a:p>
            <a:pPr marL="0" indent="0">
              <a:buNone/>
            </a:pPr>
            <a:r>
              <a:rPr lang="en-US" b="1" i="1" dirty="0" smtClean="0"/>
              <a:t>(</a:t>
            </a:r>
            <a:r>
              <a:rPr lang="en-US" b="1" i="1" dirty="0" err="1"/>
              <a:t>ako</a:t>
            </a:r>
            <a:r>
              <a:rPr lang="en-US" b="1" i="1" dirty="0"/>
              <a:t> je to </a:t>
            </a:r>
            <a:r>
              <a:rPr lang="en-US" b="1" i="1" dirty="0" err="1"/>
              <a:t>izraz</a:t>
            </a:r>
            <a:r>
              <a:rPr lang="en-US" b="1" i="1" dirty="0"/>
              <a:t>, </a:t>
            </a:r>
            <a:r>
              <a:rPr lang="en-US" b="1" i="1" dirty="0" err="1"/>
              <a:t>izračuna</a:t>
            </a:r>
            <a:r>
              <a:rPr lang="en-US" b="1" i="1" dirty="0"/>
              <a:t> se </a:t>
            </a:r>
            <a:r>
              <a:rPr lang="en-US" b="1" i="1" dirty="0" err="1"/>
              <a:t>njegova</a:t>
            </a:r>
            <a:r>
              <a:rPr lang="en-US" b="1" i="1" dirty="0"/>
              <a:t> </a:t>
            </a:r>
            <a:r>
              <a:rPr lang="en-US" b="1" i="1" dirty="0" err="1"/>
              <a:t>vrijednost</a:t>
            </a:r>
            <a:r>
              <a:rPr lang="en-US" b="1" i="1" dirty="0"/>
              <a:t>, a </a:t>
            </a:r>
            <a:r>
              <a:rPr lang="en-US" b="1" i="1" dirty="0" err="1"/>
              <a:t>nakon</a:t>
            </a:r>
            <a:r>
              <a:rPr lang="en-US" b="1" i="1" dirty="0"/>
              <a:t> toga se ta </a:t>
            </a:r>
            <a:r>
              <a:rPr lang="en-US" b="1" i="1" dirty="0" err="1"/>
              <a:t>vrijednost</a:t>
            </a:r>
            <a:r>
              <a:rPr lang="en-US" b="1" i="1" dirty="0"/>
              <a:t> </a:t>
            </a:r>
            <a:r>
              <a:rPr lang="en-US" b="1" i="1" dirty="0" err="1"/>
              <a:t>pridruži</a:t>
            </a:r>
            <a:r>
              <a:rPr lang="en-US" b="1" i="1" dirty="0"/>
              <a:t> </a:t>
            </a:r>
            <a:r>
              <a:rPr lang="en-US" b="1" i="1" dirty="0" err="1"/>
              <a:t>kontrolnoj</a:t>
            </a:r>
            <a:r>
              <a:rPr lang="en-US" b="1" i="1" dirty="0"/>
              <a:t> </a:t>
            </a:r>
            <a:r>
              <a:rPr lang="en-US" b="1" i="1" dirty="0" err="1"/>
              <a:t>promjenljivoji</a:t>
            </a:r>
            <a:r>
              <a:rPr lang="en-US" b="1" i="1" dirty="0"/>
              <a:t>).</a:t>
            </a:r>
            <a:br>
              <a:rPr lang="en-US" b="1" i="1" dirty="0"/>
            </a:br>
            <a:r>
              <a:rPr lang="en-US" b="1" i="1" dirty="0"/>
              <a:t/>
            </a:r>
            <a:br>
              <a:rPr lang="en-US" b="1" i="1" dirty="0"/>
            </a:br>
            <a:endParaRPr lang="sr-Latn-M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2"/>
            </a:solidFill>
          </a:ln>
        </p:spPr>
        <p:txBody>
          <a:bodyPr>
            <a:normAutofit fontScale="85000" lnSpcReduction="10000"/>
          </a:bodyPr>
          <a:lstStyle/>
          <a:p>
            <a:endParaRPr lang="sr-Latn-ME" dirty="0" smtClean="0"/>
          </a:p>
          <a:p>
            <a:endParaRPr lang="sr-Latn-ME" dirty="0"/>
          </a:p>
          <a:p>
            <a:r>
              <a:rPr lang="sr-Latn-ME" dirty="0"/>
              <a:t>f</a:t>
            </a:r>
            <a:r>
              <a:rPr lang="en-US" dirty="0" smtClean="0"/>
              <a:t>or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sz="3600" dirty="0" err="1" smtClean="0"/>
              <a:t>i</a:t>
            </a:r>
            <a:r>
              <a:rPr lang="en-US" sz="3600" dirty="0" smtClean="0"/>
              <a:t>=1</a:t>
            </a:r>
            <a:r>
              <a:rPr lang="en-US" dirty="0" smtClean="0"/>
              <a:t>;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/>
              <a:t>&lt;=</a:t>
            </a:r>
            <a:r>
              <a:rPr lang="en-US" dirty="0" err="1" smtClean="0"/>
              <a:t>br</a:t>
            </a:r>
            <a:r>
              <a:rPr lang="sr-Latn-ME" dirty="0" smtClean="0"/>
              <a:t> </a:t>
            </a:r>
            <a:r>
              <a:rPr lang="en-US" dirty="0" smtClean="0"/>
              <a:t>;</a:t>
            </a:r>
            <a:r>
              <a:rPr lang="en-US" dirty="0" err="1"/>
              <a:t>i</a:t>
            </a:r>
            <a:r>
              <a:rPr lang="en-US" dirty="0"/>
              <a:t>++)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19583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endParaRPr lang="sr-Latn-ME" b="1" i="1" dirty="0"/>
          </a:p>
          <a:p>
            <a:r>
              <a:rPr lang="en-US" b="1" i="1" dirty="0" err="1" smtClean="0"/>
              <a:t>Ako</a:t>
            </a:r>
            <a:r>
              <a:rPr lang="en-US" b="1" i="1" dirty="0" smtClean="0"/>
              <a:t> </a:t>
            </a:r>
            <a:r>
              <a:rPr lang="en-US" b="1" i="1" dirty="0"/>
              <a:t>je </a:t>
            </a:r>
            <a:r>
              <a:rPr lang="en-US" b="1" i="1" dirty="0" err="1"/>
              <a:t>prisutan</a:t>
            </a:r>
            <a:r>
              <a:rPr lang="en-US" b="1" i="1" dirty="0"/>
              <a:t> </a:t>
            </a:r>
            <a:r>
              <a:rPr lang="en-US" sz="2000" b="1" i="1" dirty="0" err="1">
                <a:solidFill>
                  <a:schemeClr val="tx2"/>
                </a:solidFill>
              </a:rPr>
              <a:t>uslov</a:t>
            </a:r>
            <a:r>
              <a:rPr lang="en-US" sz="2000" b="1" i="1" dirty="0">
                <a:solidFill>
                  <a:schemeClr val="tx2"/>
                </a:solidFill>
              </a:rPr>
              <a:t> </a:t>
            </a:r>
            <a:r>
              <a:rPr lang="en-US" b="1" i="1" dirty="0" err="1"/>
              <a:t>provjerava</a:t>
            </a:r>
            <a:r>
              <a:rPr lang="en-US" b="1" i="1" dirty="0"/>
              <a:t> se </a:t>
            </a:r>
            <a:r>
              <a:rPr lang="en-US" b="1" i="1" dirty="0" err="1"/>
              <a:t>njegova</a:t>
            </a:r>
            <a:r>
              <a:rPr lang="en-US" b="1" i="1" dirty="0"/>
              <a:t> </a:t>
            </a:r>
            <a:r>
              <a:rPr lang="en-US" b="1" i="1" dirty="0" err="1"/>
              <a:t>istinitost</a:t>
            </a:r>
            <a:r>
              <a:rPr lang="en-US" b="1" i="1" dirty="0"/>
              <a:t>. </a:t>
            </a:r>
            <a:r>
              <a:rPr lang="en-US" b="1" i="1" dirty="0" err="1"/>
              <a:t>Ako</a:t>
            </a:r>
            <a:r>
              <a:rPr lang="en-US" b="1" i="1" dirty="0"/>
              <a:t> je </a:t>
            </a:r>
            <a:r>
              <a:rPr lang="en-US" b="1" i="1" dirty="0" err="1"/>
              <a:t>uslov</a:t>
            </a:r>
            <a:r>
              <a:rPr lang="en-US" b="1" i="1" dirty="0"/>
              <a:t> </a:t>
            </a:r>
            <a:r>
              <a:rPr lang="en-US" b="1" i="1" dirty="0" err="1"/>
              <a:t>istinit</a:t>
            </a:r>
            <a:r>
              <a:rPr lang="en-US" b="1" i="1" dirty="0"/>
              <a:t> (</a:t>
            </a:r>
            <a:r>
              <a:rPr lang="en-US" b="1" i="1" dirty="0" err="1"/>
              <a:t>različit</a:t>
            </a:r>
            <a:r>
              <a:rPr lang="en-US" b="1" i="1" dirty="0"/>
              <a:t> od 0), </a:t>
            </a:r>
            <a:r>
              <a:rPr lang="en-US" b="1" i="1" dirty="0" err="1"/>
              <a:t>izvodi</a:t>
            </a:r>
            <a:r>
              <a:rPr lang="en-US" b="1" i="1" dirty="0"/>
              <a:t> se </a:t>
            </a:r>
            <a:r>
              <a:rPr lang="en-US" b="1" i="1" dirty="0" err="1"/>
              <a:t>blok</a:t>
            </a:r>
            <a:r>
              <a:rPr lang="en-US" b="1" i="1" dirty="0"/>
              <a:t> </a:t>
            </a:r>
            <a:r>
              <a:rPr lang="en-US" b="1" i="1" dirty="0" err="1"/>
              <a:t>naredbi</a:t>
            </a:r>
            <a:r>
              <a:rPr lang="en-US" b="1" i="1" dirty="0"/>
              <a:t>.</a:t>
            </a:r>
            <a:br>
              <a:rPr lang="en-US" b="1" i="1" dirty="0"/>
            </a:br>
            <a:endParaRPr lang="sr-Latn-M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endParaRPr lang="sr-Latn-ME" dirty="0" smtClean="0"/>
          </a:p>
          <a:p>
            <a:endParaRPr lang="sr-Latn-ME" dirty="0"/>
          </a:p>
          <a:p>
            <a:r>
              <a:rPr lang="sr-Latn-ME" dirty="0" smtClean="0"/>
              <a:t>f</a:t>
            </a:r>
            <a:r>
              <a:rPr lang="en-US" dirty="0" smtClean="0"/>
              <a:t>or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=1</a:t>
            </a:r>
            <a:r>
              <a:rPr lang="en-US" dirty="0" smtClean="0"/>
              <a:t>;</a:t>
            </a:r>
            <a:r>
              <a:rPr lang="sr-Latn-ME" dirty="0" smtClean="0"/>
              <a:t> </a:t>
            </a:r>
            <a:r>
              <a:rPr lang="en-US" sz="3600" dirty="0" err="1" smtClean="0">
                <a:solidFill>
                  <a:schemeClr val="tx2"/>
                </a:solidFill>
              </a:rPr>
              <a:t>i</a:t>
            </a:r>
            <a:r>
              <a:rPr lang="en-US" sz="3600" dirty="0" smtClean="0">
                <a:solidFill>
                  <a:schemeClr val="tx2"/>
                </a:solidFill>
              </a:rPr>
              <a:t>&lt;=</a:t>
            </a:r>
            <a:r>
              <a:rPr lang="en-US" sz="3600" dirty="0" err="1" smtClean="0">
                <a:solidFill>
                  <a:schemeClr val="tx2"/>
                </a:solidFill>
              </a:rPr>
              <a:t>br</a:t>
            </a:r>
            <a:r>
              <a:rPr lang="sr-Latn-ME" sz="3600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;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  <a:endParaRPr lang="sr-Latn-ME" dirty="0" smtClean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8543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b="1" i="1" dirty="0"/>
              <a:t>3. </a:t>
            </a:r>
            <a:r>
              <a:rPr lang="en-US" b="1" i="1" dirty="0" err="1"/>
              <a:t>Ako</a:t>
            </a:r>
            <a:r>
              <a:rPr lang="en-US" b="1" i="1" dirty="0"/>
              <a:t> je </a:t>
            </a:r>
            <a:r>
              <a:rPr lang="en-US" b="1" i="1" dirty="0" err="1"/>
              <a:t>prisutna</a:t>
            </a:r>
            <a:r>
              <a:rPr lang="en-US" b="1" i="1" dirty="0"/>
              <a:t> </a:t>
            </a:r>
            <a:r>
              <a:rPr lang="en-US" b="1" i="1" dirty="0" err="1">
                <a:solidFill>
                  <a:schemeClr val="tx2"/>
                </a:solidFill>
              </a:rPr>
              <a:t>promjena_vrijednosti</a:t>
            </a:r>
            <a:r>
              <a:rPr lang="en-US" b="1" i="1" dirty="0">
                <a:solidFill>
                  <a:schemeClr val="tx2"/>
                </a:solidFill>
              </a:rPr>
              <a:t> </a:t>
            </a:r>
            <a:r>
              <a:rPr lang="en-US" b="1" i="1" dirty="0" err="1"/>
              <a:t>promjeni</a:t>
            </a:r>
            <a:r>
              <a:rPr lang="en-US" b="1" i="1" dirty="0"/>
              <a:t> se </a:t>
            </a:r>
            <a:r>
              <a:rPr lang="en-US" b="1" i="1" dirty="0" err="1"/>
              <a:t>vrijednost</a:t>
            </a:r>
            <a:r>
              <a:rPr lang="en-US" b="1" i="1" dirty="0"/>
              <a:t> </a:t>
            </a:r>
            <a:r>
              <a:rPr lang="en-US" b="1" i="1" dirty="0" err="1"/>
              <a:t>kontrolne</a:t>
            </a:r>
            <a:r>
              <a:rPr lang="en-US" b="1" i="1" dirty="0"/>
              <a:t> </a:t>
            </a:r>
            <a:r>
              <a:rPr lang="en-US" b="1" i="1" dirty="0" err="1"/>
              <a:t>promjenljive</a:t>
            </a:r>
            <a:r>
              <a:rPr lang="en-US" b="1" i="1" dirty="0"/>
              <a:t>. Program se </a:t>
            </a:r>
            <a:r>
              <a:rPr lang="en-US" b="1" i="1" dirty="0" err="1"/>
              <a:t>vraća</a:t>
            </a:r>
            <a:r>
              <a:rPr lang="en-US" b="1" i="1" dirty="0"/>
              <a:t> </a:t>
            </a:r>
            <a:r>
              <a:rPr lang="en-US" b="1" i="1" dirty="0" err="1"/>
              <a:t>na</a:t>
            </a:r>
            <a:r>
              <a:rPr lang="en-US" b="1" i="1" dirty="0"/>
              <a:t> </a:t>
            </a:r>
            <a:r>
              <a:rPr lang="en-US" b="1" i="1" dirty="0" err="1"/>
              <a:t>početak</a:t>
            </a:r>
            <a:r>
              <a:rPr lang="en-US" b="1" i="1" dirty="0"/>
              <a:t> </a:t>
            </a:r>
            <a:r>
              <a:rPr lang="en-US" b="1" i="1" dirty="0" err="1"/>
              <a:t>petlje</a:t>
            </a:r>
            <a:r>
              <a:rPr lang="en-US" b="1" i="1" dirty="0"/>
              <a:t>, pa se </a:t>
            </a:r>
            <a:r>
              <a:rPr lang="en-US" b="1" i="1" dirty="0" err="1"/>
              <a:t>ona</a:t>
            </a:r>
            <a:r>
              <a:rPr lang="en-US" b="1" i="1" dirty="0"/>
              <a:t> </a:t>
            </a:r>
            <a:r>
              <a:rPr lang="en-US" b="1" i="1" dirty="0" err="1"/>
              <a:t>ponavlja</a:t>
            </a:r>
            <a:r>
              <a:rPr lang="en-US" b="1" i="1" dirty="0"/>
              <a:t> od </a:t>
            </a:r>
            <a:r>
              <a:rPr lang="en-US" b="1" i="1" dirty="0" err="1"/>
              <a:t>tačke</a:t>
            </a:r>
            <a:r>
              <a:rPr lang="en-US" b="1" i="1" dirty="0"/>
              <a:t> 2.</a:t>
            </a:r>
            <a:br>
              <a:rPr lang="en-US" b="1" i="1" dirty="0"/>
            </a:br>
            <a:endParaRPr lang="sr-Latn-M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endParaRPr lang="sr-Latn-ME" dirty="0" smtClean="0"/>
          </a:p>
          <a:p>
            <a:endParaRPr lang="sr-Latn-ME" dirty="0"/>
          </a:p>
          <a:p>
            <a:r>
              <a:rPr lang="sr-Latn-ME" dirty="0" smtClean="0"/>
              <a:t>f</a:t>
            </a:r>
            <a:r>
              <a:rPr lang="en-US" dirty="0" smtClean="0"/>
              <a:t>or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=1</a:t>
            </a:r>
            <a:r>
              <a:rPr lang="en-US" dirty="0" smtClean="0"/>
              <a:t>;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&lt;=</a:t>
            </a:r>
            <a:r>
              <a:rPr lang="en-US" dirty="0" err="1" smtClean="0"/>
              <a:t>br</a:t>
            </a:r>
            <a:r>
              <a:rPr lang="sr-Latn-ME" dirty="0" smtClean="0"/>
              <a:t> </a:t>
            </a:r>
            <a:r>
              <a:rPr lang="en-US" dirty="0" smtClean="0"/>
              <a:t>;</a:t>
            </a:r>
            <a:r>
              <a:rPr lang="en-US" sz="3600" dirty="0" err="1" smtClean="0">
                <a:solidFill>
                  <a:schemeClr val="tx2"/>
                </a:solidFill>
              </a:rPr>
              <a:t>i</a:t>
            </a:r>
            <a:r>
              <a:rPr lang="en-US" sz="3600" dirty="0" smtClean="0">
                <a:solidFill>
                  <a:schemeClr val="tx2"/>
                </a:solidFill>
              </a:rPr>
              <a:t>++</a:t>
            </a:r>
            <a:r>
              <a:rPr lang="en-US" dirty="0" smtClean="0"/>
              <a:t>)</a:t>
            </a:r>
            <a:endParaRPr lang="sr-Latn-ME" dirty="0" smtClean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86060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563</Words>
  <Application>Microsoft Office PowerPoint</Application>
  <PresentationFormat>On-screen Show (4:3)</PresentationFormat>
  <Paragraphs>149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NAREDBE CIKLUSA</vt:lpstr>
      <vt:lpstr>PowerPoint Presentation</vt:lpstr>
      <vt:lpstr>PowerPoint Presentation</vt:lpstr>
      <vt:lpstr>PowerPoint Presentation</vt:lpstr>
      <vt:lpstr>for naredba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NAREDBE CIKLUSA</dc:title>
  <dc:creator>Aleksandar Coguric</dc:creator>
  <cp:lastModifiedBy>Ratka</cp:lastModifiedBy>
  <cp:revision>24</cp:revision>
  <dcterms:created xsi:type="dcterms:W3CDTF">2013-11-10T18:45:02Z</dcterms:created>
  <dcterms:modified xsi:type="dcterms:W3CDTF">2015-10-12T19:08:03Z</dcterms:modified>
</cp:coreProperties>
</file>