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33"/>
  </p:notesMasterIdLst>
  <p:sldIdLst>
    <p:sldId id="579" r:id="rId2"/>
    <p:sldId id="967" r:id="rId3"/>
    <p:sldId id="969" r:id="rId4"/>
    <p:sldId id="970" r:id="rId5"/>
    <p:sldId id="971" r:id="rId6"/>
    <p:sldId id="968" r:id="rId7"/>
    <p:sldId id="972" r:id="rId8"/>
    <p:sldId id="973" r:id="rId9"/>
    <p:sldId id="975" r:id="rId10"/>
    <p:sldId id="978" r:id="rId11"/>
    <p:sldId id="979" r:id="rId12"/>
    <p:sldId id="976" r:id="rId13"/>
    <p:sldId id="981" r:id="rId14"/>
    <p:sldId id="982" r:id="rId15"/>
    <p:sldId id="983" r:id="rId16"/>
    <p:sldId id="984" r:id="rId17"/>
    <p:sldId id="985" r:id="rId18"/>
    <p:sldId id="986" r:id="rId19"/>
    <p:sldId id="987" r:id="rId20"/>
    <p:sldId id="988" r:id="rId21"/>
    <p:sldId id="990" r:id="rId22"/>
    <p:sldId id="991" r:id="rId23"/>
    <p:sldId id="992" r:id="rId24"/>
    <p:sldId id="989" r:id="rId25"/>
    <p:sldId id="994" r:id="rId26"/>
    <p:sldId id="993" r:id="rId27"/>
    <p:sldId id="996" r:id="rId28"/>
    <p:sldId id="1004" r:id="rId29"/>
    <p:sldId id="997" r:id="rId30"/>
    <p:sldId id="1001" r:id="rId31"/>
    <p:sldId id="1000" r:id="rId32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838"/>
    <a:srgbClr val="232949"/>
    <a:srgbClr val="3E5D78"/>
    <a:srgbClr val="923636"/>
    <a:srgbClr val="76046E"/>
    <a:srgbClr val="DF980B"/>
    <a:srgbClr val="6F6F83"/>
    <a:srgbClr val="545464"/>
    <a:srgbClr val="00153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24" autoAdjust="0"/>
  </p:normalViewPr>
  <p:slideViewPr>
    <p:cSldViewPr>
      <p:cViewPr>
        <p:scale>
          <a:sx n="60" d="100"/>
          <a:sy n="60" d="100"/>
        </p:scale>
        <p:origin x="-2466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24.9.2013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dirty="0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47B6F-847A-4507-8282-B95216F80146}" type="slidenum">
              <a:rPr lang="hr-HR" smtClean="0"/>
              <a:pPr/>
              <a:t>1</a:t>
            </a:fld>
            <a:endParaRPr lang="hr-HR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ni poveznik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>
            <a:lvl1pPr>
              <a:defRPr>
                <a:solidFill>
                  <a:schemeClr val="accent1">
                    <a:lumMod val="75000"/>
                  </a:schemeClr>
                </a:solidFill>
                <a:effectLst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5" name="Rezervirano mjesto datuma 15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7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D1B01-C9BC-4CC1-A4B0-8663F351E1A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10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6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93290-EC3F-4E6E-8800-F3AEC3D39CC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EB399-C5E5-457C-BB9C-150B81602A4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i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slike 6"/>
          <p:cNvSpPr>
            <a:spLocks noGrp="1"/>
          </p:cNvSpPr>
          <p:nvPr>
            <p:ph type="pic" sz="quarter" idx="13"/>
          </p:nvPr>
        </p:nvSpPr>
        <p:spPr>
          <a:xfrm>
            <a:off x="642938" y="1643063"/>
            <a:ext cx="3000375" cy="2071687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slike 8"/>
          <p:cNvSpPr>
            <a:spLocks noGrp="1"/>
          </p:cNvSpPr>
          <p:nvPr>
            <p:ph type="pic" sz="quarter" idx="14"/>
          </p:nvPr>
        </p:nvSpPr>
        <p:spPr>
          <a:xfrm>
            <a:off x="4572000" y="1643063"/>
            <a:ext cx="3357563" cy="2214562"/>
          </a:xfrm>
        </p:spPr>
        <p:txBody>
          <a:bodyPr/>
          <a:lstStyle/>
          <a:p>
            <a:endParaRPr lang="hr-HR"/>
          </a:p>
        </p:txBody>
      </p:sp>
      <p:sp>
        <p:nvSpPr>
          <p:cNvPr id="13" name="Rezervirano mjesto slike 12"/>
          <p:cNvSpPr>
            <a:spLocks noGrp="1"/>
          </p:cNvSpPr>
          <p:nvPr>
            <p:ph type="pic" sz="quarter" idx="15"/>
          </p:nvPr>
        </p:nvSpPr>
        <p:spPr>
          <a:xfrm>
            <a:off x="3429000" y="4143375"/>
            <a:ext cx="2786063" cy="2428875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30000"/>
              </a:lnSpc>
              <a:buClr>
                <a:schemeClr val="accent1">
                  <a:lumMod val="75000"/>
                </a:schemeClr>
              </a:buClr>
              <a:defRPr>
                <a:solidFill>
                  <a:schemeClr val="accent1">
                    <a:lumMod val="50000"/>
                  </a:schemeClr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  <a:lvl2pPr>
              <a:lnSpc>
                <a:spcPct val="130000"/>
              </a:lnSpc>
              <a:buClr>
                <a:schemeClr val="accent1">
                  <a:lumMod val="75000"/>
                </a:schemeClr>
              </a:buClr>
              <a:defRPr>
                <a:solidFill>
                  <a:schemeClr val="accent1">
                    <a:lumMod val="50000"/>
                  </a:schemeClr>
                </a:solidFill>
                <a:latin typeface="+mn-lt"/>
                <a:ea typeface="Verdana" pitchFamily="34" charset="0"/>
                <a:cs typeface="Verdana" pitchFamily="34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latin typeface="+mn-lt"/>
                <a:ea typeface="Verdana" pitchFamily="34" charset="0"/>
                <a:cs typeface="Verdana" pitchFamily="34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latin typeface="+mn-lt"/>
                <a:ea typeface="Verdana" pitchFamily="34" charset="0"/>
                <a:cs typeface="Verdana" pitchFamily="34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latin typeface="+mn-lt"/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24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0" y="6497960"/>
            <a:ext cx="1383432" cy="3600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>
                <a:solidFill>
                  <a:schemeClr val="accent1">
                    <a:lumMod val="50000"/>
                  </a:schemeClr>
                </a:solidFill>
              </a:rPr>
              <a:t>Sanda, 2013.</a:t>
            </a:r>
            <a:endParaRPr lang="hr-HR"/>
          </a:p>
        </p:txBody>
      </p:sp>
      <p:sp>
        <p:nvSpPr>
          <p:cNvPr id="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vni poveznik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5" name="Rezervirano mjesto datuma 18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9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6EF97-F872-429B-BB04-2D2B3310232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10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644CA-7601-46C2-BA65-9E4C20441C7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8" name="Rezervirano mjesto datuma 9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10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D65E7-C422-4C00-8EDF-BF6590229A5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Rezervirano mjesto datuma 10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podnožja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83C8E-DBA6-4580-AFCE-04AE143E889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2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4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47B26-287D-4E86-A2B0-EFBCC2564C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avni poveznik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6" name="Rezervirano mjesto datuma 24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8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9A8CF-88E8-49D1-8CCE-DBDBB54A2A5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r-HR" noProof="0" smtClean="0"/>
              <a:t>Pritisnite ikonu za dodavanje slike</a:t>
            </a:r>
            <a:endParaRPr lang="en-US" noProof="0" dirty="0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6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smtClean="0"/>
              <a:t>Sanda, 2013.</a:t>
            </a:r>
            <a:endParaRPr lang="hr-HR"/>
          </a:p>
        </p:txBody>
      </p:sp>
      <p:sp>
        <p:nvSpPr>
          <p:cNvPr id="7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35330-467A-43A6-AB64-ACCCDCD8B36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Rezervirano mjesto teksta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214282" y="6357958"/>
            <a:ext cx="1190620" cy="280966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2013.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rgbClr val="C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2" r:id="rId4"/>
    <p:sldLayoutId id="2147483758" r:id="rId5"/>
    <p:sldLayoutId id="2147483753" r:id="rId6"/>
    <p:sldLayoutId id="2147483759" r:id="rId7"/>
    <p:sldLayoutId id="2147483760" r:id="rId8"/>
    <p:sldLayoutId id="2147483761" r:id="rId9"/>
    <p:sldLayoutId id="2147483754" r:id="rId10"/>
    <p:sldLayoutId id="2147483762" r:id="rId11"/>
    <p:sldLayoutId id="2147483776" r:id="rId12"/>
    <p:sldLayoutId id="2147483777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accent1">
              <a:lumMod val="75000"/>
            </a:schemeClr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lnSpc>
          <a:spcPct val="110000"/>
        </a:lnSpc>
        <a:spcBef>
          <a:spcPts val="1800"/>
        </a:spcBef>
        <a:spcAft>
          <a:spcPct val="0"/>
        </a:spcAft>
        <a:buClr>
          <a:schemeClr val="accent1">
            <a:lumMod val="75000"/>
          </a:schemeClr>
        </a:buClr>
        <a:buSzPct val="130000"/>
        <a:buFont typeface="Wingdings" pitchFamily="2" charset="2"/>
        <a:buChar char="§"/>
        <a:defRPr sz="2800" kern="800" baseline="0">
          <a:solidFill>
            <a:schemeClr val="accent1">
              <a:lumMod val="50000"/>
            </a:schemeClr>
          </a:solidFill>
          <a:effectLst/>
          <a:latin typeface="+mn-lt"/>
          <a:ea typeface="Verdana" pitchFamily="34" charset="0"/>
          <a:cs typeface="Verdana" pitchFamily="34" charset="0"/>
        </a:defRPr>
      </a:lvl1pPr>
      <a:lvl2pPr marL="742950" indent="-285750" algn="l" rtl="0" fontAlgn="base">
        <a:lnSpc>
          <a:spcPct val="110000"/>
        </a:lnSpc>
        <a:spcBef>
          <a:spcPts val="1800"/>
        </a:spcBef>
        <a:spcAft>
          <a:spcPct val="0"/>
        </a:spcAft>
        <a:buClr>
          <a:schemeClr val="accent1">
            <a:lumMod val="75000"/>
          </a:schemeClr>
        </a:buClr>
        <a:buSzPct val="130000"/>
        <a:buFont typeface="Wingdings" pitchFamily="2" charset="2"/>
        <a:buChar char="§"/>
        <a:defRPr sz="2800" kern="800" baseline="0">
          <a:solidFill>
            <a:schemeClr val="accent1">
              <a:lumMod val="50000"/>
            </a:schemeClr>
          </a:solidFill>
          <a:effectLst/>
          <a:latin typeface="+mn-lt"/>
          <a:ea typeface="Verdana" pitchFamily="34" charset="0"/>
          <a:cs typeface="Verdana" pitchFamily="34" charset="0"/>
        </a:defRPr>
      </a:lvl2pPr>
      <a:lvl3pPr marL="1143000" indent="-228600" algn="l" rtl="0" fontAlgn="base">
        <a:lnSpc>
          <a:spcPct val="110000"/>
        </a:lnSpc>
        <a:spcBef>
          <a:spcPts val="1800"/>
        </a:spcBef>
        <a:spcAft>
          <a:spcPct val="0"/>
        </a:spcAft>
        <a:buClr>
          <a:schemeClr val="accent1">
            <a:lumMod val="75000"/>
          </a:schemeClr>
        </a:buClr>
        <a:buSzPct val="130000"/>
        <a:buFont typeface="Wingdings" pitchFamily="2" charset="2"/>
        <a:buChar char="§"/>
        <a:defRPr sz="2800" kern="800" baseline="0">
          <a:solidFill>
            <a:schemeClr val="accent1">
              <a:lumMod val="50000"/>
            </a:schemeClr>
          </a:solidFill>
          <a:effectLst/>
          <a:latin typeface="+mn-lt"/>
          <a:ea typeface="Verdana" pitchFamily="34" charset="0"/>
          <a:cs typeface="Verdana" pitchFamily="34" charset="0"/>
        </a:defRPr>
      </a:lvl3pPr>
      <a:lvl4pPr marL="1600200" indent="-228600" algn="l" rtl="0" fontAlgn="base">
        <a:lnSpc>
          <a:spcPct val="110000"/>
        </a:lnSpc>
        <a:spcBef>
          <a:spcPts val="1800"/>
        </a:spcBef>
        <a:spcAft>
          <a:spcPct val="0"/>
        </a:spcAft>
        <a:buClr>
          <a:schemeClr val="accent1">
            <a:lumMod val="75000"/>
          </a:schemeClr>
        </a:buClr>
        <a:buSzPct val="130000"/>
        <a:buFont typeface="Wingdings" pitchFamily="2" charset="2"/>
        <a:buChar char="§"/>
        <a:defRPr sz="2800" kern="800" baseline="0">
          <a:solidFill>
            <a:schemeClr val="accent1">
              <a:lumMod val="50000"/>
            </a:schemeClr>
          </a:solidFill>
          <a:effectLst/>
          <a:latin typeface="+mn-lt"/>
          <a:ea typeface="Verdana" pitchFamily="34" charset="0"/>
          <a:cs typeface="Verdana" pitchFamily="34" charset="0"/>
        </a:defRPr>
      </a:lvl4pPr>
      <a:lvl5pPr marL="2057400" indent="-228600" algn="l" rtl="0" fontAlgn="base">
        <a:lnSpc>
          <a:spcPct val="110000"/>
        </a:lnSpc>
        <a:spcBef>
          <a:spcPts val="1800"/>
        </a:spcBef>
        <a:spcAft>
          <a:spcPct val="0"/>
        </a:spcAft>
        <a:buClr>
          <a:schemeClr val="accent1">
            <a:lumMod val="75000"/>
          </a:schemeClr>
        </a:buClr>
        <a:buSzPct val="130000"/>
        <a:buFont typeface="Wingdings" pitchFamily="2" charset="2"/>
        <a:buChar char="§"/>
        <a:defRPr sz="2800" kern="800" baseline="0">
          <a:solidFill>
            <a:schemeClr val="accent1">
              <a:lumMod val="50000"/>
            </a:schemeClr>
          </a:solidFill>
          <a:effectLst/>
          <a:latin typeface="+mn-lt"/>
          <a:ea typeface="Verdana" pitchFamily="34" charset="0"/>
          <a:cs typeface="Verdana" pitchFamily="34" charset="0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2071678"/>
            <a:ext cx="8001028" cy="160972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hr-HR" sz="4800" smtClean="0"/>
              <a:t>podaci</a:t>
            </a:r>
            <a:endParaRPr lang="en-US" sz="6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Pridruživanje vrijednosti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dirty="0" smtClean="0"/>
              <a:t>S obzirom na novo značenje znaka jednakosti, u </a:t>
            </a:r>
            <a:r>
              <a:rPr lang="hr-HR" altLang="zh-CN" dirty="0" smtClean="0"/>
              <a:t>C ispravan </a:t>
            </a:r>
            <a:r>
              <a:rPr lang="hr-HR" altLang="zh-CN" dirty="0" smtClean="0"/>
              <a:t>je i izraz:</a:t>
            </a:r>
          </a:p>
          <a:p>
            <a:pPr>
              <a:spcBef>
                <a:spcPts val="600"/>
              </a:spcBef>
              <a:buNone/>
              <a:tabLst>
                <a:tab pos="3405188" algn="l"/>
              </a:tabLst>
            </a:pPr>
            <a:r>
              <a:rPr lang="hr-HR" altLang="zh-CN" sz="3200" dirty="0" smtClean="0"/>
              <a:t>		</a:t>
            </a:r>
            <a:r>
              <a:rPr lang="hr-HR" altLang="zh-CN" sz="3200" b="1" kern="1200" dirty="0" smtClean="0">
                <a:latin typeface="Courier New" pitchFamily="49" charset="0"/>
                <a:ea typeface="Times New Roman"/>
                <a:cs typeface="Courier New" pitchFamily="49" charset="0"/>
              </a:rPr>
              <a:t>a=a+3;</a:t>
            </a:r>
          </a:p>
          <a:p>
            <a:pPr algn="just">
              <a:spcBef>
                <a:spcPts val="3000"/>
              </a:spcBef>
              <a:tabLst>
                <a:tab pos="2511425" algn="l"/>
              </a:tabLst>
            </a:pPr>
            <a:r>
              <a:rPr lang="hr-HR" altLang="zh-CN" dirty="0" smtClean="0"/>
              <a:t>Objektu s lijeve strane operatora pridruživanja (</a:t>
            </a:r>
            <a:r>
              <a:rPr lang="hr-HR" altLang="zh-CN" b="1" i="1" dirty="0" smtClean="0"/>
              <a:t>mora biti </a:t>
            </a:r>
            <a:r>
              <a:rPr lang="hr-HR" altLang="zh-CN" b="1" i="1" dirty="0" smtClean="0"/>
              <a:t>promjenljiva!</a:t>
            </a:r>
            <a:r>
              <a:rPr lang="hr-HR" altLang="zh-CN" dirty="0" smtClean="0"/>
              <a:t>) </a:t>
            </a:r>
            <a:r>
              <a:rPr lang="hr-HR" altLang="zh-CN" dirty="0" smtClean="0"/>
              <a:t>pridružuje se vrijednost s njegove desne strane. </a:t>
            </a:r>
          </a:p>
          <a:p>
            <a:pPr algn="ctr">
              <a:spcBef>
                <a:spcPts val="0"/>
              </a:spcBef>
              <a:buNone/>
              <a:tabLst>
                <a:tab pos="2511425" algn="l"/>
              </a:tabLst>
            </a:pPr>
            <a:r>
              <a:rPr lang="hr-HR" altLang="zh-CN" sz="2400" dirty="0" smtClean="0">
                <a:solidFill>
                  <a:schemeClr val="tx2"/>
                </a:solidFill>
              </a:rPr>
              <a:t>(Podatku koji se nalazi u varijabli </a:t>
            </a:r>
            <a:r>
              <a:rPr lang="hr-HR" altLang="zh-CN" sz="2400" b="1" i="1" dirty="0" smtClean="0">
                <a:solidFill>
                  <a:schemeClr val="tx2"/>
                </a:solidFill>
              </a:rPr>
              <a:t>a</a:t>
            </a:r>
            <a:r>
              <a:rPr lang="hr-HR" altLang="zh-CN" sz="2400" dirty="0" smtClean="0">
                <a:solidFill>
                  <a:schemeClr val="tx2"/>
                </a:solidFill>
              </a:rPr>
              <a:t> dodaj vrijednost </a:t>
            </a:r>
            <a:r>
              <a:rPr lang="hr-HR" altLang="zh-CN" sz="2400" b="1" i="1" dirty="0" smtClean="0">
                <a:solidFill>
                  <a:schemeClr val="tx2"/>
                </a:solidFill>
              </a:rPr>
              <a:t>3</a:t>
            </a:r>
            <a:r>
              <a:rPr lang="hr-HR" altLang="zh-CN" sz="2400" dirty="0" smtClean="0">
                <a:solidFill>
                  <a:schemeClr val="tx2"/>
                </a:solidFill>
              </a:rPr>
              <a:t> i zatim taj </a:t>
            </a:r>
            <a:r>
              <a:rPr lang="hr-HR" altLang="zh-CN" sz="2400" dirty="0" smtClean="0">
                <a:solidFill>
                  <a:schemeClr val="tx2"/>
                </a:solidFill>
              </a:rPr>
              <a:t>zbrir smjesti u </a:t>
            </a:r>
            <a:r>
              <a:rPr lang="hr-HR" altLang="zh-CN" sz="2400" dirty="0" smtClean="0">
                <a:solidFill>
                  <a:schemeClr val="tx2"/>
                </a:solidFill>
              </a:rPr>
              <a:t>varijablu </a:t>
            </a:r>
            <a:r>
              <a:rPr lang="hr-HR" altLang="zh-CN" sz="2400" b="1" i="1" dirty="0" smtClean="0">
                <a:solidFill>
                  <a:schemeClr val="tx2"/>
                </a:solidFill>
              </a:rPr>
              <a:t>a</a:t>
            </a:r>
            <a:r>
              <a:rPr lang="hr-HR" altLang="zh-CN" sz="2400" dirty="0" smtClean="0">
                <a:solidFill>
                  <a:schemeClr val="tx2"/>
                </a:solidFill>
              </a:rPr>
              <a:t>.)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Tipovi podataka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smtClean="0"/>
              <a:t>Podaci se mogu podijeliti u </a:t>
            </a:r>
            <a:r>
              <a:rPr lang="hr-HR" altLang="zh-CN" b="1" i="1" smtClean="0"/>
              <a:t>osnovne</a:t>
            </a:r>
            <a:r>
              <a:rPr lang="hr-HR" altLang="zh-CN" smtClean="0"/>
              <a:t> i </a:t>
            </a:r>
            <a:r>
              <a:rPr lang="hr-HR" altLang="zh-CN" b="1" i="1" smtClean="0"/>
              <a:t>ostale</a:t>
            </a:r>
            <a:r>
              <a:rPr lang="hr-HR" altLang="zh-CN" smtClean="0"/>
              <a:t> tipove. </a:t>
            </a:r>
          </a:p>
          <a:p>
            <a:r>
              <a:rPr lang="hr-HR" altLang="zh-CN" b="1" i="1" smtClean="0"/>
              <a:t>Osnovni tipovi </a:t>
            </a:r>
            <a:r>
              <a:rPr lang="hr-HR" altLang="zh-CN" smtClean="0"/>
              <a:t>su:</a:t>
            </a:r>
          </a:p>
          <a:p>
            <a:pPr lvl="1"/>
            <a:r>
              <a:rPr lang="hr-HR" altLang="zh-CN" b="1" i="1" smtClean="0"/>
              <a:t>brojevi</a:t>
            </a:r>
            <a:r>
              <a:rPr lang="hr-HR" altLang="zh-CN" smtClean="0"/>
              <a:t> :</a:t>
            </a:r>
          </a:p>
          <a:p>
            <a:pPr lvl="2"/>
            <a:r>
              <a:rPr lang="hr-HR" altLang="zh-CN" smtClean="0"/>
              <a:t>cijeli brojevi (engl. </a:t>
            </a:r>
            <a:r>
              <a:rPr lang="hr-HR" altLang="zh-CN" i="1" smtClean="0"/>
              <a:t>integer</a:t>
            </a:r>
            <a:r>
              <a:rPr lang="hr-HR" altLang="zh-CN" smtClean="0"/>
              <a:t>), </a:t>
            </a:r>
          </a:p>
          <a:p>
            <a:pPr lvl="2"/>
            <a:r>
              <a:rPr lang="hr-HR" altLang="zh-CN" smtClean="0"/>
              <a:t>realni brojevi (engl. </a:t>
            </a:r>
            <a:r>
              <a:rPr lang="hr-HR" altLang="zh-CN" i="1" smtClean="0"/>
              <a:t>floating point</a:t>
            </a:r>
            <a:r>
              <a:rPr lang="hr-HR" altLang="zh-CN" smtClean="0"/>
              <a:t>),</a:t>
            </a:r>
            <a:endParaRPr lang="en-US" smtClean="0"/>
          </a:p>
          <a:p>
            <a:pPr lvl="1"/>
            <a:r>
              <a:rPr lang="hr-HR" altLang="zh-CN" b="1" i="1" smtClean="0"/>
              <a:t>znakovi</a:t>
            </a:r>
            <a:r>
              <a:rPr lang="hr-HR" altLang="zh-CN" smtClean="0"/>
              <a:t>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Cijeli brojevi - int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dirty="0" smtClean="0"/>
              <a:t>Ako je podatak </a:t>
            </a:r>
            <a:r>
              <a:rPr lang="hr-HR" altLang="zh-CN" b="1" i="1" dirty="0" smtClean="0"/>
              <a:t>cijeli broj </a:t>
            </a:r>
            <a:r>
              <a:rPr lang="hr-HR" altLang="zh-CN" dirty="0" smtClean="0"/>
              <a:t>njegova oznaka tipa je </a:t>
            </a:r>
            <a:r>
              <a:rPr lang="hr-HR" altLang="zh-CN" b="1" i="1" dirty="0" smtClean="0"/>
              <a:t>int</a:t>
            </a:r>
            <a:r>
              <a:rPr lang="hr-HR" altLang="zh-CN" dirty="0" smtClean="0"/>
              <a:t>.</a:t>
            </a:r>
          </a:p>
          <a:p>
            <a:r>
              <a:rPr lang="hr-HR" altLang="zh-CN" dirty="0" smtClean="0"/>
              <a:t>Promjenljiva označena </a:t>
            </a:r>
            <a:r>
              <a:rPr lang="hr-HR" altLang="zh-CN" dirty="0" smtClean="0"/>
              <a:t>sa </a:t>
            </a:r>
            <a:r>
              <a:rPr lang="hr-HR" altLang="zh-CN" b="1" i="1" dirty="0" smtClean="0"/>
              <a:t>int</a:t>
            </a:r>
            <a:r>
              <a:rPr lang="hr-HR" altLang="zh-CN" dirty="0" smtClean="0"/>
              <a:t> je </a:t>
            </a:r>
            <a:r>
              <a:rPr lang="hr-HR" altLang="zh-CN" b="1" i="1" dirty="0" smtClean="0"/>
              <a:t>cjelobrojna varijabla</a:t>
            </a:r>
            <a:r>
              <a:rPr lang="hr-HR" altLang="zh-CN" dirty="0" smtClean="0"/>
              <a:t>.</a:t>
            </a:r>
          </a:p>
          <a:p>
            <a:endParaRPr lang="hr-HR" altLang="zh-CN" dirty="0" smtClean="0"/>
          </a:p>
          <a:p>
            <a:endParaRPr lang="hr-HR" altLang="zh-CN" dirty="0" smtClean="0"/>
          </a:p>
          <a:p>
            <a:r>
              <a:rPr lang="hr-HR" altLang="zh-CN" dirty="0" smtClean="0"/>
              <a:t>Cjelobrojnoj </a:t>
            </a:r>
            <a:r>
              <a:rPr lang="hr-HR" altLang="zh-CN" dirty="0" smtClean="0"/>
              <a:t>promjenljivoj može </a:t>
            </a:r>
            <a:r>
              <a:rPr lang="hr-HR" altLang="zh-CN" dirty="0" smtClean="0"/>
              <a:t>se </a:t>
            </a:r>
            <a:r>
              <a:rPr lang="hr-HR" altLang="zh-CN" dirty="0" smtClean="0"/>
              <a:t>pridružiti </a:t>
            </a:r>
            <a:r>
              <a:rPr lang="hr-HR" altLang="zh-CN" b="1" u="sng" dirty="0" smtClean="0"/>
              <a:t>samo </a:t>
            </a:r>
            <a:r>
              <a:rPr lang="hr-HR" altLang="zh-CN" b="1" u="sng" dirty="0" smtClean="0"/>
              <a:t>cijeli broj</a:t>
            </a:r>
            <a:r>
              <a:rPr lang="hr-HR" altLang="zh-CN" dirty="0" smtClean="0"/>
              <a:t>.</a:t>
            </a:r>
            <a:endParaRPr lang="en-US" dirty="0" smtClean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500166" y="3214686"/>
            <a:ext cx="6357982" cy="1143008"/>
            <a:chOff x="1383" y="2478"/>
            <a:chExt cx="3357" cy="495"/>
          </a:xfrm>
        </p:grpSpPr>
        <p:pic>
          <p:nvPicPr>
            <p:cNvPr id="8" name="Picture 5" descr="dek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334" y="2478"/>
              <a:ext cx="1406" cy="4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dek2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83" y="2523"/>
              <a:ext cx="1406" cy="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424" y="2569"/>
              <a:ext cx="363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1519" y="2614"/>
              <a:ext cx="408" cy="22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dirty="0" smtClean="0"/>
              <a:t>Cjelobrojne </a:t>
            </a:r>
            <a:r>
              <a:rPr lang="hr-HR" altLang="zh-CN" dirty="0" smtClean="0"/>
              <a:t>PROMJENLJIVE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b="1" i="1" dirty="0" smtClean="0"/>
              <a:t>Za </a:t>
            </a:r>
            <a:r>
              <a:rPr lang="hr-HR" altLang="zh-CN" b="1" i="1" dirty="0" smtClean="0"/>
              <a:t>smještanje </a:t>
            </a:r>
            <a:r>
              <a:rPr lang="hr-HR" altLang="zh-CN" dirty="0" smtClean="0"/>
              <a:t>u </a:t>
            </a:r>
            <a:r>
              <a:rPr lang="hr-HR" altLang="zh-CN" dirty="0" smtClean="0"/>
              <a:t>memoriji su predviđena </a:t>
            </a:r>
            <a:r>
              <a:rPr lang="hr-HR" altLang="zh-CN" b="1" i="1" dirty="0" smtClean="0"/>
              <a:t>4 bajta </a:t>
            </a:r>
            <a:r>
              <a:rPr lang="hr-HR" altLang="zh-CN" dirty="0" smtClean="0"/>
              <a:t>(32 bita). </a:t>
            </a:r>
          </a:p>
          <a:p>
            <a:r>
              <a:rPr lang="hr-HR" altLang="zh-CN" b="1" i="1" dirty="0" smtClean="0"/>
              <a:t>Prvi je bit </a:t>
            </a:r>
            <a:r>
              <a:rPr lang="hr-HR" altLang="zh-CN" dirty="0" smtClean="0"/>
              <a:t>rezervisan </a:t>
            </a:r>
            <a:r>
              <a:rPr lang="hr-HR" altLang="zh-CN" dirty="0" smtClean="0"/>
              <a:t>za </a:t>
            </a:r>
            <a:r>
              <a:rPr lang="hr-HR" altLang="zh-CN" b="1" i="1" dirty="0" smtClean="0"/>
              <a:t>predznak,</a:t>
            </a:r>
            <a:r>
              <a:rPr lang="hr-HR" altLang="zh-CN" dirty="0" smtClean="0"/>
              <a:t> pa za </a:t>
            </a:r>
            <a:r>
              <a:rPr lang="hr-HR" altLang="zh-CN" dirty="0" smtClean="0"/>
              <a:t>memorisanje </a:t>
            </a:r>
            <a:r>
              <a:rPr lang="hr-HR" altLang="zh-CN" b="1" i="1" dirty="0" smtClean="0"/>
              <a:t>broja</a:t>
            </a:r>
            <a:r>
              <a:rPr lang="hr-HR" altLang="zh-CN" dirty="0" smtClean="0"/>
              <a:t> </a:t>
            </a:r>
            <a:r>
              <a:rPr lang="hr-HR" altLang="zh-CN" dirty="0" smtClean="0"/>
              <a:t>ostaje </a:t>
            </a:r>
            <a:r>
              <a:rPr lang="hr-HR" altLang="zh-CN" b="1" i="1" dirty="0" smtClean="0"/>
              <a:t>31 bit</a:t>
            </a:r>
            <a:r>
              <a:rPr lang="hr-HR" altLang="zh-CN" dirty="0" smtClean="0"/>
              <a:t>.</a:t>
            </a:r>
          </a:p>
          <a:p>
            <a:r>
              <a:rPr lang="hr-HR" altLang="zh-CN" dirty="0" smtClean="0"/>
              <a:t>31 bit omogućava </a:t>
            </a:r>
            <a:r>
              <a:rPr lang="hr-HR" altLang="zh-CN" dirty="0" smtClean="0"/>
              <a:t>memorisanje brojeva </a:t>
            </a:r>
            <a:r>
              <a:rPr lang="hr-HR" altLang="zh-CN" dirty="0" smtClean="0"/>
              <a:t>iz raspona:</a:t>
            </a:r>
          </a:p>
          <a:p>
            <a:pPr>
              <a:buFont typeface="Wingdings" pitchFamily="2" charset="2"/>
              <a:buNone/>
            </a:pPr>
            <a:r>
              <a:rPr lang="hr-HR" altLang="zh-CN" dirty="0" smtClean="0"/>
              <a:t>	 </a:t>
            </a:r>
            <a:r>
              <a:rPr lang="hr-HR" altLang="zh-CN" dirty="0" smtClean="0">
                <a:sym typeface="Symbol" pitchFamily="18" charset="2"/>
              </a:rPr>
              <a:t></a:t>
            </a:r>
            <a:r>
              <a:rPr lang="hr-HR" altLang="zh-CN" b="1" dirty="0" smtClean="0"/>
              <a:t>-2</a:t>
            </a:r>
            <a:r>
              <a:rPr lang="hr-HR" altLang="zh-CN" b="1" baseline="30000" dirty="0" smtClean="0"/>
              <a:t>31</a:t>
            </a:r>
            <a:r>
              <a:rPr lang="hr-HR" altLang="zh-CN" b="1" dirty="0" smtClean="0"/>
              <a:t>, 2</a:t>
            </a:r>
            <a:r>
              <a:rPr lang="hr-HR" altLang="zh-CN" b="1" baseline="30000" dirty="0" smtClean="0"/>
              <a:t>31</a:t>
            </a:r>
            <a:r>
              <a:rPr lang="hr-HR" altLang="zh-CN" b="1" dirty="0" smtClean="0"/>
              <a:t>-1</a:t>
            </a:r>
            <a:r>
              <a:rPr lang="hr-HR" altLang="zh-CN" dirty="0" smtClean="0">
                <a:sym typeface="Symbol" pitchFamily="18" charset="2"/>
              </a:rPr>
              <a:t></a:t>
            </a:r>
            <a:r>
              <a:rPr lang="hr-HR" altLang="zh-CN" dirty="0" smtClean="0"/>
              <a:t> </a:t>
            </a:r>
            <a:r>
              <a:rPr lang="hr-HR" altLang="zh-CN" sz="2600" dirty="0" smtClean="0"/>
              <a:t>to jest od -2.147.483.648 do 2.147.483.647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Broj bez predznaka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410604" cy="4525962"/>
          </a:xfrm>
        </p:spPr>
        <p:txBody>
          <a:bodyPr/>
          <a:lstStyle/>
          <a:p>
            <a:r>
              <a:rPr lang="hr-HR" altLang="zh-CN" dirty="0" smtClean="0"/>
              <a:t>Cjelobrojne </a:t>
            </a:r>
            <a:r>
              <a:rPr lang="hr-HR" altLang="zh-CN" dirty="0" smtClean="0"/>
              <a:t>promjenljive mogu </a:t>
            </a:r>
            <a:r>
              <a:rPr lang="hr-HR" altLang="zh-CN" dirty="0" smtClean="0"/>
              <a:t>biti </a:t>
            </a:r>
            <a:r>
              <a:rPr lang="hr-HR" altLang="zh-CN" dirty="0" smtClean="0"/>
              <a:t>deklarisane </a:t>
            </a:r>
            <a:r>
              <a:rPr lang="hr-HR" altLang="zh-CN" b="1" i="1" dirty="0" smtClean="0"/>
              <a:t>sa ili bez predznaka</a:t>
            </a:r>
            <a:r>
              <a:rPr lang="hr-HR" altLang="zh-CN" dirty="0" smtClean="0"/>
              <a:t>. Deklaracija bez predznaka:</a:t>
            </a:r>
          </a:p>
          <a:p>
            <a:endParaRPr lang="hr-HR" altLang="zh-CN" sz="4000" dirty="0" smtClean="0"/>
          </a:p>
          <a:p>
            <a:pPr algn="just"/>
            <a:r>
              <a:rPr lang="hr-HR" altLang="zh-CN" dirty="0" smtClean="0"/>
              <a:t>Ako bit predznaka više nije potreban, </a:t>
            </a:r>
            <a:r>
              <a:rPr lang="hr-HR" altLang="zh-CN" b="1" i="1" dirty="0" smtClean="0"/>
              <a:t>najveća vrijednost</a:t>
            </a:r>
            <a:r>
              <a:rPr lang="hr-HR" altLang="zh-CN" dirty="0" smtClean="0"/>
              <a:t> može se prikazati sa </a:t>
            </a:r>
            <a:r>
              <a:rPr lang="hr-HR" altLang="zh-CN" b="1" i="1" dirty="0" smtClean="0"/>
              <a:t>32 bita</a:t>
            </a:r>
            <a:r>
              <a:rPr lang="hr-HR" altLang="zh-CN" dirty="0" smtClean="0"/>
              <a:t>. </a:t>
            </a:r>
          </a:p>
          <a:p>
            <a:r>
              <a:rPr lang="hr-HR" dirty="0" smtClean="0"/>
              <a:t>Najveći broj je </a:t>
            </a:r>
            <a:r>
              <a:rPr lang="hr-HR" altLang="zh-CN" b="1" i="1" dirty="0" smtClean="0"/>
              <a:t>2</a:t>
            </a:r>
            <a:r>
              <a:rPr lang="hr-HR" altLang="zh-CN" b="1" i="1" baseline="30000" dirty="0" smtClean="0"/>
              <a:t>32</a:t>
            </a:r>
            <a:r>
              <a:rPr lang="hr-HR" altLang="zh-CN" b="1" i="1" dirty="0" smtClean="0"/>
              <a:t> - 1 </a:t>
            </a:r>
            <a:r>
              <a:rPr lang="hr-HR" dirty="0" smtClean="0"/>
              <a:t>= </a:t>
            </a:r>
            <a:r>
              <a:rPr lang="en-US" dirty="0" smtClean="0"/>
              <a:t>4</a:t>
            </a:r>
            <a:r>
              <a:rPr lang="hr-HR" dirty="0" smtClean="0"/>
              <a:t>.</a:t>
            </a:r>
            <a:r>
              <a:rPr lang="en-US" dirty="0" smtClean="0"/>
              <a:t>294</a:t>
            </a:r>
            <a:r>
              <a:rPr lang="hr-HR" dirty="0" smtClean="0"/>
              <a:t>.</a:t>
            </a:r>
            <a:r>
              <a:rPr lang="en-US" dirty="0" smtClean="0"/>
              <a:t>967</a:t>
            </a:r>
            <a:r>
              <a:rPr lang="hr-HR" dirty="0" smtClean="0"/>
              <a:t>.</a:t>
            </a:r>
            <a:r>
              <a:rPr lang="en-US" dirty="0" smtClean="0"/>
              <a:t>29</a:t>
            </a:r>
            <a:r>
              <a:rPr lang="hr-HR" dirty="0" smtClean="0"/>
              <a:t>5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643174" y="2643182"/>
            <a:ext cx="3019429" cy="1428760"/>
            <a:chOff x="1882" y="2840"/>
            <a:chExt cx="1542" cy="542"/>
          </a:xfrm>
        </p:grpSpPr>
        <p:pic>
          <p:nvPicPr>
            <p:cNvPr id="8" name="Picture 4" descr="uns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82" y="2840"/>
              <a:ext cx="1542" cy="5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1927" y="3022"/>
              <a:ext cx="1134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Realni brojevi - float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dirty="0" smtClean="0"/>
              <a:t>Ako je podatak realni broj njegova oznaka tipa je </a:t>
            </a:r>
            <a:r>
              <a:rPr lang="hr-HR" altLang="zh-CN" b="1" i="1" dirty="0" smtClean="0"/>
              <a:t>float</a:t>
            </a:r>
            <a:r>
              <a:rPr lang="hr-HR" altLang="zh-CN" dirty="0" smtClean="0"/>
              <a:t>. </a:t>
            </a:r>
          </a:p>
          <a:p>
            <a:r>
              <a:rPr lang="hr-HR" altLang="zh-CN" dirty="0" smtClean="0"/>
              <a:t>Promjenljiva označena </a:t>
            </a:r>
            <a:r>
              <a:rPr lang="hr-HR" altLang="zh-CN" dirty="0" smtClean="0"/>
              <a:t>sa float je </a:t>
            </a:r>
            <a:r>
              <a:rPr lang="hr-HR" altLang="zh-CN" b="1" i="1" dirty="0" smtClean="0"/>
              <a:t>realna </a:t>
            </a:r>
            <a:r>
              <a:rPr lang="hr-HR" altLang="zh-CN" b="1" i="1" dirty="0" smtClean="0"/>
              <a:t>promjenljiva</a:t>
            </a:r>
            <a:r>
              <a:rPr lang="hr-HR" altLang="zh-CN" dirty="0" smtClean="0"/>
              <a:t>. </a:t>
            </a:r>
            <a:endParaRPr lang="hr-HR" altLang="zh-CN" dirty="0" smtClean="0"/>
          </a:p>
          <a:p>
            <a:endParaRPr lang="hr-HR" altLang="zh-CN" dirty="0" smtClean="0"/>
          </a:p>
          <a:p>
            <a:endParaRPr lang="hr-HR" altLang="zh-CN" dirty="0" smtClean="0"/>
          </a:p>
          <a:p>
            <a:r>
              <a:rPr lang="en-US" dirty="0" smtClean="0"/>
              <a:t>C</a:t>
            </a:r>
            <a:r>
              <a:rPr lang="sr-Latn-ME" dirty="0" smtClean="0"/>
              <a:t> </a:t>
            </a:r>
            <a:r>
              <a:rPr lang="en-US" altLang="zh-CN" b="1" i="1" dirty="0" err="1" smtClean="0"/>
              <a:t>za</a:t>
            </a:r>
            <a:r>
              <a:rPr lang="en-US" altLang="zh-CN" b="1" i="1" dirty="0" smtClean="0"/>
              <a:t> </a:t>
            </a:r>
            <a:r>
              <a:rPr lang="en-US" altLang="zh-CN" b="1" i="1" dirty="0" err="1" smtClean="0"/>
              <a:t>odjeljivanje</a:t>
            </a:r>
            <a:r>
              <a:rPr lang="en-US" altLang="zh-CN" b="1" i="1" dirty="0" smtClean="0"/>
              <a:t> </a:t>
            </a:r>
            <a:r>
              <a:rPr lang="en-US" dirty="0" err="1" smtClean="0"/>
              <a:t>cjelobrojnog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decimalnog</a:t>
            </a:r>
            <a:r>
              <a:rPr lang="en-US" dirty="0" smtClean="0"/>
              <a:t> </a:t>
            </a:r>
            <a:r>
              <a:rPr lang="en-US" dirty="0" err="1" smtClean="0"/>
              <a:t>dijela</a:t>
            </a:r>
            <a:r>
              <a:rPr lang="en-US" dirty="0" smtClean="0"/>
              <a:t> </a:t>
            </a:r>
            <a:r>
              <a:rPr lang="en-US" dirty="0" err="1" smtClean="0"/>
              <a:t>broja</a:t>
            </a:r>
            <a:r>
              <a:rPr lang="en-US" dirty="0" smtClean="0"/>
              <a:t> </a:t>
            </a:r>
            <a:r>
              <a:rPr lang="sr-Latn-ME" dirty="0" smtClean="0"/>
              <a:t>koristi </a:t>
            </a:r>
            <a:r>
              <a:rPr lang="hr-HR" altLang="zh-CN" b="1" i="1" dirty="0" smtClean="0"/>
              <a:t>decimalnu </a:t>
            </a:r>
            <a:r>
              <a:rPr lang="en-US" altLang="zh-CN" b="1" i="1" dirty="0" smtClean="0"/>
              <a:t>t</a:t>
            </a:r>
            <a:r>
              <a:rPr lang="sr-Latn-ME" altLang="zh-CN" b="1" i="1" dirty="0" smtClean="0"/>
              <a:t>a</a:t>
            </a:r>
            <a:r>
              <a:rPr lang="en-US" altLang="zh-CN" b="1" i="1" dirty="0" err="1" smtClean="0"/>
              <a:t>čku</a:t>
            </a:r>
            <a:r>
              <a:rPr lang="hr-HR" altLang="zh-CN" dirty="0" smtClean="0"/>
              <a:t>,</a:t>
            </a:r>
            <a:r>
              <a:rPr lang="hr-HR" altLang="zh-CN" b="1" i="1" dirty="0" smtClean="0"/>
              <a:t> </a:t>
            </a:r>
            <a:r>
              <a:rPr lang="en-US" dirty="0" smtClean="0"/>
              <a:t>a ne </a:t>
            </a:r>
            <a:r>
              <a:rPr lang="en-US" dirty="0" err="1" smtClean="0"/>
              <a:t>zarez</a:t>
            </a:r>
            <a:r>
              <a:rPr lang="en-US" dirty="0" smtClean="0"/>
              <a:t>. </a:t>
            </a:r>
            <a:endParaRPr lang="hr-HR" altLang="zh-CN" dirty="0" smtClean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643174" y="3357562"/>
            <a:ext cx="3286148" cy="1000132"/>
            <a:chOff x="2154" y="2478"/>
            <a:chExt cx="1724" cy="434"/>
          </a:xfrm>
        </p:grpSpPr>
        <p:pic>
          <p:nvPicPr>
            <p:cNvPr id="8" name="Picture 5" descr="uns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54" y="2478"/>
              <a:ext cx="1724" cy="4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2199" y="2568"/>
              <a:ext cx="862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Prikaz realnog broja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Realni</a:t>
            </a:r>
            <a:r>
              <a:rPr lang="en-US" dirty="0" smtClean="0"/>
              <a:t> </a:t>
            </a:r>
            <a:r>
              <a:rPr lang="en-US" dirty="0" err="1" smtClean="0"/>
              <a:t>brojevi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se </a:t>
            </a:r>
            <a:r>
              <a:rPr lang="en-US" dirty="0" err="1" smtClean="0"/>
              <a:t>prikazati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s </a:t>
            </a:r>
            <a:r>
              <a:rPr lang="en-US" altLang="zh-CN" b="1" i="1" dirty="0" err="1" smtClean="0"/>
              <a:t>nepomičnom</a:t>
            </a:r>
            <a:r>
              <a:rPr lang="en-US" dirty="0" smtClean="0"/>
              <a:t> </a:t>
            </a:r>
            <a:r>
              <a:rPr lang="en-US" dirty="0" err="1" smtClean="0"/>
              <a:t>decimalnom</a:t>
            </a:r>
            <a:r>
              <a:rPr lang="en-US" dirty="0" smtClean="0"/>
              <a:t> </a:t>
            </a:r>
            <a:r>
              <a:rPr lang="en-US" dirty="0" smtClean="0"/>
              <a:t>t</a:t>
            </a:r>
            <a:r>
              <a:rPr lang="sr-Latn-ME" dirty="0" smtClean="0"/>
              <a:t>a</a:t>
            </a:r>
            <a:r>
              <a:rPr lang="en-US" dirty="0" err="1" smtClean="0"/>
              <a:t>čkom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s </a:t>
            </a:r>
            <a:r>
              <a:rPr lang="en-US" altLang="zh-CN" b="1" i="1" dirty="0" err="1" smtClean="0"/>
              <a:t>pomičnom</a:t>
            </a:r>
            <a:r>
              <a:rPr lang="en-US" dirty="0" smtClean="0"/>
              <a:t> </a:t>
            </a:r>
            <a:r>
              <a:rPr lang="en-US" dirty="0" err="1" smtClean="0"/>
              <a:t>decimalnom</a:t>
            </a:r>
            <a:r>
              <a:rPr lang="en-US" dirty="0" smtClean="0"/>
              <a:t> </a:t>
            </a:r>
            <a:r>
              <a:rPr lang="en-US" dirty="0" smtClean="0"/>
              <a:t>t</a:t>
            </a:r>
            <a:r>
              <a:rPr lang="sr-Latn-ME" dirty="0" smtClean="0"/>
              <a:t>a</a:t>
            </a:r>
            <a:r>
              <a:rPr lang="en-US" dirty="0" err="1" smtClean="0"/>
              <a:t>čkom</a:t>
            </a:r>
            <a:r>
              <a:rPr lang="hr-HR" dirty="0" smtClean="0"/>
              <a:t> </a:t>
            </a:r>
            <a:r>
              <a:rPr lang="hr-HR" dirty="0" smtClean="0"/>
              <a:t>(engl. </a:t>
            </a:r>
            <a:r>
              <a:rPr lang="hr-HR" i="1" dirty="0" smtClean="0"/>
              <a:t>floating point</a:t>
            </a:r>
            <a:r>
              <a:rPr lang="hr-HR" dirty="0" smtClean="0"/>
              <a:t>), u </a:t>
            </a:r>
            <a:r>
              <a:rPr lang="hr-HR" altLang="zh-CN" b="1" i="1" dirty="0" smtClean="0"/>
              <a:t>eksponencijalnom prikazu</a:t>
            </a:r>
            <a:r>
              <a:rPr lang="en-US" dirty="0" smtClean="0"/>
              <a:t>. </a:t>
            </a: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Eksponencijalni prikaz broja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428736"/>
            <a:ext cx="8186766" cy="4525962"/>
          </a:xfrm>
        </p:spPr>
        <p:txBody>
          <a:bodyPr/>
          <a:lstStyle/>
          <a:p>
            <a:pPr lvl="1">
              <a:buNone/>
              <a:tabLst>
                <a:tab pos="3405188" algn="l"/>
              </a:tabLst>
            </a:pPr>
            <a:r>
              <a:rPr lang="hr-HR" altLang="zh-CN" dirty="0" smtClean="0"/>
              <a:t>		</a:t>
            </a:r>
            <a:r>
              <a:rPr lang="hr-HR" altLang="zh-CN" sz="3600" b="1" dirty="0" smtClean="0"/>
              <a:t>M</a:t>
            </a:r>
            <a:r>
              <a:rPr lang="en-US" altLang="zh-CN" sz="3600" b="1" dirty="0" smtClean="0"/>
              <a:t>·</a:t>
            </a:r>
            <a:r>
              <a:rPr lang="hr-HR" altLang="zh-CN" sz="3600" b="1" dirty="0" smtClean="0"/>
              <a:t>10</a:t>
            </a:r>
            <a:r>
              <a:rPr lang="hr-HR" altLang="zh-CN" sz="3600" b="1" baseline="30000" dirty="0" smtClean="0"/>
              <a:t>E</a:t>
            </a:r>
            <a:r>
              <a:rPr lang="hr-HR" altLang="zh-CN" dirty="0" smtClean="0"/>
              <a:t>	</a:t>
            </a:r>
          </a:p>
          <a:p>
            <a:pPr algn="just"/>
            <a:r>
              <a:rPr lang="hr-HR" altLang="zh-CN" b="1" i="1" dirty="0" smtClean="0"/>
              <a:t>M</a:t>
            </a:r>
            <a:r>
              <a:rPr lang="hr-HR" altLang="zh-CN" dirty="0" smtClean="0"/>
              <a:t> je </a:t>
            </a:r>
            <a:r>
              <a:rPr lang="hr-HR" altLang="zh-CN" b="1" i="1" dirty="0" smtClean="0"/>
              <a:t>mantisa</a:t>
            </a:r>
            <a:r>
              <a:rPr lang="hr-HR" altLang="zh-CN" dirty="0" smtClean="0"/>
              <a:t>, a  </a:t>
            </a:r>
            <a:r>
              <a:rPr lang="hr-HR" altLang="zh-CN" b="1" i="1" dirty="0" smtClean="0"/>
              <a:t>E</a:t>
            </a:r>
            <a:r>
              <a:rPr lang="hr-HR" altLang="zh-CN" dirty="0" smtClean="0"/>
              <a:t> je </a:t>
            </a:r>
            <a:r>
              <a:rPr lang="hr-HR" altLang="zh-CN" b="1" i="1" dirty="0" smtClean="0"/>
              <a:t>eksponent</a:t>
            </a:r>
            <a:r>
              <a:rPr lang="hr-HR" altLang="zh-CN" dirty="0" smtClean="0"/>
              <a:t> baze 10.</a:t>
            </a:r>
          </a:p>
          <a:p>
            <a:pPr algn="just"/>
            <a:r>
              <a:rPr lang="hr-HR" altLang="zh-CN" dirty="0" smtClean="0"/>
              <a:t>Mantisa se zapisuje tako da je </a:t>
            </a:r>
            <a:r>
              <a:rPr lang="hr-HR" altLang="zh-CN" b="1" i="1" u="sng" dirty="0" smtClean="0"/>
              <a:t>prva </a:t>
            </a:r>
            <a:r>
              <a:rPr lang="hr-HR" altLang="zh-CN" b="1" i="1" u="sng" dirty="0" smtClean="0"/>
              <a:t>cifra različita </a:t>
            </a:r>
            <a:r>
              <a:rPr lang="hr-HR" altLang="zh-CN" b="1" i="1" u="sng" dirty="0" smtClean="0"/>
              <a:t>od nule lijevo od decimalne </a:t>
            </a:r>
            <a:r>
              <a:rPr lang="hr-HR" altLang="zh-CN" b="1" i="1" u="sng" dirty="0" smtClean="0"/>
              <a:t>tačke</a:t>
            </a:r>
            <a:r>
              <a:rPr lang="hr-HR" altLang="zh-CN" b="1" i="1" dirty="0" smtClean="0"/>
              <a:t>.</a:t>
            </a:r>
            <a:r>
              <a:rPr lang="hr-HR" altLang="zh-CN" dirty="0" smtClean="0">
                <a:solidFill>
                  <a:srgbClr val="FFCC66"/>
                </a:solidFill>
              </a:rPr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857356" y="4714884"/>
          <a:ext cx="5334015" cy="178594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090880"/>
                <a:gridCol w="3243135"/>
              </a:tblGrid>
              <a:tr h="124472">
                <a:tc>
                  <a:txBody>
                    <a:bodyPr/>
                    <a:lstStyle/>
                    <a:p>
                      <a:endParaRPr kumimoji="0" lang="hr-HR" sz="200" b="1" kern="120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6.345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= 6.345</a:t>
                      </a:r>
                      <a:r>
                        <a:rPr kumimoji="0" lang="en-US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·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10</a:t>
                      </a:r>
                      <a:r>
                        <a:rPr kumimoji="0" lang="hr-HR" altLang="zh-CN" sz="2600" b="1" kern="1200" baseline="30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0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264">
                <a:tc>
                  <a:txBody>
                    <a:bodyPr/>
                    <a:lstStyle/>
                    <a:p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1236.345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= 1.236345</a:t>
                      </a:r>
                      <a:r>
                        <a:rPr kumimoji="0" lang="en-US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·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10</a:t>
                      </a:r>
                      <a:r>
                        <a:rPr kumimoji="0" lang="hr-HR" altLang="zh-CN" sz="2600" b="1" kern="1200" baseline="30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3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840">
                <a:tc>
                  <a:txBody>
                    <a:bodyPr/>
                    <a:lstStyle/>
                    <a:p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0.000765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=</a:t>
                      </a:r>
                      <a:r>
                        <a:rPr kumimoji="0" lang="hr-HR" altLang="zh-CN" sz="2600" b="1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7.65</a:t>
                      </a:r>
                      <a:r>
                        <a:rPr kumimoji="0" lang="en-US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·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10</a:t>
                      </a:r>
                      <a:r>
                        <a:rPr kumimoji="0" lang="hr-HR" altLang="zh-CN" sz="2600" b="1" kern="1200" baseline="30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-4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Eksponencijalni prikaz broja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803399"/>
          </a:xfrm>
        </p:spPr>
        <p:txBody>
          <a:bodyPr/>
          <a:lstStyle/>
          <a:p>
            <a:r>
              <a:rPr lang="hr-HR" altLang="zh-CN" smtClean="0"/>
              <a:t>Realni broj se zapisuje: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1714480" y="2428868"/>
            <a:ext cx="5253040" cy="1197341"/>
            <a:chOff x="1610" y="1797"/>
            <a:chExt cx="3039" cy="560"/>
          </a:xfrm>
        </p:grpSpPr>
        <p:pic>
          <p:nvPicPr>
            <p:cNvPr id="7" name="Picture 5" descr="floa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45" y="1797"/>
              <a:ext cx="1451" cy="5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2925" y="1933"/>
              <a:ext cx="227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Line 7"/>
            <p:cNvSpPr>
              <a:spLocks noChangeShapeType="1"/>
            </p:cNvSpPr>
            <p:nvPr/>
          </p:nvSpPr>
          <p:spPr bwMode="auto">
            <a:xfrm>
              <a:off x="2925" y="2160"/>
              <a:ext cx="0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2245" y="2251"/>
              <a:ext cx="68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152" y="2251"/>
              <a:ext cx="545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152" y="2160"/>
              <a:ext cx="0" cy="9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none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1610" y="2115"/>
              <a:ext cx="681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tx2"/>
                  </a:solidFill>
                  <a:effectLst/>
                </a:rPr>
                <a:t>mantisa</a:t>
              </a:r>
              <a:endParaRPr lang="en-US" sz="2000">
                <a:solidFill>
                  <a:schemeClr val="tx2"/>
                </a:solidFill>
                <a:effectLst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651" y="2115"/>
              <a:ext cx="998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000">
                  <a:solidFill>
                    <a:schemeClr val="tx2"/>
                  </a:solidFill>
                  <a:effectLst/>
                </a:rPr>
                <a:t>eksponent</a:t>
              </a:r>
              <a:endParaRPr lang="en-US" sz="2000">
                <a:solidFill>
                  <a:schemeClr val="tx2"/>
                </a:solidFill>
                <a:effectLst/>
              </a:endParaRPr>
            </a:p>
          </p:txBody>
        </p:sp>
      </p:grpSp>
      <p:graphicFrame>
        <p:nvGraphicFramePr>
          <p:cNvPr id="15" name="Tablica 14"/>
          <p:cNvGraphicFramePr>
            <a:graphicFrameLocks noGrp="1"/>
          </p:cNvGraphicFramePr>
          <p:nvPr/>
        </p:nvGraphicFramePr>
        <p:xfrm>
          <a:off x="285718" y="4071942"/>
          <a:ext cx="8572561" cy="168278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089761"/>
                <a:gridCol w="3410967"/>
                <a:gridCol w="3071833"/>
              </a:tblGrid>
              <a:tr h="124472">
                <a:tc>
                  <a:txBody>
                    <a:bodyPr/>
                    <a:lstStyle/>
                    <a:p>
                      <a:endParaRPr kumimoji="0" lang="hr-HR" sz="200" b="1" kern="120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r-HR" sz="2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3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6.345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= 6.345</a:t>
                      </a:r>
                      <a:r>
                        <a:rPr kumimoji="0" lang="en-US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·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10</a:t>
                      </a:r>
                      <a:r>
                        <a:rPr kumimoji="0" lang="hr-HR" altLang="zh-CN" sz="2600" b="1" kern="1200" baseline="30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0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6.345e0</a:t>
                      </a:r>
                      <a:endParaRPr kumimoji="0" lang="hr-HR" altLang="zh-CN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264">
                <a:tc>
                  <a:txBody>
                    <a:bodyPr/>
                    <a:lstStyle/>
                    <a:p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1236.345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= 1.236345</a:t>
                      </a:r>
                      <a:r>
                        <a:rPr kumimoji="0" lang="en-US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·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10</a:t>
                      </a:r>
                      <a:r>
                        <a:rPr kumimoji="0" lang="hr-HR" altLang="zh-CN" sz="2600" b="1" kern="1200" baseline="30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3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1.236345E+3</a:t>
                      </a:r>
                      <a:endParaRPr kumimoji="0" lang="hr-HR" altLang="zh-CN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309">
                <a:tc>
                  <a:txBody>
                    <a:bodyPr/>
                    <a:lstStyle/>
                    <a:p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0.000765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=</a:t>
                      </a:r>
                      <a:r>
                        <a:rPr kumimoji="0" lang="hr-HR" altLang="zh-CN" sz="2600" b="1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7.65</a:t>
                      </a:r>
                      <a:r>
                        <a:rPr kumimoji="0" lang="en-US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·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10</a:t>
                      </a:r>
                      <a:r>
                        <a:rPr kumimoji="0" lang="hr-HR" altLang="zh-CN" sz="2600" b="1" kern="1200" baseline="30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-4</a:t>
                      </a:r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 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altLang="zh-CN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7.65e-4</a:t>
                      </a:r>
                      <a:endParaRPr kumimoji="0" lang="hr-HR" altLang="zh-CN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dirty="0" smtClean="0"/>
              <a:t>Realne </a:t>
            </a:r>
            <a:r>
              <a:rPr lang="hr-HR" altLang="zh-CN" dirty="0" smtClean="0"/>
              <a:t>PROMJENLJIVE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tabLst>
                <a:tab pos="0" algn="l"/>
              </a:tabLst>
            </a:pPr>
            <a:r>
              <a:rPr lang="hr-HR" altLang="zh-CN" b="1" i="1" dirty="0" smtClean="0"/>
              <a:t>Za </a:t>
            </a:r>
            <a:r>
              <a:rPr lang="hr-HR" altLang="zh-CN" b="1" i="1" dirty="0" smtClean="0"/>
              <a:t>memorisanje </a:t>
            </a:r>
            <a:r>
              <a:rPr lang="hr-HR" altLang="zh-CN" dirty="0" smtClean="0"/>
              <a:t>realnog </a:t>
            </a:r>
            <a:r>
              <a:rPr lang="hr-HR" altLang="zh-CN" dirty="0" smtClean="0"/>
              <a:t>broja u memoriji predviđena su</a:t>
            </a:r>
            <a:br>
              <a:rPr lang="hr-HR" altLang="zh-CN" dirty="0" smtClean="0"/>
            </a:br>
            <a:r>
              <a:rPr lang="hr-HR" altLang="zh-CN" b="1" i="1" dirty="0" smtClean="0"/>
              <a:t>4 bajta </a:t>
            </a:r>
            <a:r>
              <a:rPr lang="hr-HR" altLang="zh-CN" dirty="0" smtClean="0"/>
              <a:t>(32 bita). </a:t>
            </a:r>
          </a:p>
          <a:p>
            <a:pPr marL="342900" indent="-342900">
              <a:tabLst>
                <a:tab pos="0" algn="l"/>
              </a:tabLst>
            </a:pPr>
            <a:r>
              <a:rPr lang="hr-HR" altLang="zh-CN" dirty="0" smtClean="0"/>
              <a:t>Omogućeno </a:t>
            </a:r>
            <a:r>
              <a:rPr lang="hr-HR" altLang="zh-CN" dirty="0" smtClean="0"/>
              <a:t>je </a:t>
            </a:r>
            <a:r>
              <a:rPr lang="hr-HR" altLang="zh-CN" dirty="0" smtClean="0"/>
              <a:t>memorisanje brojeva </a:t>
            </a:r>
            <a:r>
              <a:rPr lang="hr-HR" altLang="zh-CN" dirty="0" smtClean="0"/>
              <a:t>u rasponu:</a:t>
            </a:r>
          </a:p>
          <a:p>
            <a:pPr marL="342900" indent="-342900" algn="ctr">
              <a:buFont typeface="Wingdings" pitchFamily="2" charset="2"/>
              <a:buNone/>
              <a:tabLst>
                <a:tab pos="0" algn="l"/>
              </a:tabLst>
            </a:pPr>
            <a:r>
              <a:rPr lang="hr-HR" altLang="zh-CN" dirty="0" smtClean="0">
                <a:sym typeface="Symbol" pitchFamily="18" charset="2"/>
              </a:rPr>
              <a:t>	od</a:t>
            </a:r>
            <a:r>
              <a:rPr lang="hr-HR" altLang="zh-CN" b="1" i="1" dirty="0" smtClean="0">
                <a:sym typeface="Symbol" pitchFamily="18" charset="2"/>
              </a:rPr>
              <a:t> </a:t>
            </a:r>
            <a:r>
              <a:rPr lang="hr-HR" altLang="zh-CN" b="1" i="1" dirty="0" smtClean="0"/>
              <a:t>-3.4*10</a:t>
            </a:r>
            <a:r>
              <a:rPr lang="hr-HR" altLang="zh-CN" b="1" i="1" baseline="30000" dirty="0" smtClean="0"/>
              <a:t>38</a:t>
            </a:r>
            <a:r>
              <a:rPr lang="hr-HR" altLang="zh-CN" b="1" i="1" dirty="0" smtClean="0"/>
              <a:t> </a:t>
            </a:r>
            <a:r>
              <a:rPr lang="hr-HR" altLang="zh-CN" dirty="0" smtClean="0">
                <a:sym typeface="Symbol" pitchFamily="18" charset="2"/>
              </a:rPr>
              <a:t>do</a:t>
            </a:r>
            <a:r>
              <a:rPr lang="hr-HR" altLang="zh-CN" dirty="0" smtClean="0"/>
              <a:t> </a:t>
            </a:r>
            <a:r>
              <a:rPr lang="hr-HR" altLang="zh-CN" b="1" i="1" dirty="0" smtClean="0"/>
              <a:t>3.4*10</a:t>
            </a:r>
            <a:r>
              <a:rPr lang="hr-HR" altLang="zh-CN" b="1" i="1" baseline="30000" dirty="0" smtClean="0"/>
              <a:t>38</a:t>
            </a:r>
          </a:p>
          <a:p>
            <a:pPr marL="342900" indent="-342900">
              <a:buFont typeface="Wingdings" pitchFamily="2" charset="2"/>
              <a:buNone/>
              <a:tabLst>
                <a:tab pos="0" algn="l"/>
              </a:tabLst>
            </a:pPr>
            <a:endParaRPr lang="hr-HR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Podaci - </a:t>
            </a:r>
            <a:r>
              <a:rPr lang="en-US" dirty="0" err="1" smtClean="0"/>
              <a:t>promjenljive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hr-HR" altLang="zh-CN" dirty="0" smtClean="0"/>
              <a:t>Program obrađuje podatke. </a:t>
            </a:r>
          </a:p>
          <a:p>
            <a:pPr marL="342900" indent="-342900"/>
            <a:r>
              <a:rPr lang="hr-HR" altLang="zh-CN" dirty="0" smtClean="0"/>
              <a:t>Podaci se </a:t>
            </a:r>
            <a:r>
              <a:rPr lang="en-US" altLang="zh-CN" dirty="0" err="1" smtClean="0"/>
              <a:t>smje</a:t>
            </a:r>
            <a:r>
              <a:rPr lang="sr-Latn-ME" altLang="zh-CN" dirty="0" smtClean="0"/>
              <a:t>štaju </a:t>
            </a:r>
            <a:r>
              <a:rPr lang="hr-HR" altLang="zh-CN" b="1" i="1" dirty="0" smtClean="0"/>
              <a:t>u </a:t>
            </a:r>
            <a:r>
              <a:rPr lang="hr-HR" altLang="zh-CN" b="1" i="1" dirty="0" smtClean="0"/>
              <a:t>memoriju </a:t>
            </a:r>
            <a:r>
              <a:rPr lang="hr-HR" altLang="zh-CN" dirty="0" smtClean="0"/>
              <a:t>računara</a:t>
            </a:r>
            <a:r>
              <a:rPr lang="hr-HR" altLang="zh-CN" dirty="0" smtClean="0"/>
              <a:t>. </a:t>
            </a:r>
          </a:p>
          <a:p>
            <a:pPr marL="342900" indent="-342900"/>
            <a:r>
              <a:rPr lang="hr-HR" altLang="zh-CN" dirty="0" smtClean="0"/>
              <a:t>Računar </a:t>
            </a:r>
            <a:r>
              <a:rPr lang="hr-HR" altLang="zh-CN" dirty="0" smtClean="0"/>
              <a:t>za svaki podatak predviđa i </a:t>
            </a:r>
            <a:r>
              <a:rPr lang="hr-HR" altLang="zh-CN" dirty="0" smtClean="0"/>
              <a:t>rezerviše </a:t>
            </a:r>
            <a:r>
              <a:rPr lang="hr-HR" altLang="zh-CN" dirty="0" smtClean="0"/>
              <a:t>mjesto u memoriji.</a:t>
            </a:r>
          </a:p>
          <a:p>
            <a:pPr marL="342900" indent="-342900"/>
            <a:r>
              <a:rPr lang="hr-HR" altLang="zh-CN" dirty="0" smtClean="0"/>
              <a:t>Takvo se mjesto u memoriji naziva </a:t>
            </a:r>
            <a:r>
              <a:rPr lang="hr-HR" altLang="zh-CN" b="1" i="1" dirty="0" smtClean="0"/>
              <a:t>promjenljiva</a:t>
            </a:r>
            <a:r>
              <a:rPr lang="hr-HR" altLang="zh-CN" dirty="0" smtClean="0"/>
              <a:t>.</a:t>
            </a:r>
            <a:endParaRPr lang="hr-HR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dirty="0" smtClean="0"/>
              <a:t>Realne </a:t>
            </a:r>
            <a:r>
              <a:rPr lang="hr-HR" altLang="zh-CN" dirty="0" smtClean="0"/>
              <a:t>promjenljive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dirty="0" smtClean="0"/>
              <a:t>U realnu se </a:t>
            </a:r>
            <a:r>
              <a:rPr lang="hr-HR" altLang="zh-CN" dirty="0" smtClean="0"/>
              <a:t>promjenljivu </a:t>
            </a:r>
            <a:r>
              <a:rPr lang="hr-HR" altLang="zh-CN" dirty="0" smtClean="0"/>
              <a:t>memoriše </a:t>
            </a:r>
            <a:r>
              <a:rPr lang="hr-HR" altLang="zh-CN" b="1" i="1" dirty="0" smtClean="0"/>
              <a:t>samo </a:t>
            </a:r>
            <a:r>
              <a:rPr lang="hr-HR" altLang="zh-CN" b="1" i="1" dirty="0" smtClean="0"/>
              <a:t>7 decimalnih </a:t>
            </a:r>
            <a:r>
              <a:rPr lang="hr-HR" altLang="zh-CN" b="1" i="1" dirty="0" smtClean="0"/>
              <a:t>cifara </a:t>
            </a:r>
            <a:r>
              <a:rPr lang="hr-HR" altLang="zh-CN" dirty="0" smtClean="0"/>
              <a:t>mantise</a:t>
            </a:r>
            <a:r>
              <a:rPr lang="hr-HR" altLang="zh-CN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hr-HR" altLang="zh-CN" dirty="0" smtClean="0"/>
              <a:t>Pri unosu </a:t>
            </a:r>
            <a:r>
              <a:rPr lang="hr-HR" altLang="zh-CN" b="1" i="1" dirty="0" smtClean="0"/>
              <a:t>više od 7 </a:t>
            </a:r>
            <a:r>
              <a:rPr lang="hr-HR" altLang="zh-CN" dirty="0" smtClean="0"/>
              <a:t>ciara , </a:t>
            </a:r>
            <a:r>
              <a:rPr lang="hr-HR" altLang="zh-CN" dirty="0" smtClean="0"/>
              <a:t>pri prevođenju se </a:t>
            </a:r>
            <a:r>
              <a:rPr lang="hr-HR" altLang="zh-CN" b="1" i="1" dirty="0" smtClean="0"/>
              <a:t>zanemaruju najmanje vrijedne </a:t>
            </a:r>
            <a:r>
              <a:rPr lang="hr-HR" altLang="zh-CN" dirty="0" smtClean="0"/>
              <a:t>decimalne </a:t>
            </a:r>
            <a:r>
              <a:rPr lang="hr-HR" altLang="zh-CN" dirty="0" smtClean="0"/>
              <a:t>cif re(po </a:t>
            </a:r>
            <a:r>
              <a:rPr lang="hr-HR" altLang="zh-CN" dirty="0" smtClean="0"/>
              <a:t>potrebi se zaokružuje). </a:t>
            </a:r>
            <a:endParaRPr lang="en-US" dirty="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2000232" y="4500570"/>
            <a:ext cx="5468941" cy="2027239"/>
            <a:chOff x="1383" y="2568"/>
            <a:chExt cx="3356" cy="1324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1383" y="2568"/>
              <a:ext cx="3356" cy="1324"/>
              <a:chOff x="1429" y="2251"/>
              <a:chExt cx="3356" cy="1324"/>
            </a:xfrm>
          </p:grpSpPr>
          <p:pic>
            <p:nvPicPr>
              <p:cNvPr id="10" name="Picture 5" descr="popravi1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29" y="2296"/>
                <a:ext cx="1633" cy="12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6" descr="popravi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696" y="2251"/>
                <a:ext cx="1089" cy="1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AutoShape 7"/>
              <p:cNvSpPr>
                <a:spLocks noChangeArrowheads="1"/>
              </p:cNvSpPr>
              <p:nvPr/>
            </p:nvSpPr>
            <p:spPr bwMode="auto">
              <a:xfrm>
                <a:off x="1838" y="2976"/>
                <a:ext cx="817" cy="227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3" name="AutoShape 8"/>
              <p:cNvSpPr>
                <a:spLocks noChangeArrowheads="1"/>
              </p:cNvSpPr>
              <p:nvPr/>
            </p:nvSpPr>
            <p:spPr bwMode="auto">
              <a:xfrm>
                <a:off x="1838" y="3294"/>
                <a:ext cx="817" cy="226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4" name="AutoShape 9"/>
              <p:cNvSpPr>
                <a:spLocks noChangeArrowheads="1"/>
              </p:cNvSpPr>
              <p:nvPr/>
            </p:nvSpPr>
            <p:spPr bwMode="auto">
              <a:xfrm>
                <a:off x="4532" y="3249"/>
                <a:ext cx="181" cy="181"/>
              </a:xfrm>
              <a:prstGeom prst="roundRect">
                <a:avLst>
                  <a:gd name="adj" fmla="val 16667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r-HR"/>
              </a:p>
            </p:txBody>
          </p:sp>
          <p:sp>
            <p:nvSpPr>
              <p:cNvPr id="15" name="Line 10"/>
              <p:cNvSpPr>
                <a:spLocks noChangeShapeType="1"/>
              </p:cNvSpPr>
              <p:nvPr/>
            </p:nvSpPr>
            <p:spPr bwMode="auto">
              <a:xfrm>
                <a:off x="2653" y="3566"/>
                <a:ext cx="1901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r-HR"/>
              </a:p>
            </p:txBody>
          </p:sp>
        </p:grpSp>
        <p:sp>
          <p:nvSpPr>
            <p:cNvPr id="8" name="Line 11"/>
            <p:cNvSpPr>
              <a:spLocks noChangeShapeType="1"/>
            </p:cNvSpPr>
            <p:nvPr/>
          </p:nvSpPr>
          <p:spPr bwMode="auto">
            <a:xfrm flipV="1">
              <a:off x="4519" y="3756"/>
              <a:ext cx="0" cy="1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Line 12"/>
            <p:cNvSpPr>
              <a:spLocks noChangeShapeType="1"/>
            </p:cNvSpPr>
            <p:nvPr/>
          </p:nvSpPr>
          <p:spPr bwMode="auto">
            <a:xfrm>
              <a:off x="2614" y="3802"/>
              <a:ext cx="0" cy="9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Memorisanje i </a:t>
            </a:r>
            <a:r>
              <a:rPr lang="hr-HR" dirty="0" smtClean="0"/>
              <a:t>prikaz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21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410604" cy="4525962"/>
          </a:xfrm>
        </p:spPr>
        <p:txBody>
          <a:bodyPr/>
          <a:lstStyle/>
          <a:p>
            <a:pPr algn="just"/>
            <a:r>
              <a:rPr lang="hr-HR" altLang="zh-CN" dirty="0" smtClean="0"/>
              <a:t>Treba uočiti razliku između broja </a:t>
            </a:r>
            <a:r>
              <a:rPr lang="hr-HR" altLang="zh-CN" dirty="0" smtClean="0"/>
              <a:t>cifara koje </a:t>
            </a:r>
            <a:r>
              <a:rPr lang="hr-HR" altLang="zh-CN" b="1" i="1" dirty="0" smtClean="0"/>
              <a:t>se </a:t>
            </a:r>
            <a:r>
              <a:rPr lang="hr-HR" altLang="zh-CN" b="1" i="1" dirty="0" smtClean="0"/>
              <a:t>memmorišu </a:t>
            </a:r>
            <a:r>
              <a:rPr lang="hr-HR" altLang="zh-CN" dirty="0" smtClean="0"/>
              <a:t>i </a:t>
            </a:r>
            <a:r>
              <a:rPr lang="hr-HR" altLang="zh-CN" dirty="0" smtClean="0"/>
              <a:t>broja </a:t>
            </a:r>
            <a:r>
              <a:rPr lang="hr-HR" altLang="zh-CN" dirty="0" smtClean="0"/>
              <a:t>cifara koje </a:t>
            </a:r>
            <a:r>
              <a:rPr lang="hr-HR" altLang="zh-CN" b="1" i="1" dirty="0" smtClean="0"/>
              <a:t>se prikazuju na </a:t>
            </a:r>
            <a:r>
              <a:rPr lang="hr-HR" altLang="zh-CN" b="1" i="1" dirty="0" smtClean="0"/>
              <a:t>ekranu</a:t>
            </a:r>
            <a:r>
              <a:rPr lang="hr-HR" altLang="zh-CN" dirty="0" smtClean="0"/>
              <a:t>! </a:t>
            </a:r>
            <a:endParaRPr lang="hr-HR" altLang="zh-CN" dirty="0" smtClean="0"/>
          </a:p>
          <a:p>
            <a:pPr algn="just"/>
            <a:r>
              <a:rPr lang="hr-HR" altLang="zh-CN" b="1" i="1" dirty="0" smtClean="0"/>
              <a:t>Broj </a:t>
            </a:r>
            <a:r>
              <a:rPr lang="hr-HR" altLang="zh-CN" b="1" i="1" dirty="0" smtClean="0"/>
              <a:t>cifara prikaza </a:t>
            </a:r>
            <a:r>
              <a:rPr lang="hr-HR" dirty="0" smtClean="0"/>
              <a:t>na </a:t>
            </a:r>
            <a:r>
              <a:rPr lang="hr-HR" dirty="0" smtClean="0"/>
              <a:t>ekranu se </a:t>
            </a:r>
            <a:r>
              <a:rPr lang="hr-HR" dirty="0" smtClean="0"/>
              <a:t>po potrebi </a:t>
            </a:r>
            <a:r>
              <a:rPr lang="hr-HR" altLang="zh-CN" b="1" i="1" dirty="0" smtClean="0"/>
              <a:t>može proširiti </a:t>
            </a:r>
            <a:r>
              <a:rPr lang="hr-HR" dirty="0" smtClean="0"/>
              <a:t>odgovarajućom </a:t>
            </a:r>
            <a:r>
              <a:rPr lang="hr-HR" altLang="zh-CN" b="1" i="1" dirty="0" smtClean="0"/>
              <a:t>naredbom</a:t>
            </a:r>
            <a:r>
              <a:rPr lang="hr-HR" dirty="0" smtClean="0"/>
              <a:t> </a:t>
            </a:r>
            <a:r>
              <a:rPr lang="hr-HR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Prikaz realnog broja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4981580" cy="4525962"/>
          </a:xfrm>
        </p:spPr>
        <p:txBody>
          <a:bodyPr/>
          <a:lstStyle/>
          <a:p>
            <a:pPr algn="just"/>
            <a:r>
              <a:rPr lang="hr-HR" dirty="0" smtClean="0"/>
              <a:t>Uobičajeno se realni brojevi prikazuju </a:t>
            </a:r>
            <a:r>
              <a:rPr lang="hr-HR" dirty="0" smtClean="0"/>
              <a:t>sa </a:t>
            </a:r>
            <a:r>
              <a:rPr lang="hr-HR" altLang="zh-CN" b="1" i="1" dirty="0" smtClean="0"/>
              <a:t>do 6</a:t>
            </a:r>
            <a:r>
              <a:rPr lang="hr-HR" dirty="0" smtClean="0"/>
              <a:t> </a:t>
            </a:r>
            <a:r>
              <a:rPr lang="hr-HR" dirty="0" smtClean="0"/>
              <a:t>cifara, </a:t>
            </a:r>
            <a:r>
              <a:rPr lang="hr-HR" dirty="0" smtClean="0"/>
              <a:t>računajući </a:t>
            </a:r>
            <a:r>
              <a:rPr lang="hr-HR" altLang="zh-CN" b="1" i="1" dirty="0" smtClean="0"/>
              <a:t>od prve različite od 0.</a:t>
            </a:r>
          </a:p>
          <a:p>
            <a:pPr algn="just">
              <a:spcBef>
                <a:spcPts val="600"/>
              </a:spcBef>
            </a:pPr>
            <a:r>
              <a:rPr lang="hr-HR" dirty="0" smtClean="0"/>
              <a:t>Ako se broj ne može prikazati s toliko </a:t>
            </a:r>
            <a:r>
              <a:rPr lang="hr-HR" dirty="0" smtClean="0"/>
              <a:t>cifara biće </a:t>
            </a:r>
            <a:r>
              <a:rPr lang="hr-HR" dirty="0" smtClean="0"/>
              <a:t>prikazan </a:t>
            </a:r>
            <a:r>
              <a:rPr lang="hr-HR" altLang="zh-CN" b="1" i="1" dirty="0" smtClean="0"/>
              <a:t>u eksponencijalnom prikazu</a:t>
            </a:r>
            <a:r>
              <a:rPr lang="hr-HR" dirty="0" smtClean="0"/>
              <a:t>.</a:t>
            </a:r>
            <a:endParaRPr lang="en-US" dirty="0" smtClean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5857409" y="1143259"/>
            <a:ext cx="2915218" cy="2417725"/>
            <a:chOff x="2894" y="2317"/>
            <a:chExt cx="1769" cy="1299"/>
          </a:xfrm>
        </p:grpSpPr>
        <p:pic>
          <p:nvPicPr>
            <p:cNvPr id="9" name="Picture 6" descr="rep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94" y="2317"/>
              <a:ext cx="1769" cy="1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AutoShape 7"/>
            <p:cNvSpPr>
              <a:spLocks noChangeArrowheads="1"/>
            </p:cNvSpPr>
            <p:nvPr/>
          </p:nvSpPr>
          <p:spPr bwMode="auto">
            <a:xfrm>
              <a:off x="3166" y="2816"/>
              <a:ext cx="635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3620" y="3360"/>
              <a:ext cx="544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3166" y="3088"/>
              <a:ext cx="716" cy="23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892" y="3043"/>
              <a:ext cx="227" cy="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 b="1">
                  <a:solidFill>
                    <a:srgbClr val="FF0000"/>
                  </a:solidFill>
                  <a:effectLst/>
                </a:rPr>
                <a:t>!</a:t>
              </a:r>
              <a:endParaRPr lang="en-US" sz="2400" b="1">
                <a:solidFill>
                  <a:srgbClr val="FF0000"/>
                </a:solidFill>
                <a:effectLst/>
              </a:endParaRPr>
            </a:p>
          </p:txBody>
        </p:sp>
      </p:grpSp>
      <p:pic>
        <p:nvPicPr>
          <p:cNvPr id="15" name="Picture 5" descr="rep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3857628"/>
            <a:ext cx="2607133" cy="26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dirty="0" smtClean="0"/>
              <a:t>Realne </a:t>
            </a:r>
            <a:r>
              <a:rPr lang="hr-HR" altLang="zh-CN" dirty="0" smtClean="0"/>
              <a:t>PROMJENLJIVE veće tAčnosti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23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553480" cy="4525962"/>
          </a:xfrm>
        </p:spPr>
        <p:txBody>
          <a:bodyPr/>
          <a:lstStyle/>
          <a:p>
            <a:r>
              <a:rPr lang="hr-HR" altLang="zh-CN" dirty="0" smtClean="0"/>
              <a:t>To su </a:t>
            </a:r>
            <a:r>
              <a:rPr lang="hr-HR" altLang="zh-CN" dirty="0" smtClean="0"/>
              <a:t>promjenljive tipa</a:t>
            </a:r>
            <a:r>
              <a:rPr lang="hr-HR" altLang="zh-CN" dirty="0" smtClean="0"/>
              <a:t>: </a:t>
            </a:r>
          </a:p>
          <a:p>
            <a:pPr lvl="1"/>
            <a:r>
              <a:rPr lang="hr-HR" altLang="zh-CN" b="1" i="1" dirty="0" smtClean="0"/>
              <a:t>double</a:t>
            </a:r>
            <a:r>
              <a:rPr lang="hr-HR" altLang="zh-CN" dirty="0" smtClean="0"/>
              <a:t> (eksponent </a:t>
            </a:r>
            <a:r>
              <a:rPr lang="hr-HR" altLang="zh-CN" b="1" i="1" dirty="0" smtClean="0"/>
              <a:t>308</a:t>
            </a:r>
            <a:r>
              <a:rPr lang="hr-HR" altLang="zh-CN" dirty="0" smtClean="0"/>
              <a:t>), s </a:t>
            </a:r>
            <a:r>
              <a:rPr lang="hr-HR" altLang="zh-CN" dirty="0" smtClean="0"/>
              <a:t>tačnošću </a:t>
            </a:r>
            <a:r>
              <a:rPr lang="hr-HR" altLang="zh-CN" b="1" i="1" dirty="0" smtClean="0"/>
              <a:t>15</a:t>
            </a:r>
            <a:r>
              <a:rPr lang="hr-HR" altLang="zh-CN" dirty="0" smtClean="0"/>
              <a:t> decimalnih </a:t>
            </a:r>
            <a:r>
              <a:rPr lang="hr-HR" altLang="zh-CN" dirty="0" smtClean="0"/>
              <a:t>cifri, </a:t>
            </a:r>
            <a:endParaRPr lang="hr-HR" altLang="zh-CN" dirty="0" smtClean="0"/>
          </a:p>
          <a:p>
            <a:pPr lvl="1"/>
            <a:r>
              <a:rPr lang="hr-HR" altLang="zh-CN" b="1" i="1" dirty="0" smtClean="0"/>
              <a:t>long double </a:t>
            </a:r>
            <a:r>
              <a:rPr lang="hr-HR" altLang="zh-CN" dirty="0" smtClean="0"/>
              <a:t>(eksponent </a:t>
            </a:r>
            <a:r>
              <a:rPr lang="hr-HR" altLang="zh-CN" b="1" i="1" dirty="0" smtClean="0"/>
              <a:t>4932</a:t>
            </a:r>
            <a:r>
              <a:rPr lang="hr-HR" altLang="zh-CN" dirty="0" smtClean="0"/>
              <a:t>) s </a:t>
            </a:r>
            <a:r>
              <a:rPr lang="hr-HR" altLang="zh-CN" dirty="0" smtClean="0"/>
              <a:t>tačnošću </a:t>
            </a:r>
            <a:r>
              <a:rPr lang="hr-HR" altLang="zh-CN" b="1" i="1" dirty="0" smtClean="0"/>
              <a:t>18 </a:t>
            </a:r>
            <a:r>
              <a:rPr lang="hr-HR" altLang="zh-CN" dirty="0" smtClean="0"/>
              <a:t>decimalnih </a:t>
            </a:r>
            <a:r>
              <a:rPr lang="hr-HR" altLang="zh-CN" dirty="0" smtClean="0"/>
              <a:t>cifri.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Znakovi - char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24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dirty="0" smtClean="0"/>
              <a:t>Ako je podatak znak, njegova oznaka tipa je </a:t>
            </a:r>
            <a:r>
              <a:rPr lang="hr-HR" altLang="zh-CN" b="1" i="1" dirty="0" smtClean="0"/>
              <a:t>char</a:t>
            </a:r>
            <a:r>
              <a:rPr lang="hr-HR" altLang="zh-CN" dirty="0" smtClean="0"/>
              <a:t>. </a:t>
            </a:r>
          </a:p>
          <a:p>
            <a:r>
              <a:rPr lang="hr-HR" altLang="zh-CN" dirty="0" smtClean="0"/>
              <a:t>Sadržaj se </a:t>
            </a:r>
            <a:r>
              <a:rPr lang="hr-HR" altLang="zh-CN" dirty="0" smtClean="0"/>
              <a:t>promjenljive tipa </a:t>
            </a:r>
            <a:r>
              <a:rPr lang="hr-HR" altLang="zh-CN" i="1" dirty="0" smtClean="0"/>
              <a:t>char</a:t>
            </a:r>
            <a:r>
              <a:rPr lang="hr-HR" altLang="zh-CN" dirty="0" smtClean="0"/>
              <a:t> pridružuje: </a:t>
            </a:r>
          </a:p>
          <a:p>
            <a:pPr lvl="1"/>
            <a:r>
              <a:rPr lang="hr-HR" altLang="zh-CN" b="1" i="1" dirty="0" smtClean="0"/>
              <a:t>znakom unutar jednostrukih navodnika </a:t>
            </a:r>
          </a:p>
          <a:p>
            <a:pPr lvl="1">
              <a:buFont typeface="Wingdings" pitchFamily="2" charset="2"/>
              <a:buNone/>
            </a:pPr>
            <a:endParaRPr lang="hr-HR" altLang="zh-CN" sz="800" dirty="0" smtClean="0"/>
          </a:p>
          <a:p>
            <a:pPr lvl="1">
              <a:buFont typeface="Wingdings" pitchFamily="2" charset="2"/>
              <a:buNone/>
            </a:pPr>
            <a:r>
              <a:rPr lang="hr-HR" altLang="zh-CN" dirty="0" smtClean="0"/>
              <a:t>ili </a:t>
            </a:r>
          </a:p>
          <a:p>
            <a:pPr lvl="1">
              <a:buFont typeface="Wingdings" pitchFamily="2" charset="2"/>
              <a:buNone/>
            </a:pPr>
            <a:endParaRPr lang="hr-HR" altLang="zh-CN" sz="800" dirty="0" smtClean="0"/>
          </a:p>
          <a:p>
            <a:pPr lvl="1"/>
            <a:r>
              <a:rPr lang="hr-HR" altLang="zh-CN" dirty="0" smtClean="0"/>
              <a:t>upisom </a:t>
            </a:r>
            <a:r>
              <a:rPr lang="hr-HR" altLang="zh-CN" b="1" i="1" dirty="0" smtClean="0"/>
              <a:t>dekadske vrijednosti znaka iz ASCII tablice</a:t>
            </a:r>
            <a:r>
              <a:rPr lang="hr-HR" altLang="zh-CN" dirty="0" smtClean="0"/>
              <a:t>.</a:t>
            </a:r>
            <a:endParaRPr lang="en-US" dirty="0" smtClean="0"/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2428860" y="3857628"/>
            <a:ext cx="3571900" cy="1571636"/>
            <a:chOff x="2109" y="2886"/>
            <a:chExt cx="1814" cy="709"/>
          </a:xfrm>
        </p:grpSpPr>
        <p:pic>
          <p:nvPicPr>
            <p:cNvPr id="8" name="Picture 4" descr="ch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09" y="2886"/>
              <a:ext cx="1814" cy="7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3424" y="2976"/>
              <a:ext cx="318" cy="27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3424" y="3249"/>
              <a:ext cx="227" cy="27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cs typeface="Times New Roman" pitchFamily="18" charset="0"/>
              </a:rPr>
              <a:t>ASCII kod</a:t>
            </a:r>
            <a:r>
              <a:rPr lang="hr-HR" smtClean="0">
                <a:cs typeface="Times New Roman" pitchFamily="18" charset="0"/>
              </a:rPr>
              <a:t> (prvih 128 znakova)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25</a:t>
            </a:fld>
            <a:endParaRPr lang="hr-HR"/>
          </a:p>
        </p:txBody>
      </p:sp>
      <p:pic>
        <p:nvPicPr>
          <p:cNvPr id="6" name="Picture 4" descr="asci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357297"/>
            <a:ext cx="8358246" cy="5000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Znakovi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26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339166" cy="4525962"/>
          </a:xfrm>
        </p:spPr>
        <p:txBody>
          <a:bodyPr/>
          <a:lstStyle/>
          <a:p>
            <a:pPr algn="just"/>
            <a:r>
              <a:rPr lang="hr-HR" altLang="zh-CN" dirty="0" smtClean="0"/>
              <a:t>Za </a:t>
            </a:r>
            <a:r>
              <a:rPr lang="hr-HR" altLang="zh-CN" dirty="0" smtClean="0"/>
              <a:t>smještaj znakovnog </a:t>
            </a:r>
            <a:r>
              <a:rPr lang="hr-HR" altLang="zh-CN" dirty="0" smtClean="0"/>
              <a:t>podatka predviđen je </a:t>
            </a:r>
            <a:r>
              <a:rPr lang="hr-HR" altLang="zh-CN" b="1" i="1" dirty="0" smtClean="0"/>
              <a:t>1 bajt</a:t>
            </a:r>
            <a:r>
              <a:rPr lang="hr-HR" altLang="zh-CN" dirty="0" smtClean="0"/>
              <a:t>. </a:t>
            </a:r>
          </a:p>
          <a:p>
            <a:pPr algn="just"/>
            <a:r>
              <a:rPr lang="hr-HR" altLang="zh-CN" dirty="0" smtClean="0"/>
              <a:t>8 bitova omogućuje prikazati </a:t>
            </a:r>
            <a:r>
              <a:rPr lang="hr-HR" altLang="zh-CN" b="1" i="1" dirty="0" smtClean="0"/>
              <a:t>256 različitih znakova</a:t>
            </a:r>
            <a:r>
              <a:rPr lang="hr-HR" altLang="zh-CN" dirty="0" smtClean="0"/>
              <a:t>. </a:t>
            </a:r>
          </a:p>
          <a:p>
            <a:pPr algn="just"/>
            <a:r>
              <a:rPr lang="hr-HR" altLang="zh-CN" dirty="0" smtClean="0"/>
              <a:t>Znak se </a:t>
            </a:r>
            <a:r>
              <a:rPr lang="hr-HR" altLang="zh-CN" b="1" i="1" dirty="0" smtClean="0"/>
              <a:t>memoriše kao </a:t>
            </a:r>
            <a:r>
              <a:rPr lang="hr-HR" altLang="zh-CN" b="1" i="1" dirty="0" smtClean="0"/>
              <a:t>broj </a:t>
            </a:r>
            <a:r>
              <a:rPr lang="hr-HR" altLang="zh-CN" dirty="0" smtClean="0"/>
              <a:t>(ASCII vrijednost odabranog znaka).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Znakovi - char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27</a:t>
            </a:fld>
            <a:endParaRPr lang="hr-HR"/>
          </a:p>
        </p:txBody>
      </p:sp>
      <p:sp>
        <p:nvSpPr>
          <p:cNvPr id="6" name="Rectangle 4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686800" cy="2517779"/>
          </a:xfrm>
        </p:spPr>
        <p:txBody>
          <a:bodyPr/>
          <a:lstStyle/>
          <a:p>
            <a:r>
              <a:rPr lang="hr-HR" dirty="0" smtClean="0"/>
              <a:t>Ako je podatak </a:t>
            </a:r>
            <a:r>
              <a:rPr lang="hr-HR" altLang="zh-CN" b="1" i="1" dirty="0" smtClean="0"/>
              <a:t>znak koji se ne može prikazati na </a:t>
            </a:r>
            <a:r>
              <a:rPr lang="hr-HR" altLang="zh-CN" b="1" i="1" dirty="0" smtClean="0"/>
              <a:t>ekranu </a:t>
            </a:r>
            <a:r>
              <a:rPr lang="hr-HR" dirty="0" smtClean="0"/>
              <a:t>(znakovi </a:t>
            </a:r>
            <a:r>
              <a:rPr lang="hr-HR" dirty="0" smtClean="0"/>
              <a:t>iz ASCII tablice od 0-31), koristi </a:t>
            </a:r>
            <a:br>
              <a:rPr lang="hr-HR" dirty="0" smtClean="0"/>
            </a:br>
            <a:r>
              <a:rPr lang="hr-HR" dirty="0" smtClean="0"/>
              <a:t>se slijed koji počinje lijevom kosom crtom (engl. backslash), npr.:</a:t>
            </a:r>
          </a:p>
        </p:txBody>
      </p:sp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285720" y="4000504"/>
          <a:ext cx="8643998" cy="199625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593199"/>
                <a:gridCol w="978701"/>
                <a:gridCol w="928694"/>
                <a:gridCol w="4143404"/>
              </a:tblGrid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deklaracija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znak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ASCII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značenje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3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char  zvuk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‘\a’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zvučni signal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2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char novi_red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4000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‘\n’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kern="700" cap="none" spc="-10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pomak </a:t>
                      </a:r>
                      <a:r>
                        <a:rPr kumimoji="0" lang="hr-HR" sz="2400" b="0" i="0" u="none" strike="noStrike" kern="700" cap="none" spc="-10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kursora u </a:t>
                      </a:r>
                      <a:r>
                        <a:rPr kumimoji="0" lang="hr-HR" sz="2400" b="0" i="0" u="none" strike="noStrike" kern="700" cap="none" spc="-10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novi red</a:t>
                      </a:r>
                      <a:endParaRPr kumimoji="0" lang="en-US" sz="2400" b="0" i="0" u="none" strike="noStrike" kern="700" cap="none" spc="-100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Neke ASCII vrijednosti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28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928662" y="1928802"/>
          <a:ext cx="7215238" cy="364333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000264"/>
                <a:gridCol w="5214974"/>
              </a:tblGrid>
              <a:tr h="6792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ASCII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značenje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7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kern="700" cap="none" spc="-100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zvučni signal ('\a')</a:t>
                      </a:r>
                      <a:endParaRPr kumimoji="0" lang="en-US" sz="2400" b="0" i="0" u="none" strike="noStrike" kern="700" cap="none" spc="-100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32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kern="700" cap="none" spc="-100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praznina (' ')</a:t>
                      </a:r>
                      <a:endParaRPr kumimoji="0" lang="en-US" sz="2400" b="0" i="0" u="none" strike="noStrike" kern="700" cap="none" spc="-100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(48 – 57) </a:t>
                      </a:r>
                      <a:endParaRPr kumimoji="0" lang="en-US" sz="24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kern="700" cap="none" spc="-10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Cifre '0</a:t>
                      </a:r>
                      <a:r>
                        <a:rPr kumimoji="0" lang="hr-HR" sz="2400" b="0" i="0" u="none" strike="noStrike" kern="700" cap="none" spc="-100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‘ do '9'</a:t>
                      </a:r>
                      <a:endParaRPr kumimoji="0" lang="en-US" sz="2400" b="0" i="0" u="none" strike="noStrike" kern="700" cap="none" spc="-100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(65 – 90) </a:t>
                      </a:r>
                      <a:endParaRPr kumimoji="0" lang="en-US" sz="24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kern="700" cap="none" spc="-100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velika slova 'A' do 'Z'</a:t>
                      </a:r>
                      <a:endParaRPr kumimoji="0" lang="en-US" sz="2400" b="0" i="0" u="none" strike="noStrike" kern="700" cap="none" spc="-100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9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(97 –122) </a:t>
                      </a:r>
                      <a:endParaRPr kumimoji="0" lang="en-US" sz="2400" b="1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400" b="0" i="0" u="none" strike="noStrike" kern="700" cap="none" spc="-100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mala slova 'a' do 'z'</a:t>
                      </a:r>
                      <a:endParaRPr kumimoji="0" lang="en-US" sz="2400" b="0" i="0" u="none" strike="noStrike" kern="700" cap="none" spc="-100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85786" y="5786454"/>
            <a:ext cx="7488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800">
                <a:solidFill>
                  <a:schemeClr val="tx2"/>
                </a:solidFill>
                <a:effectLst/>
              </a:rPr>
              <a:t>(Nevedene su </a:t>
            </a:r>
            <a:r>
              <a:rPr lang="hr-HR" sz="1800" smtClean="0">
                <a:solidFill>
                  <a:schemeClr val="tx2"/>
                </a:solidFill>
                <a:effectLst/>
              </a:rPr>
              <a:t>dekadne </a:t>
            </a:r>
            <a:r>
              <a:rPr lang="hr-HR" sz="1800">
                <a:solidFill>
                  <a:schemeClr val="tx2"/>
                </a:solidFill>
                <a:effectLst/>
              </a:rPr>
              <a:t>vrijednosti ASCII znakova)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Znakovni niz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29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</a:t>
            </a:r>
            <a:r>
              <a:rPr lang="hr-HR" dirty="0" smtClean="0"/>
              <a:t>memorisanje </a:t>
            </a:r>
            <a:r>
              <a:rPr lang="hr-HR" altLang="zh-CN" b="1" i="1" dirty="0" smtClean="0"/>
              <a:t>teksta</a:t>
            </a:r>
            <a:r>
              <a:rPr lang="hr-HR" dirty="0" smtClean="0"/>
              <a:t> </a:t>
            </a:r>
            <a:r>
              <a:rPr lang="hr-HR" dirty="0" smtClean="0"/>
              <a:t>(niza znakova) koriste se </a:t>
            </a:r>
            <a:r>
              <a:rPr lang="hr-HR" altLang="zh-CN" b="1" i="1" dirty="0" smtClean="0"/>
              <a:t>znakovni nizovi</a:t>
            </a:r>
            <a:r>
              <a:rPr lang="hr-HR" dirty="0" smtClean="0"/>
              <a:t>  (engl. </a:t>
            </a:r>
            <a:r>
              <a:rPr lang="hr-HR" i="1" dirty="0" smtClean="0"/>
              <a:t>character strings</a:t>
            </a:r>
            <a:r>
              <a:rPr lang="hr-HR" dirty="0" smtClean="0"/>
              <a:t>).</a:t>
            </a:r>
          </a:p>
          <a:p>
            <a:r>
              <a:rPr lang="hr-HR" dirty="0" smtClean="0"/>
              <a:t>Za sada je dovoljno znati da se sadržaj znakovnog </a:t>
            </a:r>
            <a:br>
              <a:rPr lang="hr-HR" dirty="0" smtClean="0"/>
            </a:br>
            <a:r>
              <a:rPr lang="hr-HR" dirty="0" smtClean="0"/>
              <a:t>niza navodi </a:t>
            </a:r>
            <a:r>
              <a:rPr lang="hr-HR" altLang="zh-CN" b="1" i="1" dirty="0" smtClean="0"/>
              <a:t>unutar para dvostrukih navodnika</a:t>
            </a:r>
            <a:r>
              <a:rPr lang="hr-HR" dirty="0" smtClean="0"/>
              <a:t>. Npr.:</a:t>
            </a:r>
          </a:p>
          <a:p>
            <a:pPr algn="ctr">
              <a:spcBef>
                <a:spcPts val="3600"/>
              </a:spcBef>
              <a:buFont typeface="Wingdings" pitchFamily="2" charset="2"/>
              <a:buNone/>
            </a:pPr>
            <a:r>
              <a:rPr lang="hr-HR" sz="3200" b="1" dirty="0" smtClean="0">
                <a:latin typeface="Courier New" pitchFamily="49" charset="0"/>
                <a:cs typeface="Courier New" pitchFamily="49" charset="0"/>
              </a:rPr>
              <a:t>“Ovo je znakovni niz”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Memorijske adrese 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410604" cy="4525962"/>
          </a:xfrm>
        </p:spPr>
        <p:txBody>
          <a:bodyPr/>
          <a:lstStyle/>
          <a:p>
            <a:pPr algn="just"/>
            <a:r>
              <a:rPr lang="hr-HR" altLang="zh-CN" dirty="0" smtClean="0"/>
              <a:t>Svaka </a:t>
            </a:r>
            <a:r>
              <a:rPr lang="hr-HR" altLang="zh-CN" dirty="0" smtClean="0"/>
              <a:t>promjenljiva ima </a:t>
            </a:r>
            <a:r>
              <a:rPr lang="hr-HR" altLang="zh-CN" b="1" i="1" dirty="0" smtClean="0"/>
              <a:t>jedinstvenu memorijsku adresu  </a:t>
            </a:r>
            <a:r>
              <a:rPr lang="hr-HR" altLang="zh-CN" dirty="0" smtClean="0"/>
              <a:t>u</a:t>
            </a:r>
            <a:r>
              <a:rPr lang="hr-HR" altLang="zh-CN" b="1" i="1" dirty="0" smtClean="0"/>
              <a:t> </a:t>
            </a:r>
            <a:r>
              <a:rPr lang="hr-HR" altLang="zh-CN" dirty="0" smtClean="0"/>
              <a:t>obliku </a:t>
            </a:r>
            <a:r>
              <a:rPr lang="hr-HR" altLang="zh-CN" dirty="0" smtClean="0"/>
              <a:t>višecifrenog binarnog </a:t>
            </a:r>
            <a:r>
              <a:rPr lang="hr-HR" altLang="zh-CN" dirty="0" smtClean="0"/>
              <a:t>broja. </a:t>
            </a:r>
          </a:p>
          <a:p>
            <a:r>
              <a:rPr lang="hr-HR" altLang="zh-CN" dirty="0" smtClean="0"/>
              <a:t>Takav je način bilježenja neprikladan za korisnike.</a:t>
            </a:r>
          </a:p>
          <a:p>
            <a:pPr algn="just"/>
            <a:r>
              <a:rPr lang="hr-HR" altLang="zh-CN" dirty="0" smtClean="0"/>
              <a:t>Promjenljive se zato označavaju </a:t>
            </a:r>
            <a:r>
              <a:rPr lang="hr-HR" altLang="zh-CN" b="1" i="1" dirty="0" smtClean="0"/>
              <a:t>simboličkim imenima (identifikatorima).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Konstante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30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196290" cy="4525962"/>
          </a:xfrm>
        </p:spPr>
        <p:txBody>
          <a:bodyPr/>
          <a:lstStyle/>
          <a:p>
            <a:pPr algn="just"/>
            <a:r>
              <a:rPr lang="hr-HR" dirty="0" smtClean="0"/>
              <a:t>Simboličke veličine čija se </a:t>
            </a:r>
            <a:r>
              <a:rPr lang="hr-HR" altLang="zh-CN" b="1" i="1" dirty="0" smtClean="0"/>
              <a:t>vrijednost </a:t>
            </a:r>
            <a:r>
              <a:rPr lang="hr-HR" altLang="zh-CN" b="1" i="1" dirty="0" smtClean="0"/>
              <a:t>tokom izvođenja </a:t>
            </a:r>
            <a:r>
              <a:rPr lang="hr-HR" dirty="0" smtClean="0"/>
              <a:t>programa </a:t>
            </a:r>
            <a:r>
              <a:rPr lang="hr-HR" altLang="zh-CN" b="1" i="1" dirty="0" smtClean="0"/>
              <a:t>ne smije mijenjati  </a:t>
            </a:r>
            <a:br>
              <a:rPr lang="hr-HR" altLang="zh-CN" b="1" i="1" dirty="0" smtClean="0"/>
            </a:br>
            <a:r>
              <a:rPr lang="hr-HR" dirty="0" smtClean="0"/>
              <a:t>(npr. </a:t>
            </a:r>
            <a:r>
              <a:rPr lang="hr-HR" dirty="0" smtClean="0"/>
              <a:t>f</a:t>
            </a:r>
            <a:r>
              <a:rPr lang="hr-HR" dirty="0" smtClean="0"/>
              <a:t>izičke ili </a:t>
            </a:r>
            <a:r>
              <a:rPr lang="hr-HR" dirty="0" smtClean="0"/>
              <a:t>matematičke konstante).</a:t>
            </a:r>
          </a:p>
          <a:p>
            <a:pPr algn="just"/>
            <a:r>
              <a:rPr lang="hr-HR" dirty="0" smtClean="0"/>
              <a:t>Mogu </a:t>
            </a:r>
            <a:r>
              <a:rPr lang="hr-HR" dirty="0" smtClean="0"/>
              <a:t>se </a:t>
            </a:r>
            <a:r>
              <a:rPr lang="hr-HR" dirty="0" smtClean="0"/>
              <a:t>smjestiti u rezervisanim mjestima </a:t>
            </a:r>
            <a:r>
              <a:rPr lang="hr-HR" dirty="0" smtClean="0"/>
              <a:t>u memoriji, ali takva </a:t>
            </a:r>
            <a:r>
              <a:rPr lang="hr-HR" dirty="0" smtClean="0"/>
              <a:t>rezervisana </a:t>
            </a:r>
            <a:r>
              <a:rPr lang="hr-HR" dirty="0" smtClean="0"/>
              <a:t>mjesta treba </a:t>
            </a:r>
            <a:r>
              <a:rPr lang="hr-HR" altLang="zh-CN" b="1" i="1" dirty="0" smtClean="0"/>
              <a:t>zaštititi od mogućih neželjenih promjena </a:t>
            </a:r>
            <a:r>
              <a:rPr lang="hr-HR" dirty="0" smtClean="0"/>
              <a:t>tokom odvijanja </a:t>
            </a:r>
            <a:r>
              <a:rPr lang="hr-HR" dirty="0" smtClean="0"/>
              <a:t>programa.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konstante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31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 zaštitu </a:t>
            </a:r>
            <a:r>
              <a:rPr lang="hr-HR" altLang="zh-CN" dirty="0" smtClean="0"/>
              <a:t>od neželjenih promjena</a:t>
            </a:r>
            <a:r>
              <a:rPr lang="hr-HR" dirty="0" smtClean="0"/>
              <a:t> koristi se ključna riječ </a:t>
            </a:r>
            <a:r>
              <a:rPr lang="hr-HR" altLang="zh-CN" b="1" i="1" dirty="0" smtClean="0"/>
              <a:t>const</a:t>
            </a:r>
            <a:r>
              <a:rPr lang="hr-HR" dirty="0" smtClean="0"/>
              <a:t> koja se dodaje ispred oznake tipa </a:t>
            </a:r>
            <a:r>
              <a:rPr lang="hr-HR" dirty="0" smtClean="0"/>
              <a:t>promjenljive.</a:t>
            </a:r>
            <a:endParaRPr lang="hr-HR" dirty="0" smtClean="0"/>
          </a:p>
          <a:p>
            <a:endParaRPr lang="hr-HR" sz="900" dirty="0" smtClean="0"/>
          </a:p>
          <a:p>
            <a:pPr>
              <a:buNone/>
              <a:tabLst>
                <a:tab pos="1260475" algn="l"/>
              </a:tabLst>
            </a:pPr>
            <a:r>
              <a:rPr lang="hr-HR" dirty="0" smtClean="0"/>
              <a:t>		</a:t>
            </a:r>
            <a:r>
              <a:rPr lang="hr-HR" sz="3200" b="1" dirty="0" smtClean="0">
                <a:latin typeface="Courier New" pitchFamily="49" charset="0"/>
                <a:cs typeface="Courier New" pitchFamily="49" charset="0"/>
              </a:rPr>
              <a:t>const int v_zvuk = 340</a:t>
            </a:r>
          </a:p>
          <a:p>
            <a:pPr>
              <a:buFont typeface="Wingdings" pitchFamily="2" charset="2"/>
              <a:buNone/>
            </a:pPr>
            <a:r>
              <a:rPr lang="hr-HR" dirty="0" smtClean="0"/>
              <a:t>		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Simboličko ime (identifikator)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Pravila za </a:t>
            </a:r>
            <a:r>
              <a:rPr lang="hr-HR" dirty="0" smtClean="0"/>
              <a:t>davanje simboličkog </a:t>
            </a:r>
            <a:r>
              <a:rPr lang="hr-HR" dirty="0" smtClean="0"/>
              <a:t>imena:</a:t>
            </a:r>
          </a:p>
          <a:p>
            <a:pPr lvl="1"/>
            <a:r>
              <a:rPr lang="hr-HR" altLang="zh-CN" dirty="0" smtClean="0"/>
              <a:t>Koriste se </a:t>
            </a:r>
            <a:r>
              <a:rPr lang="hr-HR" altLang="zh-CN" b="1" i="1" dirty="0" smtClean="0"/>
              <a:t>slova engleske abecede</a:t>
            </a:r>
            <a:r>
              <a:rPr lang="hr-HR" altLang="zh-CN" dirty="0" smtClean="0"/>
              <a:t>, </a:t>
            </a:r>
            <a:r>
              <a:rPr lang="hr-HR" altLang="zh-CN" b="1" i="1" dirty="0" smtClean="0"/>
              <a:t>brojevi</a:t>
            </a:r>
            <a:r>
              <a:rPr lang="hr-HR" altLang="zh-CN" dirty="0" smtClean="0"/>
              <a:t> i </a:t>
            </a:r>
            <a:r>
              <a:rPr lang="hr-HR" altLang="zh-CN" b="1" i="1" dirty="0" smtClean="0"/>
              <a:t>znak _  </a:t>
            </a:r>
            <a:r>
              <a:rPr lang="hr-HR" altLang="zh-CN" dirty="0" smtClean="0"/>
              <a:t>(podcrtavanje).</a:t>
            </a:r>
          </a:p>
          <a:p>
            <a:pPr lvl="1"/>
            <a:r>
              <a:rPr lang="hr-HR" altLang="zh-CN" dirty="0" smtClean="0"/>
              <a:t>Mora početi </a:t>
            </a:r>
            <a:r>
              <a:rPr lang="hr-HR" altLang="zh-CN" b="1" i="1" dirty="0" smtClean="0"/>
              <a:t>slovom</a:t>
            </a:r>
            <a:r>
              <a:rPr lang="hr-HR" altLang="zh-CN" dirty="0" smtClean="0"/>
              <a:t> ili znakom </a:t>
            </a:r>
            <a:r>
              <a:rPr lang="hr-HR" altLang="zh-CN" b="1" i="1" dirty="0" smtClean="0"/>
              <a:t>_</a:t>
            </a:r>
            <a:r>
              <a:rPr lang="hr-HR" altLang="zh-CN" dirty="0" smtClean="0"/>
              <a:t> (podcrtavanje).</a:t>
            </a:r>
          </a:p>
          <a:p>
            <a:pPr lvl="1"/>
            <a:r>
              <a:rPr lang="hr-HR" altLang="zh-CN" b="1" i="1" dirty="0" smtClean="0"/>
              <a:t>Broj znakova </a:t>
            </a:r>
            <a:r>
              <a:rPr lang="hr-HR" altLang="zh-CN" dirty="0" smtClean="0"/>
              <a:t>u simboličkom imenu (dužina) </a:t>
            </a:r>
            <a:r>
              <a:rPr lang="hr-HR" altLang="zh-CN" b="1" i="1" dirty="0" smtClean="0"/>
              <a:t>nije ograničen</a:t>
            </a:r>
            <a:r>
              <a:rPr lang="hr-HR" altLang="zh-CN" dirty="0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lvl="0" indent="-342900">
              <a:lnSpc>
                <a:spcPct val="130000"/>
              </a:lnSpc>
              <a:spcBef>
                <a:spcPts val="1800"/>
              </a:spcBef>
              <a:defRPr/>
            </a:pPr>
            <a:r>
              <a:rPr lang="hr-HR" altLang="zh-CN" smtClean="0"/>
              <a:t> neispravna simbolička imena</a:t>
            </a:r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571472" y="1643050"/>
          <a:ext cx="8001056" cy="45537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43206"/>
                <a:gridCol w="5357850"/>
              </a:tblGrid>
              <a:tr h="912172">
                <a:tc>
                  <a:txBody>
                    <a:bodyPr/>
                    <a:lstStyle/>
                    <a:p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ime </a:t>
                      </a:r>
                      <a:r>
                        <a:rPr kumimoji="0" lang="hr-HR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promjenljive</a:t>
                      </a:r>
                      <a:endParaRPr kumimoji="0" lang="hr-HR" sz="2400" b="1" kern="1200" dirty="0" smtClean="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hr-HR" sz="2400" b="1" kern="120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razlog neispravnosti</a:t>
                      </a:r>
                      <a:endParaRPr kumimoji="0" lang="hr-HR" sz="2400" b="1" kern="120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60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suma brojeva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953">
                <a:tc>
                  <a:txBody>
                    <a:bodyPr/>
                    <a:lstStyle/>
                    <a:p>
                      <a:r>
                        <a:rPr kumimoji="0" lang="hr-HR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Brojač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r>
                        <a:rPr kumimoji="0" lang="hr-HR" sz="2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kumimoji="0" lang="hr-HR" sz="2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286">
                <a:tc>
                  <a:txBody>
                    <a:bodyPr/>
                    <a:lstStyle/>
                    <a:p>
                      <a:r>
                        <a:rPr kumimoji="0" lang="hr-HR" sz="2600" b="1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goto</a:t>
                      </a:r>
                      <a:endParaRPr kumimoji="0" lang="hr-HR" sz="2600" b="1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5286">
                <a:tc>
                  <a:txBody>
                    <a:bodyPr/>
                    <a:lstStyle/>
                    <a:p>
                      <a:r>
                        <a:rPr kumimoji="0" lang="hr-HR" sz="2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itchFamily="49" charset="0"/>
                          <a:ea typeface="Times New Roman"/>
                          <a:cs typeface="Courier New" pitchFamily="49" charset="0"/>
                        </a:rPr>
                        <a:t>4zbrir</a:t>
                      </a:r>
                      <a:endParaRPr kumimoji="0" lang="hr-HR" sz="2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itchFamily="49" charset="0"/>
                        <a:ea typeface="Times New Roman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68288" lvl="1" indent="0"/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  <p:sp>
        <p:nvSpPr>
          <p:cNvPr id="7" name="TekstniOkvir 6"/>
          <p:cNvSpPr txBox="1"/>
          <p:nvPr/>
        </p:nvSpPr>
        <p:spPr>
          <a:xfrm>
            <a:off x="3286116" y="2714620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Bef>
                <a:spcPts val="1200"/>
              </a:spcBef>
            </a:pPr>
            <a:r>
              <a:rPr lang="hr-HR" altLang="zh-CN" sz="2400" b="1" i="1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razmak</a:t>
            </a:r>
            <a:r>
              <a:rPr lang="hr-HR" sz="240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 nije dozvoljen</a:t>
            </a:r>
            <a:endParaRPr lang="hr-HR" sz="2400">
              <a:solidFill>
                <a:schemeClr val="accent1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8" name="TekstniOkvir 7"/>
          <p:cNvSpPr txBox="1"/>
          <p:nvPr/>
        </p:nvSpPr>
        <p:spPr>
          <a:xfrm>
            <a:off x="3286116" y="3429000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ne smiju se </a:t>
            </a:r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koristiti naša </a:t>
            </a:r>
            <a:r>
              <a:rPr lang="hr-HR" altLang="zh-CN" sz="2400" b="1" i="1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slova</a:t>
            </a:r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(č,ć,ž,š,đ</a:t>
            </a:r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)</a:t>
            </a:r>
            <a:endParaRPr lang="hr-HR" sz="2400" dirty="0">
              <a:solidFill>
                <a:schemeClr val="accent1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3143240" y="4357694"/>
            <a:ext cx="5643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lvl="1"/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ne smiju se </a:t>
            </a:r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koristiti </a:t>
            </a:r>
            <a:r>
              <a:rPr lang="hr-HR" altLang="zh-CN" sz="2400" b="1" i="1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ključne </a:t>
            </a:r>
            <a:r>
              <a:rPr lang="hr-HR" altLang="zh-CN" sz="2400" b="1" i="1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riječi </a:t>
            </a:r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ili </a:t>
            </a:r>
            <a:r>
              <a:rPr lang="hr-HR" altLang="zh-CN" sz="2400" b="1" i="1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oznake operatora </a:t>
            </a:r>
            <a:r>
              <a:rPr lang="hr-HR" altLang="zh-CN" sz="24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programskog jezika</a:t>
            </a:r>
            <a:endParaRPr lang="hr-HR" sz="2400" dirty="0">
              <a:solidFill>
                <a:schemeClr val="accent1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3286116" y="5500702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hr-HR" sz="240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ime ne smije započeti brojem</a:t>
            </a:r>
            <a:endParaRPr lang="hr-HR" sz="2400">
              <a:solidFill>
                <a:schemeClr val="accent1">
                  <a:lumMod val="50000"/>
                </a:schemeClr>
              </a:solidFill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zh-CN" smtClean="0"/>
              <a:t>Simboličko ime (identifikator)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smtClean="0"/>
              <a:t>Program </a:t>
            </a:r>
            <a:r>
              <a:rPr lang="hr-HR" altLang="zh-CN" b="1" i="1" smtClean="0"/>
              <a:t>razlikuje</a:t>
            </a:r>
            <a:r>
              <a:rPr lang="hr-HR" altLang="zh-CN" smtClean="0"/>
              <a:t> </a:t>
            </a:r>
            <a:r>
              <a:rPr lang="hr-HR" altLang="zh-CN" b="1" i="1" smtClean="0"/>
              <a:t>velika i mala slova</a:t>
            </a:r>
            <a:r>
              <a:rPr lang="hr-HR" altLang="zh-CN" smtClean="0"/>
              <a:t>.</a:t>
            </a:r>
          </a:p>
          <a:p>
            <a:endParaRPr lang="hr-HR" altLang="zh-CN" smtClean="0"/>
          </a:p>
          <a:p>
            <a:endParaRPr lang="hr-HR" altLang="zh-CN" smtClean="0"/>
          </a:p>
          <a:p>
            <a:r>
              <a:rPr lang="hr-HR" altLang="zh-CN" smtClean="0"/>
              <a:t>Pravilno oblikovano </a:t>
            </a:r>
            <a:r>
              <a:rPr lang="hr-HR" altLang="zh-CN" b="1" i="1" smtClean="0"/>
              <a:t>ime sačinjeno od više riječi</a:t>
            </a:r>
            <a:r>
              <a:rPr lang="hr-HR" altLang="zh-CN" smtClean="0"/>
              <a:t>:</a:t>
            </a:r>
            <a:endParaRPr lang="en-US" smtClean="0"/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1428728" y="2428868"/>
            <a:ext cx="6000792" cy="1285884"/>
            <a:chOff x="1519" y="1741"/>
            <a:chExt cx="3220" cy="448"/>
          </a:xfrm>
        </p:grpSpPr>
        <p:pic>
          <p:nvPicPr>
            <p:cNvPr id="10" name="Picture 5" descr="vim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19" y="1741"/>
              <a:ext cx="726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517" y="1842"/>
              <a:ext cx="222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sz="2400">
                  <a:solidFill>
                    <a:schemeClr val="tx1"/>
                  </a:solidFill>
                  <a:effectLst/>
                </a:rPr>
                <a:t>ovo su dva različita imena</a:t>
              </a:r>
              <a:endParaRPr lang="en-US" sz="2400"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 flipV="1">
              <a:off x="2154" y="1842"/>
              <a:ext cx="363" cy="137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H="1">
              <a:off x="2154" y="1979"/>
              <a:ext cx="363" cy="9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  <p:pic>
        <p:nvPicPr>
          <p:cNvPr id="14" name="Slika 13" descr="s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4714884"/>
            <a:ext cx="2404958" cy="12430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Oznaka tipa podatka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dirty="0" smtClean="0"/>
              <a:t>Postoje </a:t>
            </a:r>
            <a:r>
              <a:rPr lang="hr-HR" altLang="zh-CN" b="1" i="1" dirty="0" smtClean="0"/>
              <a:t>različite vrste podataka</a:t>
            </a:r>
            <a:r>
              <a:rPr lang="hr-HR" altLang="zh-CN" dirty="0" smtClean="0"/>
              <a:t>, npr. cijeli brojevi, realni brojevi, znakovi, nizovi itd.</a:t>
            </a:r>
          </a:p>
          <a:p>
            <a:r>
              <a:rPr lang="hr-HR" altLang="zh-CN" dirty="0" smtClean="0"/>
              <a:t>Svakoj </a:t>
            </a:r>
            <a:r>
              <a:rPr lang="hr-HR" altLang="zh-CN" dirty="0" smtClean="0"/>
              <a:t>promjenljivoj osim </a:t>
            </a:r>
            <a:r>
              <a:rPr lang="hr-HR" altLang="zh-CN" dirty="0" smtClean="0"/>
              <a:t>imena treba dodijeliti i </a:t>
            </a:r>
            <a:r>
              <a:rPr lang="hr-HR" altLang="zh-CN" b="1" i="1" dirty="0" smtClean="0"/>
              <a:t>oznaku tipa podatka</a:t>
            </a:r>
            <a:r>
              <a:rPr lang="hr-HR" altLang="zh-CN" dirty="0" smtClean="0"/>
              <a:t> koji će u nju biti smješten (da bi </a:t>
            </a:r>
            <a:r>
              <a:rPr lang="hr-HR" altLang="zh-CN" dirty="0" smtClean="0"/>
              <a:t>računar  </a:t>
            </a:r>
            <a:r>
              <a:rPr lang="hr-HR" altLang="zh-CN" dirty="0" smtClean="0"/>
              <a:t>“</a:t>
            </a:r>
            <a:r>
              <a:rPr lang="hr-HR" altLang="zh-CN" dirty="0" smtClean="0"/>
              <a:t>znao</a:t>
            </a:r>
            <a:r>
              <a:rPr lang="hr-HR" altLang="zh-CN" dirty="0" smtClean="0"/>
              <a:t>” koliko mjesta u memoriji predvidjeti).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deklarACIJA</a:t>
            </a:r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49263" indent="-361950">
              <a:tabLst>
                <a:tab pos="274638" algn="l"/>
              </a:tabLst>
            </a:pPr>
            <a:r>
              <a:rPr lang="hr-HR" altLang="zh-CN" dirty="0" smtClean="0"/>
              <a:t>To je postupak </a:t>
            </a:r>
            <a:r>
              <a:rPr lang="hr-HR" altLang="zh-CN" dirty="0" smtClean="0"/>
              <a:t>davanja </a:t>
            </a:r>
            <a:r>
              <a:rPr lang="hr-HR" altLang="zh-CN" b="1" i="1" dirty="0" smtClean="0"/>
              <a:t>simboličkog </a:t>
            </a:r>
            <a:r>
              <a:rPr lang="hr-HR" altLang="zh-CN" b="1" i="1" dirty="0" smtClean="0"/>
              <a:t>imena </a:t>
            </a:r>
            <a:r>
              <a:rPr lang="hr-HR" altLang="zh-CN" dirty="0" smtClean="0"/>
              <a:t>promjenljivoj i </a:t>
            </a:r>
            <a:r>
              <a:rPr lang="hr-HR" altLang="zh-CN" dirty="0" smtClean="0"/>
              <a:t>određivanje </a:t>
            </a:r>
            <a:r>
              <a:rPr lang="hr-HR" altLang="zh-CN" b="1" i="1" dirty="0" smtClean="0"/>
              <a:t>tipa podatka</a:t>
            </a:r>
            <a:r>
              <a:rPr lang="hr-HR" altLang="zh-CN" dirty="0" smtClean="0"/>
              <a:t>.</a:t>
            </a:r>
          </a:p>
          <a:p>
            <a:pPr marL="449263" indent="-361950">
              <a:tabLst>
                <a:tab pos="274638" algn="l"/>
              </a:tabLst>
            </a:pPr>
            <a:endParaRPr lang="hr-HR" altLang="zh-CN" sz="1000" dirty="0" smtClean="0"/>
          </a:p>
          <a:p>
            <a:pPr marL="449263" indent="-361950">
              <a:buFont typeface="Wingdings" pitchFamily="2" charset="2"/>
              <a:buNone/>
              <a:tabLst>
                <a:tab pos="274638" algn="l"/>
              </a:tabLst>
            </a:pPr>
            <a:r>
              <a:rPr lang="hr-HR" altLang="zh-CN" dirty="0" smtClean="0"/>
              <a:t>		oznaka tipa podatka      simboličko ime podatka </a:t>
            </a:r>
          </a:p>
          <a:p>
            <a:pPr marL="449263" indent="-361950">
              <a:buFont typeface="Wingdings" pitchFamily="2" charset="2"/>
              <a:buNone/>
              <a:tabLst>
                <a:tab pos="274638" algn="l"/>
              </a:tabLst>
            </a:pPr>
            <a:endParaRPr lang="hr-HR" altLang="zh-CN" dirty="0" smtClean="0"/>
          </a:p>
          <a:p>
            <a:pPr marL="449263" indent="-361950">
              <a:buFont typeface="Wingdings" pitchFamily="2" charset="2"/>
              <a:buNone/>
              <a:tabLst>
                <a:tab pos="274638" algn="l"/>
              </a:tabLst>
            </a:pPr>
            <a:r>
              <a:rPr lang="hr-HR" altLang="zh-CN" dirty="0" smtClean="0"/>
              <a:t/>
            </a:r>
            <a:br>
              <a:rPr lang="hr-HR" altLang="zh-CN" dirty="0" smtClean="0"/>
            </a:br>
            <a:endParaRPr lang="hr-HR" altLang="zh-CN" sz="2400" dirty="0" smtClean="0"/>
          </a:p>
        </p:txBody>
      </p:sp>
      <p:grpSp>
        <p:nvGrpSpPr>
          <p:cNvPr id="7" name="Group 11"/>
          <p:cNvGrpSpPr>
            <a:grpSpLocks/>
          </p:cNvGrpSpPr>
          <p:nvPr/>
        </p:nvGrpSpPr>
        <p:grpSpPr bwMode="auto">
          <a:xfrm>
            <a:off x="2357422" y="3929066"/>
            <a:ext cx="3929090" cy="1285884"/>
            <a:chOff x="1837" y="2568"/>
            <a:chExt cx="2177" cy="637"/>
          </a:xfrm>
        </p:grpSpPr>
        <p:pic>
          <p:nvPicPr>
            <p:cNvPr id="8" name="Picture 4" descr="dek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81" y="2659"/>
              <a:ext cx="1406" cy="5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2517" y="2750"/>
              <a:ext cx="363" cy="1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" name="AutoShape 6"/>
            <p:cNvSpPr>
              <a:spLocks noChangeArrowheads="1"/>
            </p:cNvSpPr>
            <p:nvPr/>
          </p:nvSpPr>
          <p:spPr bwMode="auto">
            <a:xfrm>
              <a:off x="2925" y="2750"/>
              <a:ext cx="227" cy="1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2699" y="2568"/>
              <a:ext cx="0" cy="18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3016" y="2568"/>
              <a:ext cx="0" cy="18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1837" y="2568"/>
              <a:ext cx="862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3016" y="2568"/>
              <a:ext cx="998" cy="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Pridruživanje vrijednosti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altLang="zh-CN" dirty="0" smtClean="0"/>
              <a:t>Deklarisanoj promjenljivoj se </a:t>
            </a:r>
            <a:r>
              <a:rPr lang="hr-HR" altLang="zh-CN" dirty="0" smtClean="0"/>
              <a:t>može </a:t>
            </a:r>
            <a:r>
              <a:rPr lang="hr-HR" altLang="zh-CN" b="1" i="1" dirty="0" smtClean="0"/>
              <a:t>pridružiti vrijednost operatorom pridruživanja</a:t>
            </a:r>
            <a:r>
              <a:rPr lang="hr-HR" altLang="zh-CN" dirty="0" smtClean="0"/>
              <a:t>. </a:t>
            </a:r>
          </a:p>
          <a:p>
            <a:pPr>
              <a:spcAft>
                <a:spcPts val="1200"/>
              </a:spcAft>
            </a:pPr>
            <a:r>
              <a:rPr lang="hr-HR" altLang="zh-CN" dirty="0" smtClean="0"/>
              <a:t>Operator pridruživanja je znak </a:t>
            </a:r>
            <a:r>
              <a:rPr lang="hr-HR" altLang="zh-CN" b="1" i="1" dirty="0" smtClean="0"/>
              <a:t>=</a:t>
            </a:r>
            <a:endParaRPr lang="hr-HR" altLang="zh-CN" dirty="0" smtClean="0"/>
          </a:p>
          <a:p>
            <a:pPr algn="ctr">
              <a:buNone/>
            </a:pPr>
            <a:r>
              <a:rPr lang="hr-HR" sz="3600" dirty="0" smtClean="0"/>
              <a:t>A  =  5</a:t>
            </a:r>
          </a:p>
          <a:p>
            <a:endParaRPr lang="hr-HR" sz="1000" dirty="0" smtClean="0"/>
          </a:p>
          <a:p>
            <a:pPr algn="ctr">
              <a:buNone/>
            </a:pPr>
            <a:r>
              <a:rPr lang="hr-HR" altLang="zh-CN" sz="2400" dirty="0" smtClean="0"/>
              <a:t>Znak = više ne označava izjednačavanje kao u matematici! </a:t>
            </a:r>
            <a:endParaRPr lang="en-US" sz="2400" dirty="0" smtClean="0"/>
          </a:p>
          <a:p>
            <a:endParaRPr lang="en-US" dirty="0" smtClean="0"/>
          </a:p>
        </p:txBody>
      </p:sp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3857620" y="3643314"/>
            <a:ext cx="1571636" cy="1000132"/>
            <a:chOff x="2653" y="2160"/>
            <a:chExt cx="518" cy="363"/>
          </a:xfrm>
        </p:grpSpPr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2653" y="2296"/>
              <a:ext cx="182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2989" y="2296"/>
              <a:ext cx="182" cy="22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>
              <a:off x="2789" y="2160"/>
              <a:ext cx="2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3061" y="2160"/>
              <a:ext cx="0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2789" y="2160"/>
              <a:ext cx="0" cy="1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tovanje">
  <a:themeElements>
    <a:clrScheme name="Izvorni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6300</TotalTime>
  <Words>964</Words>
  <Application>Microsoft Office PowerPoint</Application>
  <PresentationFormat>On-screen Show (4:3)</PresentationFormat>
  <Paragraphs>211</Paragraphs>
  <Slides>31</Slides>
  <Notes>1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Putovanje</vt:lpstr>
      <vt:lpstr>podaci</vt:lpstr>
      <vt:lpstr>Podaci - promjenljive</vt:lpstr>
      <vt:lpstr>Memorijske adrese </vt:lpstr>
      <vt:lpstr>Simboličko ime (identifikator)</vt:lpstr>
      <vt:lpstr> neispravna simbolička imena</vt:lpstr>
      <vt:lpstr>Simboličko ime (identifikator)</vt:lpstr>
      <vt:lpstr>Oznaka tipa podatka</vt:lpstr>
      <vt:lpstr>deklarACIJA</vt:lpstr>
      <vt:lpstr>Pridruživanje vrijednosti</vt:lpstr>
      <vt:lpstr>Pridruživanje vrijednosti</vt:lpstr>
      <vt:lpstr>Tipovi podataka</vt:lpstr>
      <vt:lpstr>Cijeli brojevi - int</vt:lpstr>
      <vt:lpstr>Cjelobrojne PROMJENLJIVE</vt:lpstr>
      <vt:lpstr>Broj bez predznaka</vt:lpstr>
      <vt:lpstr>Realni brojevi - float</vt:lpstr>
      <vt:lpstr>Prikaz realnog broja</vt:lpstr>
      <vt:lpstr>Eksponencijalni prikaz broja</vt:lpstr>
      <vt:lpstr>Eksponencijalni prikaz broja</vt:lpstr>
      <vt:lpstr>Realne PROMJENLJIVE</vt:lpstr>
      <vt:lpstr>Realne promjenljive</vt:lpstr>
      <vt:lpstr>Memorisanje i prikaz</vt:lpstr>
      <vt:lpstr>Prikaz realnog broja</vt:lpstr>
      <vt:lpstr>Realne PROMJENLJIVE veće tAčnosti</vt:lpstr>
      <vt:lpstr>Znakovi - char</vt:lpstr>
      <vt:lpstr>ASCII kod (prvih 128 znakova)</vt:lpstr>
      <vt:lpstr>Znakovi</vt:lpstr>
      <vt:lpstr>Znakovi - char</vt:lpstr>
      <vt:lpstr>Neke ASCII vrijednosti</vt:lpstr>
      <vt:lpstr>Znakovni niz</vt:lpstr>
      <vt:lpstr>Konstante</vt:lpstr>
      <vt:lpstr>konstante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IBM</cp:lastModifiedBy>
  <cp:revision>438</cp:revision>
  <dcterms:created xsi:type="dcterms:W3CDTF">2012-03-18T17:34:57Z</dcterms:created>
  <dcterms:modified xsi:type="dcterms:W3CDTF">2013-09-24T20:28:59Z</dcterms:modified>
</cp:coreProperties>
</file>