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2" r:id="rId6"/>
    <p:sldId id="264" r:id="rId7"/>
    <p:sldId id="265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FE5CD-0372-4648-B79B-0635E7C5A0FE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47506F-FCA0-42C2-9C8F-D3EE16FE53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FE5CD-0372-4648-B79B-0635E7C5A0FE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506F-FCA0-42C2-9C8F-D3EE16FE53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FE5CD-0372-4648-B79B-0635E7C5A0FE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506F-FCA0-42C2-9C8F-D3EE16FE53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FE5CD-0372-4648-B79B-0635E7C5A0FE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506F-FCA0-42C2-9C8F-D3EE16FE53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FE5CD-0372-4648-B79B-0635E7C5A0FE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506F-FCA0-42C2-9C8F-D3EE16FE53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FE5CD-0372-4648-B79B-0635E7C5A0FE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506F-FCA0-42C2-9C8F-D3EE16FE53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FE5CD-0372-4648-B79B-0635E7C5A0FE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506F-FCA0-42C2-9C8F-D3EE16FE53B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FE5CD-0372-4648-B79B-0635E7C5A0FE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506F-FCA0-42C2-9C8F-D3EE16FE53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FE5CD-0372-4648-B79B-0635E7C5A0FE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506F-FCA0-42C2-9C8F-D3EE16FE53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FE5CD-0372-4648-B79B-0635E7C5A0FE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506F-FCA0-42C2-9C8F-D3EE16FE53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FE5CD-0372-4648-B79B-0635E7C5A0FE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506F-FCA0-42C2-9C8F-D3EE16FE53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B6FE5CD-0372-4648-B79B-0635E7C5A0FE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A47506F-FCA0-42C2-9C8F-D3EE16FE53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>
                <a:effectLst/>
              </a:rPr>
              <a:t/>
            </a:r>
            <a:br>
              <a:rPr lang="en-US" sz="3200" dirty="0">
                <a:effectLst/>
              </a:rPr>
            </a:br>
            <a:r>
              <a:rPr lang="en-US" sz="3200" dirty="0" err="1">
                <a:effectLst/>
              </a:rPr>
              <a:t>Identifikatori</a:t>
            </a:r>
            <a:r>
              <a:rPr lang="en-US" sz="3200" dirty="0">
                <a:effectLst/>
              </a:rPr>
              <a:t/>
            </a:r>
            <a:br>
              <a:rPr lang="en-US" sz="3200" dirty="0">
                <a:effectLst/>
              </a:rPr>
            </a:br>
            <a:r>
              <a:rPr lang="en-US" sz="3200" dirty="0" err="1">
                <a:effectLst/>
              </a:rPr>
              <a:t>Ključne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riječi</a:t>
            </a:r>
            <a:r>
              <a:rPr lang="en-US" sz="3200" dirty="0">
                <a:effectLst/>
              </a:rPr>
              <a:t>. </a:t>
            </a:r>
            <a:r>
              <a:rPr lang="en-US" sz="3200" dirty="0" err="1">
                <a:effectLst/>
              </a:rPr>
              <a:t>Komentari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5197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sz="3200" dirty="0" smtClean="0"/>
              <a:t>Ključne riječi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ME" dirty="0"/>
              <a:t>Jedan broj riječi, tzv. ključne riječi, imaju posebno značenje u jeziku</a:t>
            </a:r>
            <a:endParaRPr lang="en-US" dirty="0"/>
          </a:p>
          <a:p>
            <a:r>
              <a:rPr lang="sr-Cyrl-ME" u="sng" dirty="0"/>
              <a:t>i stoga se ne mogu koristiti kao identifikatori</a:t>
            </a:r>
            <a:r>
              <a:rPr lang="sr-Cyrl-ME" dirty="0"/>
              <a:t>. </a:t>
            </a:r>
            <a:endParaRPr lang="sr-Latn-BA" dirty="0" smtClean="0"/>
          </a:p>
          <a:p>
            <a:endParaRPr lang="sr-Latn-BA" dirty="0" smtClean="0"/>
          </a:p>
          <a:p>
            <a:r>
              <a:rPr lang="sr-Cyrl-ME" dirty="0" smtClean="0"/>
              <a:t>Ključn</a:t>
            </a:r>
            <a:r>
              <a:rPr lang="sr-Latn-BA" dirty="0" smtClean="0"/>
              <a:t>ih </a:t>
            </a:r>
            <a:r>
              <a:rPr lang="sr-Cyrl-ME" dirty="0" smtClean="0"/>
              <a:t> </a:t>
            </a:r>
            <a:r>
              <a:rPr lang="sr-Cyrl-ME" dirty="0"/>
              <a:t>riječi prema</a:t>
            </a:r>
            <a:r>
              <a:rPr lang="sr-Latn-ME" dirty="0"/>
              <a:t> u C-u ima malo (32 ključne riječi definisane standardom ANSI C, koje čine jezgro C jezikaa i dovoljne su za riješavanje problema) </a:t>
            </a:r>
            <a:r>
              <a:rPr lang="sr-Latn-ME" b="1" u="sng" dirty="0"/>
              <a:t>i pišu se malim slovima</a:t>
            </a:r>
            <a:endParaRPr lang="en-US" u="sng" dirty="0"/>
          </a:p>
          <a:p>
            <a:r>
              <a:rPr lang="sr-Latn-ME" dirty="0"/>
              <a:t> </a:t>
            </a:r>
            <a:endParaRPr lang="en-US" dirty="0"/>
          </a:p>
          <a:p>
            <a:r>
              <a:rPr lang="sr-Cyrl-ME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006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Cyrl-ME" dirty="0"/>
              <a:t>auto	 	extern 	sizeof</a:t>
            </a:r>
            <a:endParaRPr lang="en-US" dirty="0"/>
          </a:p>
          <a:p>
            <a:r>
              <a:rPr lang="sr-Cyrl-ME" dirty="0"/>
              <a:t>break	 	float 		static</a:t>
            </a:r>
            <a:endParaRPr lang="en-US" dirty="0"/>
          </a:p>
          <a:p>
            <a:r>
              <a:rPr lang="sr-Cyrl-ME" dirty="0"/>
              <a:t>case 		or 		struct</a:t>
            </a:r>
            <a:endParaRPr lang="en-US" dirty="0"/>
          </a:p>
          <a:p>
            <a:r>
              <a:rPr lang="sr-Cyrl-ME" dirty="0"/>
              <a:t>char 		goto 		switch</a:t>
            </a:r>
            <a:endParaRPr lang="en-US" dirty="0"/>
          </a:p>
          <a:p>
            <a:r>
              <a:rPr lang="sr-Cyrl-ME" dirty="0"/>
              <a:t>const		 if 		typedef</a:t>
            </a:r>
            <a:endParaRPr lang="en-US" dirty="0"/>
          </a:p>
          <a:p>
            <a:r>
              <a:rPr lang="sr-Cyrl-ME" dirty="0"/>
              <a:t>continue </a:t>
            </a:r>
            <a:r>
              <a:rPr lang="sr-Latn-BA" dirty="0" smtClean="0"/>
              <a:t>	</a:t>
            </a:r>
            <a:r>
              <a:rPr lang="sr-Cyrl-ME" dirty="0"/>
              <a:t>	int 		union</a:t>
            </a:r>
            <a:endParaRPr lang="en-US" dirty="0"/>
          </a:p>
          <a:p>
            <a:r>
              <a:rPr lang="sr-Cyrl-ME" dirty="0"/>
              <a:t>default 	</a:t>
            </a:r>
            <a:r>
              <a:rPr lang="sr-Latn-BA" dirty="0" smtClean="0"/>
              <a:t>	</a:t>
            </a:r>
            <a:r>
              <a:rPr lang="sr-Cyrl-ME" dirty="0" smtClean="0"/>
              <a:t>long </a:t>
            </a:r>
            <a:r>
              <a:rPr lang="sr-Cyrl-ME" dirty="0"/>
              <a:t>		unsigned</a:t>
            </a:r>
            <a:endParaRPr lang="en-US" dirty="0"/>
          </a:p>
          <a:p>
            <a:r>
              <a:rPr lang="sr-Cyrl-ME" dirty="0"/>
              <a:t>do 		</a:t>
            </a:r>
            <a:r>
              <a:rPr lang="sr-Latn-BA" dirty="0" smtClean="0"/>
              <a:t>	</a:t>
            </a:r>
            <a:r>
              <a:rPr lang="sr-Cyrl-ME" dirty="0" smtClean="0"/>
              <a:t>register</a:t>
            </a:r>
            <a:r>
              <a:rPr lang="sr-Cyrl-ME" dirty="0"/>
              <a:t>	  void</a:t>
            </a:r>
            <a:endParaRPr lang="en-US" dirty="0"/>
          </a:p>
          <a:p>
            <a:r>
              <a:rPr lang="sr-Cyrl-ME" dirty="0"/>
              <a:t>double 	</a:t>
            </a:r>
            <a:r>
              <a:rPr lang="sr-Latn-BA" dirty="0" smtClean="0"/>
              <a:t>	</a:t>
            </a:r>
            <a:r>
              <a:rPr lang="sr-Cyrl-ME" dirty="0" smtClean="0"/>
              <a:t>return </a:t>
            </a:r>
            <a:r>
              <a:rPr lang="sr-Cyrl-ME" dirty="0"/>
              <a:t>	volatile</a:t>
            </a:r>
            <a:endParaRPr lang="en-US" dirty="0"/>
          </a:p>
          <a:p>
            <a:r>
              <a:rPr lang="sr-Cyrl-ME" dirty="0"/>
              <a:t>else 		short		 while</a:t>
            </a:r>
            <a:endParaRPr lang="en-US" dirty="0"/>
          </a:p>
          <a:p>
            <a:r>
              <a:rPr lang="sr-Cyrl-ME" dirty="0"/>
              <a:t>enum 	</a:t>
            </a:r>
            <a:r>
              <a:rPr lang="sr-Latn-BA" smtClean="0"/>
              <a:t>	</a:t>
            </a:r>
            <a:r>
              <a:rPr lang="sr-Cyrl-ME" smtClean="0"/>
              <a:t>signed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170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ME" dirty="0"/>
              <a:t>Identifikator je niz znakova (ime) koji označava jedan objekat, funkciju ili druge elemente C programa.</a:t>
            </a:r>
            <a:endParaRPr lang="en-US" dirty="0"/>
          </a:p>
          <a:p>
            <a:r>
              <a:rPr lang="sr-Cyrl-ME" dirty="0"/>
              <a:t>IDENTIFIKATORI SU IMENA KOJA SE MOGU KORISTITI U OKVIRU PROGRAMSKOG JEZIKA C ZA IMENOVANJE:</a:t>
            </a:r>
            <a:endParaRPr lang="en-US" dirty="0"/>
          </a:p>
          <a:p>
            <a:r>
              <a:rPr lang="sr-Cyrl-ME" dirty="0"/>
              <a:t>Promjenljivih</a:t>
            </a:r>
            <a:endParaRPr lang="en-US" dirty="0"/>
          </a:p>
          <a:p>
            <a:r>
              <a:rPr lang="sr-Cyrl-ME" dirty="0"/>
              <a:t>Funkcija</a:t>
            </a:r>
            <a:endParaRPr lang="en-US" dirty="0"/>
          </a:p>
          <a:p>
            <a:r>
              <a:rPr lang="sr-Latn-BA" dirty="0" smtClean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916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zh-CN" dirty="0" smtClean="0"/>
              <a:t>Simboličko ime (identifikator)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3200" dirty="0" smtClean="0"/>
              <a:t>Pravila za davanje simboličkog imena:</a:t>
            </a:r>
          </a:p>
          <a:p>
            <a:pPr lvl="1"/>
            <a:r>
              <a:rPr lang="hr-HR" altLang="zh-CN" sz="3200" dirty="0" smtClean="0"/>
              <a:t>Koriste se </a:t>
            </a:r>
            <a:r>
              <a:rPr lang="hr-HR" altLang="zh-CN" sz="3200" b="1" i="1" dirty="0" smtClean="0"/>
              <a:t>slova engleske abecede</a:t>
            </a:r>
            <a:r>
              <a:rPr lang="hr-HR" altLang="zh-CN" sz="3200" dirty="0" smtClean="0"/>
              <a:t>, </a:t>
            </a:r>
            <a:r>
              <a:rPr lang="hr-HR" altLang="zh-CN" sz="3200" b="1" i="1" dirty="0" smtClean="0"/>
              <a:t>brojevi</a:t>
            </a:r>
            <a:r>
              <a:rPr lang="hr-HR" altLang="zh-CN" sz="3200" dirty="0" smtClean="0"/>
              <a:t> i </a:t>
            </a:r>
            <a:r>
              <a:rPr lang="hr-HR" altLang="zh-CN" sz="3200" b="1" i="1" dirty="0" smtClean="0"/>
              <a:t>znak _  </a:t>
            </a:r>
            <a:r>
              <a:rPr lang="hr-HR" altLang="zh-CN" sz="3200" dirty="0" smtClean="0"/>
              <a:t>(podcrtavanje).</a:t>
            </a:r>
          </a:p>
          <a:p>
            <a:pPr lvl="1"/>
            <a:r>
              <a:rPr lang="hr-HR" altLang="zh-CN" sz="3200" dirty="0" smtClean="0"/>
              <a:t>Mora početi </a:t>
            </a:r>
            <a:r>
              <a:rPr lang="hr-HR" altLang="zh-CN" sz="3200" b="1" i="1" dirty="0" smtClean="0"/>
              <a:t>slovom</a:t>
            </a:r>
            <a:r>
              <a:rPr lang="hr-HR" altLang="zh-CN" sz="3200" dirty="0" smtClean="0"/>
              <a:t> ili znakom </a:t>
            </a:r>
            <a:r>
              <a:rPr lang="hr-HR" altLang="zh-CN" sz="3200" b="1" i="1" dirty="0" smtClean="0"/>
              <a:t>_</a:t>
            </a:r>
            <a:r>
              <a:rPr lang="hr-HR" altLang="zh-CN" sz="3200" dirty="0" smtClean="0"/>
              <a:t> (podcrtavanje).</a:t>
            </a:r>
          </a:p>
          <a:p>
            <a:pPr lvl="1"/>
            <a:r>
              <a:rPr lang="hr-HR" altLang="zh-CN" sz="3200" b="1" i="1" dirty="0" smtClean="0"/>
              <a:t>Broj znakova </a:t>
            </a:r>
            <a:r>
              <a:rPr lang="hr-HR" altLang="zh-CN" sz="3200" dirty="0" smtClean="0"/>
              <a:t>u simboličkom imenu (dužina) </a:t>
            </a:r>
            <a:r>
              <a:rPr lang="hr-HR" altLang="zh-CN" sz="3200" b="1" i="1" dirty="0" smtClean="0"/>
              <a:t>nije ograničen</a:t>
            </a:r>
            <a:r>
              <a:rPr lang="hr-HR" altLang="zh-CN" dirty="0" smtClean="0"/>
              <a:t>.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7402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342900">
              <a:lnSpc>
                <a:spcPct val="130000"/>
              </a:lnSpc>
              <a:spcBef>
                <a:spcPts val="1800"/>
              </a:spcBef>
              <a:defRPr/>
            </a:pPr>
            <a:r>
              <a:rPr lang="hr-HR" altLang="zh-CN" dirty="0" smtClean="0"/>
              <a:t> </a:t>
            </a:r>
            <a:r>
              <a:rPr lang="hr-HR" altLang="zh-CN" sz="3200" dirty="0" smtClean="0"/>
              <a:t>neispravna simbolička imena</a:t>
            </a:r>
          </a:p>
        </p:txBody>
      </p:sp>
      <p:graphicFrame>
        <p:nvGraphicFramePr>
          <p:cNvPr id="6" name="Rezervirano mjesto sadržaja 5"/>
          <p:cNvGraphicFramePr>
            <a:graphicFrameLocks noGrp="1"/>
          </p:cNvGraphicFramePr>
          <p:nvPr>
            <p:ph idx="1"/>
          </p:nvPr>
        </p:nvGraphicFramePr>
        <p:xfrm>
          <a:off x="571472" y="1643050"/>
          <a:ext cx="8001056" cy="4553778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643206"/>
                <a:gridCol w="5357850"/>
              </a:tblGrid>
              <a:tr h="912172">
                <a:tc>
                  <a:txBody>
                    <a:bodyPr/>
                    <a:lstStyle/>
                    <a:p>
                      <a:r>
                        <a:rPr kumimoji="0" lang="hr-H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Calibri"/>
                          <a:cs typeface="Times New Roman"/>
                        </a:rPr>
                        <a:t>ime promjenljive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hr-H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Calibri"/>
                          <a:cs typeface="Times New Roman"/>
                        </a:rPr>
                        <a:t>razlog neispravnosti</a:t>
                      </a:r>
                      <a:endParaRPr kumimoji="0" lang="hr-HR" sz="2400" b="1" kern="1200" dirty="0">
                        <a:solidFill>
                          <a:schemeClr val="lt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60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6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suma brojeva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8288" lvl="1" indent="0"/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4953">
                <a:tc>
                  <a:txBody>
                    <a:bodyPr/>
                    <a:lstStyle/>
                    <a:p>
                      <a:r>
                        <a:rPr kumimoji="0" lang="hr-HR" sz="26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Brojač</a:t>
                      </a:r>
                      <a:endParaRPr kumimoji="0" lang="hr-HR" sz="2600" b="1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8288" lvl="1" indent="0"/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endParaRPr kumimoji="0" lang="hr-HR" sz="24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5286">
                <a:tc>
                  <a:txBody>
                    <a:bodyPr/>
                    <a:lstStyle/>
                    <a:p>
                      <a:r>
                        <a:rPr kumimoji="0" lang="hr-HR" sz="26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goto</a:t>
                      </a:r>
                      <a:endParaRPr kumimoji="0" lang="hr-HR" sz="2600" b="1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8288" lvl="1" indent="0"/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5286">
                <a:tc>
                  <a:txBody>
                    <a:bodyPr/>
                    <a:lstStyle/>
                    <a:p>
                      <a:r>
                        <a:rPr kumimoji="0" lang="hr-HR" sz="2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4zbrir</a:t>
                      </a:r>
                      <a:endParaRPr kumimoji="0" lang="hr-HR" sz="26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8288" lvl="1" indent="0"/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4</a:t>
            </a:fld>
            <a:endParaRPr lang="hr-HR"/>
          </a:p>
        </p:txBody>
      </p:sp>
      <p:sp>
        <p:nvSpPr>
          <p:cNvPr id="7" name="TekstniOkvir 6"/>
          <p:cNvSpPr txBox="1"/>
          <p:nvPr/>
        </p:nvSpPr>
        <p:spPr>
          <a:xfrm>
            <a:off x="3286116" y="2714620"/>
            <a:ext cx="5214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Bef>
                <a:spcPts val="1200"/>
              </a:spcBef>
            </a:pPr>
            <a:r>
              <a:rPr lang="hr-HR" altLang="zh-CN" sz="2400" b="1" i="1" smtClean="0">
                <a:solidFill>
                  <a:schemeClr val="accent1">
                    <a:lumMod val="50000"/>
                  </a:schemeClr>
                </a:solidFill>
                <a:ea typeface="Times New Roman"/>
                <a:cs typeface="Times New Roman"/>
              </a:rPr>
              <a:t>razmak</a:t>
            </a:r>
            <a:r>
              <a:rPr lang="hr-HR" sz="2400" smtClean="0">
                <a:solidFill>
                  <a:schemeClr val="accent1">
                    <a:lumMod val="50000"/>
                  </a:schemeClr>
                </a:solidFill>
                <a:ea typeface="Times New Roman"/>
                <a:cs typeface="Times New Roman"/>
              </a:rPr>
              <a:t> nije dozvoljen</a:t>
            </a:r>
            <a:endParaRPr lang="hr-HR" sz="2400">
              <a:solidFill>
                <a:schemeClr val="accent1">
                  <a:lumMod val="50000"/>
                </a:schemeClr>
              </a:solidFill>
              <a:ea typeface="Times New Roman"/>
              <a:cs typeface="Times New Roman"/>
            </a:endParaRPr>
          </a:p>
        </p:txBody>
      </p:sp>
      <p:sp>
        <p:nvSpPr>
          <p:cNvPr id="8" name="TekstniOkvir 7"/>
          <p:cNvSpPr txBox="1"/>
          <p:nvPr/>
        </p:nvSpPr>
        <p:spPr>
          <a:xfrm>
            <a:off x="3286116" y="3429000"/>
            <a:ext cx="52149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hr-HR" altLang="zh-CN" sz="2400" dirty="0" smtClean="0">
                <a:solidFill>
                  <a:schemeClr val="accent1">
                    <a:lumMod val="50000"/>
                  </a:schemeClr>
                </a:solidFill>
                <a:ea typeface="Times New Roman"/>
                <a:cs typeface="Times New Roman"/>
              </a:rPr>
              <a:t>ne smiju se koristiti naša </a:t>
            </a:r>
            <a:r>
              <a:rPr lang="hr-HR" altLang="zh-CN" sz="2400" b="1" i="1" dirty="0" smtClean="0">
                <a:solidFill>
                  <a:schemeClr val="accent1">
                    <a:lumMod val="50000"/>
                  </a:schemeClr>
                </a:solidFill>
                <a:ea typeface="Times New Roman"/>
                <a:cs typeface="Times New Roman"/>
              </a:rPr>
              <a:t>slova</a:t>
            </a:r>
            <a:r>
              <a:rPr lang="hr-HR" altLang="zh-CN" sz="2400" dirty="0" smtClean="0">
                <a:solidFill>
                  <a:schemeClr val="accent1">
                    <a:lumMod val="50000"/>
                  </a:schemeClr>
                </a:solidFill>
                <a:ea typeface="Times New Roman"/>
                <a:cs typeface="Times New Roman"/>
              </a:rPr>
              <a:t>(č,ć,ž,š,đ)</a:t>
            </a:r>
            <a:endParaRPr lang="hr-HR" sz="2400" dirty="0">
              <a:solidFill>
                <a:schemeClr val="accent1">
                  <a:lumMod val="50000"/>
                </a:schemeClr>
              </a:solidFill>
              <a:ea typeface="Times New Roman"/>
              <a:cs typeface="Times New Roman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3143240" y="4357694"/>
            <a:ext cx="56436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250" lvl="1"/>
            <a:r>
              <a:rPr lang="hr-HR" altLang="zh-CN" sz="2400" dirty="0" smtClean="0">
                <a:solidFill>
                  <a:schemeClr val="accent1">
                    <a:lumMod val="50000"/>
                  </a:schemeClr>
                </a:solidFill>
                <a:ea typeface="Times New Roman"/>
                <a:cs typeface="Times New Roman"/>
              </a:rPr>
              <a:t>ne smiju se koristiti </a:t>
            </a:r>
            <a:r>
              <a:rPr lang="hr-HR" altLang="zh-CN" sz="2400" b="1" i="1" dirty="0" smtClean="0">
                <a:solidFill>
                  <a:schemeClr val="accent1">
                    <a:lumMod val="50000"/>
                  </a:schemeClr>
                </a:solidFill>
                <a:ea typeface="Times New Roman"/>
                <a:cs typeface="Times New Roman"/>
              </a:rPr>
              <a:t>ključne riječi </a:t>
            </a:r>
            <a:r>
              <a:rPr lang="hr-HR" altLang="zh-CN" sz="2400" dirty="0" smtClean="0">
                <a:solidFill>
                  <a:schemeClr val="accent1">
                    <a:lumMod val="50000"/>
                  </a:schemeClr>
                </a:solidFill>
                <a:ea typeface="Times New Roman"/>
                <a:cs typeface="Times New Roman"/>
              </a:rPr>
              <a:t>ili </a:t>
            </a:r>
            <a:r>
              <a:rPr lang="hr-HR" altLang="zh-CN" sz="2400" b="1" i="1" dirty="0" smtClean="0">
                <a:solidFill>
                  <a:schemeClr val="accent1">
                    <a:lumMod val="50000"/>
                  </a:schemeClr>
                </a:solidFill>
                <a:ea typeface="Times New Roman"/>
                <a:cs typeface="Times New Roman"/>
              </a:rPr>
              <a:t>oznake operatora </a:t>
            </a:r>
            <a:r>
              <a:rPr lang="hr-HR" altLang="zh-CN" sz="2400" dirty="0" smtClean="0">
                <a:solidFill>
                  <a:schemeClr val="accent1">
                    <a:lumMod val="50000"/>
                  </a:schemeClr>
                </a:solidFill>
                <a:ea typeface="Times New Roman"/>
                <a:cs typeface="Times New Roman"/>
              </a:rPr>
              <a:t>programskog jezika</a:t>
            </a:r>
            <a:endParaRPr lang="hr-HR" sz="2400" dirty="0">
              <a:solidFill>
                <a:schemeClr val="accent1">
                  <a:lumMod val="50000"/>
                </a:schemeClr>
              </a:solidFill>
              <a:ea typeface="Times New Roman"/>
              <a:cs typeface="Times New Roman"/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3286116" y="5500702"/>
            <a:ext cx="5214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hr-HR" sz="2400" smtClean="0">
                <a:solidFill>
                  <a:schemeClr val="accent1">
                    <a:lumMod val="50000"/>
                  </a:schemeClr>
                </a:solidFill>
                <a:ea typeface="Times New Roman"/>
                <a:cs typeface="Times New Roman"/>
              </a:rPr>
              <a:t>ime ne smije započeti brojem</a:t>
            </a:r>
            <a:endParaRPr lang="hr-HR" sz="2400">
              <a:solidFill>
                <a:schemeClr val="accent1">
                  <a:lumMod val="50000"/>
                </a:schemeClr>
              </a:solidFill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69630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zh-CN" sz="3200" dirty="0" smtClean="0"/>
              <a:t>Simboličko ime (identifikator</a:t>
            </a:r>
            <a:r>
              <a:rPr lang="hr-HR" altLang="zh-CN" dirty="0" smtClean="0"/>
              <a:t>)</a:t>
            </a:r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5</a:t>
            </a:fld>
            <a:endParaRPr lang="hr-HR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r-HR" altLang="zh-CN" dirty="0" smtClean="0"/>
              <a:t>Program </a:t>
            </a:r>
            <a:r>
              <a:rPr lang="hr-HR" altLang="zh-CN" b="1" i="1" dirty="0" smtClean="0"/>
              <a:t>razlikuje</a:t>
            </a:r>
            <a:r>
              <a:rPr lang="hr-HR" altLang="zh-CN" dirty="0" smtClean="0"/>
              <a:t> </a:t>
            </a:r>
            <a:r>
              <a:rPr lang="hr-HR" altLang="zh-CN" b="1" i="1" dirty="0" smtClean="0"/>
              <a:t>velika i mala slova</a:t>
            </a:r>
            <a:r>
              <a:rPr lang="hr-HR" altLang="zh-CN" dirty="0" smtClean="0"/>
              <a:t>.</a:t>
            </a:r>
          </a:p>
          <a:p>
            <a:endParaRPr lang="hr-HR" altLang="zh-CN" dirty="0" smtClean="0"/>
          </a:p>
          <a:p>
            <a:endParaRPr lang="hr-HR" altLang="zh-CN" dirty="0" smtClean="0"/>
          </a:p>
          <a:p>
            <a:endParaRPr lang="hr-HR" altLang="zh-CN" dirty="0" smtClean="0"/>
          </a:p>
          <a:p>
            <a:endParaRPr lang="hr-HR" altLang="zh-CN" dirty="0"/>
          </a:p>
          <a:p>
            <a:r>
              <a:rPr lang="hr-HR" altLang="zh-CN" dirty="0" smtClean="0"/>
              <a:t>Pravilno </a:t>
            </a:r>
            <a:r>
              <a:rPr lang="hr-HR" altLang="zh-CN" dirty="0" smtClean="0"/>
              <a:t>oblikovano </a:t>
            </a:r>
            <a:r>
              <a:rPr lang="hr-HR" altLang="zh-CN" b="1" i="1" dirty="0" smtClean="0"/>
              <a:t>ime sačinjeno od više riječi</a:t>
            </a:r>
            <a:r>
              <a:rPr lang="hr-HR" altLang="zh-CN" dirty="0" smtClean="0"/>
              <a:t>:</a:t>
            </a:r>
            <a:endParaRPr lang="en-US" dirty="0" smtClean="0"/>
          </a:p>
        </p:txBody>
      </p:sp>
      <p:grpSp>
        <p:nvGrpSpPr>
          <p:cNvPr id="9" name="Group 4"/>
          <p:cNvGrpSpPr>
            <a:grpSpLocks/>
          </p:cNvGrpSpPr>
          <p:nvPr/>
        </p:nvGrpSpPr>
        <p:grpSpPr bwMode="auto">
          <a:xfrm>
            <a:off x="1428728" y="2428868"/>
            <a:ext cx="6000792" cy="1285884"/>
            <a:chOff x="1519" y="1741"/>
            <a:chExt cx="3220" cy="448"/>
          </a:xfrm>
        </p:grpSpPr>
        <p:pic>
          <p:nvPicPr>
            <p:cNvPr id="10" name="Picture 5" descr="vi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519" y="1741"/>
              <a:ext cx="726" cy="4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Text Box 6"/>
            <p:cNvSpPr txBox="1">
              <a:spLocks noChangeArrowheads="1"/>
            </p:cNvSpPr>
            <p:nvPr/>
          </p:nvSpPr>
          <p:spPr bwMode="auto">
            <a:xfrm>
              <a:off x="2517" y="1842"/>
              <a:ext cx="2222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400">
                  <a:solidFill>
                    <a:schemeClr val="tx1"/>
                  </a:solidFill>
                  <a:effectLst/>
                </a:rPr>
                <a:t>ovo su dva različita imena</a:t>
              </a:r>
              <a:endParaRPr lang="en-US" sz="24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 flipH="1" flipV="1">
              <a:off x="2154" y="1842"/>
              <a:ext cx="363" cy="13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 flipH="1">
              <a:off x="2154" y="1979"/>
              <a:ext cx="363" cy="9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</p:grpSp>
      <p:pic>
        <p:nvPicPr>
          <p:cNvPr id="14" name="Slika 13" descr="ss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71802" y="4714884"/>
            <a:ext cx="2404958" cy="1243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79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sz="3200" dirty="0" smtClean="0"/>
              <a:t>komentari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r-Cyrl-ME" sz="3200" dirty="0"/>
              <a:t>U program je potrebno umetati komentare radi lakšeg razumijevanja </a:t>
            </a:r>
            <a:r>
              <a:rPr lang="sr-Cyrl-ME" sz="3200" dirty="0" smtClean="0"/>
              <a:t>njegovog</a:t>
            </a:r>
            <a:r>
              <a:rPr lang="sr-Latn-BA" sz="3200" dirty="0" smtClean="0"/>
              <a:t> </a:t>
            </a:r>
            <a:r>
              <a:rPr lang="sr-Cyrl-ME" sz="3200" dirty="0" smtClean="0"/>
              <a:t>funkcionisanja</a:t>
            </a:r>
            <a:r>
              <a:rPr lang="sr-Cyrl-ME" sz="3200" dirty="0"/>
              <a:t>. </a:t>
            </a:r>
            <a:endParaRPr lang="en-US" sz="3200" dirty="0"/>
          </a:p>
          <a:p>
            <a:r>
              <a:rPr lang="sr-Cyrl-ME" sz="3200" dirty="0"/>
              <a:t>Komentar započinje znakom /* i završava znakom */. </a:t>
            </a:r>
            <a:endParaRPr lang="en-US" sz="3200" dirty="0"/>
          </a:p>
          <a:p>
            <a:r>
              <a:rPr lang="sr-Cyrl-ME" sz="3200" dirty="0"/>
              <a:t>Tekst izmedu tih graničnika ignorše se prilikom prevodenja programa u izvršni kôd.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77788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ME" sz="3200" dirty="0"/>
              <a:t>Komentar se može umetnuti bilo gdje u programu i može sadržavati više linija teksta.</a:t>
            </a:r>
            <a:endParaRPr lang="en-US" sz="3200" dirty="0"/>
          </a:p>
          <a:p>
            <a:r>
              <a:rPr lang="sr-Cyrl-ME" sz="3200" dirty="0"/>
              <a:t>/* Ovo je</a:t>
            </a:r>
            <a:endParaRPr lang="en-US" sz="3200" dirty="0"/>
          </a:p>
          <a:p>
            <a:pPr marL="0" indent="0">
              <a:buNone/>
            </a:pPr>
            <a:r>
              <a:rPr lang="sr-Latn-BA" sz="3200" dirty="0" smtClean="0"/>
              <a:t>	</a:t>
            </a:r>
            <a:r>
              <a:rPr lang="sr-Cyrl-ME" sz="3200" dirty="0" smtClean="0"/>
              <a:t>komentar</a:t>
            </a:r>
            <a:r>
              <a:rPr lang="sr-Cyrl-ME" sz="3200" dirty="0"/>
              <a:t>. */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928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ME" sz="3200" dirty="0"/>
              <a:t>Komentari ovog tipa mogu dovesti do gubitka </a:t>
            </a:r>
            <a:r>
              <a:rPr lang="sr-Cyrl-ME" sz="3200" dirty="0" smtClean="0"/>
              <a:t>k</a:t>
            </a:r>
            <a:r>
              <a:rPr lang="en-US" sz="3200" dirty="0" smtClean="0"/>
              <a:t>ô</a:t>
            </a:r>
            <a:r>
              <a:rPr lang="sr-Cyrl-ME" sz="3200" dirty="0" smtClean="0"/>
              <a:t>da </a:t>
            </a:r>
            <a:r>
              <a:rPr lang="sr-Cyrl-ME" sz="3200" dirty="0"/>
              <a:t>u situacijama u kojim je ispušten jedan graničnik. </a:t>
            </a:r>
            <a:endParaRPr lang="en-US" sz="3200" dirty="0"/>
          </a:p>
          <a:p>
            <a:r>
              <a:rPr lang="sr-Cyrl-ME" sz="3200" dirty="0" smtClean="0"/>
              <a:t>primjer</a:t>
            </a:r>
            <a:r>
              <a:rPr lang="sr-Latn-BA" sz="3200" dirty="0" smtClean="0"/>
              <a:t>i</a:t>
            </a:r>
            <a:endParaRPr lang="en-US" sz="3200" dirty="0"/>
          </a:p>
          <a:p>
            <a:r>
              <a:rPr lang="sr-Cyrl-ME" sz="3200" dirty="0"/>
              <a:t>/* Ovo je prvi komentar.</a:t>
            </a:r>
            <a:endParaRPr lang="en-US" sz="3200" dirty="0"/>
          </a:p>
          <a:p>
            <a:pPr marL="0" indent="0">
              <a:buNone/>
            </a:pPr>
            <a:r>
              <a:rPr lang="sr-Latn-BA" sz="3200" dirty="0" smtClean="0"/>
              <a:t>	</a:t>
            </a:r>
            <a:r>
              <a:rPr lang="sr-Cyrl-ME" sz="3200" dirty="0" smtClean="0"/>
              <a:t>x=72.0</a:t>
            </a:r>
            <a:r>
              <a:rPr lang="sr-Cyrl-ME" sz="3200" dirty="0"/>
              <a:t>;</a:t>
            </a:r>
            <a:endParaRPr lang="en-US" sz="3200" dirty="0"/>
          </a:p>
          <a:p>
            <a:pPr marL="0" indent="0">
              <a:buNone/>
            </a:pPr>
            <a:r>
              <a:rPr lang="sr-Latn-BA" sz="3200" dirty="0" smtClean="0"/>
              <a:t>	</a:t>
            </a:r>
            <a:r>
              <a:rPr lang="sr-Cyrl-ME" sz="3200" dirty="0" smtClean="0"/>
              <a:t>/* </a:t>
            </a:r>
            <a:r>
              <a:rPr lang="sr-Cyrl-ME" sz="3200" dirty="0"/>
              <a:t>Ovo je drugi komentar. */</a:t>
            </a: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828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ME" dirty="0"/>
              <a:t>/*</a:t>
            </a:r>
            <a:endParaRPr lang="en-US" dirty="0"/>
          </a:p>
          <a:p>
            <a:pPr marL="0" indent="0">
              <a:buNone/>
            </a:pPr>
            <a:r>
              <a:rPr lang="sr-Latn-BA" dirty="0" smtClean="0"/>
              <a:t>	</a:t>
            </a:r>
            <a:r>
              <a:rPr lang="sr-Cyrl-ME" dirty="0" smtClean="0"/>
              <a:t>x=72.0</a:t>
            </a:r>
            <a:r>
              <a:rPr lang="sr-Cyrl-ME" dirty="0"/>
              <a:t>; /* Inicijalizacija */</a:t>
            </a:r>
            <a:endParaRPr lang="en-US" dirty="0"/>
          </a:p>
          <a:p>
            <a:pPr marL="0" indent="0">
              <a:buNone/>
            </a:pPr>
            <a:r>
              <a:rPr lang="sr-Latn-BA" dirty="0" smtClean="0"/>
              <a:t>	</a:t>
            </a:r>
            <a:r>
              <a:rPr lang="sr-Cyrl-ME" dirty="0" smtClean="0"/>
              <a:t>y=31.0</a:t>
            </a:r>
            <a:r>
              <a:rPr lang="sr-Cyrl-ME" dirty="0"/>
              <a:t>;</a:t>
            </a:r>
            <a:endParaRPr lang="en-US" dirty="0"/>
          </a:p>
          <a:p>
            <a:pPr marL="0" indent="0">
              <a:buNone/>
            </a:pPr>
            <a:r>
              <a:rPr lang="sr-Latn-BA" dirty="0" smtClean="0"/>
              <a:t>	</a:t>
            </a:r>
            <a:r>
              <a:rPr lang="sr-Cyrl-ME" dirty="0" smtClean="0"/>
              <a:t>*/</a:t>
            </a:r>
            <a:endParaRPr lang="en-US" dirty="0"/>
          </a:p>
          <a:p>
            <a:r>
              <a:rPr lang="sr-Cyrl-ME" dirty="0"/>
              <a:t>je neispravan jer </a:t>
            </a:r>
            <a:r>
              <a:rPr lang="sr-Cyrl-ME" dirty="0" smtClean="0"/>
              <a:t>komentar</a:t>
            </a:r>
            <a:endParaRPr lang="sr-Latn-BA" dirty="0" smtClean="0"/>
          </a:p>
          <a:p>
            <a:r>
              <a:rPr lang="sr-Latn-BA" dirty="0" smtClean="0"/>
              <a:t>Objasniti!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3150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23</TotalTime>
  <Words>289</Words>
  <Application>Microsoft Office PowerPoint</Application>
  <PresentationFormat>On-screen Show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Executive</vt:lpstr>
      <vt:lpstr> Identifikatori Ključne riječi. Komentari</vt:lpstr>
      <vt:lpstr>PowerPoint Presentation</vt:lpstr>
      <vt:lpstr>Simboličko ime (identifikator)</vt:lpstr>
      <vt:lpstr> neispravna simbolička imena</vt:lpstr>
      <vt:lpstr>Simboličko ime (identifikator)</vt:lpstr>
      <vt:lpstr>komentari</vt:lpstr>
      <vt:lpstr>PowerPoint Presentation</vt:lpstr>
      <vt:lpstr>PowerPoint Presentation</vt:lpstr>
      <vt:lpstr>PowerPoint Presentation</vt:lpstr>
      <vt:lpstr>Ključne riječi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Identifikatori Ključne riječi. Komentari</dc:title>
  <dc:creator>Ratka</dc:creator>
  <cp:lastModifiedBy>Ratka</cp:lastModifiedBy>
  <cp:revision>3</cp:revision>
  <dcterms:created xsi:type="dcterms:W3CDTF">2016-09-16T19:53:59Z</dcterms:created>
  <dcterms:modified xsi:type="dcterms:W3CDTF">2016-09-16T20:17:18Z</dcterms:modified>
</cp:coreProperties>
</file>