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7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4C6865C-51BF-44B3-A09C-5A3A0B0CAF08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3D45B6A-441C-4E71-8407-238C5B15B9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6865C-51BF-44B3-A09C-5A3A0B0CAF08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5B6A-441C-4E71-8407-238C5B15B9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6865C-51BF-44B3-A09C-5A3A0B0CAF08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5B6A-441C-4E71-8407-238C5B15B9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6865C-51BF-44B3-A09C-5A3A0B0CAF08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5B6A-441C-4E71-8407-238C5B15B9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6865C-51BF-44B3-A09C-5A3A0B0CAF08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5B6A-441C-4E71-8407-238C5B15B9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6865C-51BF-44B3-A09C-5A3A0B0CAF08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5B6A-441C-4E71-8407-238C5B15B9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4C6865C-51BF-44B3-A09C-5A3A0B0CAF08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3D45B6A-441C-4E71-8407-238C5B15B9EF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4C6865C-51BF-44B3-A09C-5A3A0B0CAF08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3D45B6A-441C-4E71-8407-238C5B15B9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6865C-51BF-44B3-A09C-5A3A0B0CAF08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5B6A-441C-4E71-8407-238C5B15B9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6865C-51BF-44B3-A09C-5A3A0B0CAF08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5B6A-441C-4E71-8407-238C5B15B9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6865C-51BF-44B3-A09C-5A3A0B0CAF08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5B6A-441C-4E71-8407-238C5B15B9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4C6865C-51BF-44B3-A09C-5A3A0B0CAF08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3D45B6A-441C-4E71-8407-238C5B15B9E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UVOD U PROGRAMIRANJE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5486400" cy="1752600"/>
          </a:xfrm>
        </p:spPr>
        <p:txBody>
          <a:bodyPr/>
          <a:lstStyle/>
          <a:p>
            <a:r>
              <a:rPr lang="sr-Latn-BA" b="1" i="1" dirty="0" smtClean="0">
                <a:solidFill>
                  <a:srgbClr val="FF0000"/>
                </a:solidFill>
              </a:rPr>
              <a:t>ALGORITMI</a:t>
            </a:r>
            <a:endParaRPr lang="en-US" b="1" i="1" dirty="0" smtClean="0">
              <a:solidFill>
                <a:srgbClr val="FF0000"/>
              </a:solidFill>
            </a:endParaRPr>
          </a:p>
          <a:p>
            <a:r>
              <a:rPr lang="en-US" b="1" i="1" dirty="0" err="1" smtClean="0">
                <a:solidFill>
                  <a:srgbClr val="FF0000"/>
                </a:solidFill>
              </a:rPr>
              <a:t>Pojam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i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osnovne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karakteristike</a:t>
            </a:r>
            <a:endParaRPr lang="en-US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cap="all" dirty="0"/>
              <a:t>KARAKTERISTIKE ALGORITAMA</a:t>
            </a:r>
            <a:r>
              <a:rPr lang="en-US" b="1" cap="all" dirty="0"/>
              <a:t/>
            </a:r>
            <a:br>
              <a:rPr lang="en-US" b="1" cap="all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b="1" i="1" dirty="0" err="1"/>
              <a:t>Algoritam</a:t>
            </a:r>
            <a:r>
              <a:rPr lang="en-US" b="1" i="1" dirty="0"/>
              <a:t> je </a:t>
            </a:r>
            <a:r>
              <a:rPr lang="en-US" b="1" i="1" dirty="0" err="1">
                <a:solidFill>
                  <a:srgbClr val="FF0000"/>
                </a:solidFill>
              </a:rPr>
              <a:t>konačan</a:t>
            </a:r>
            <a:r>
              <a:rPr lang="en-US" dirty="0"/>
              <a:t>. </a:t>
            </a:r>
            <a:r>
              <a:rPr lang="en-US" dirty="0" err="1"/>
              <a:t>Algoritam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sr-Latn-BA" dirty="0" smtClean="0"/>
              <a:t>j</a:t>
            </a:r>
            <a:r>
              <a:rPr lang="en-US" dirty="0" err="1" smtClean="0"/>
              <a:t>rešenje</a:t>
            </a:r>
            <a:r>
              <a:rPr lang="en-US" dirty="0" smtClean="0"/>
              <a:t> prim</a:t>
            </a:r>
            <a:r>
              <a:rPr lang="sr-Latn-BA" dirty="0" smtClean="0"/>
              <a:t>j</a:t>
            </a:r>
            <a:r>
              <a:rPr lang="en-US" dirty="0" err="1" smtClean="0"/>
              <a:t>enom</a:t>
            </a:r>
            <a:r>
              <a:rPr lang="en-US" dirty="0" smtClean="0"/>
              <a:t> </a:t>
            </a:r>
            <a:r>
              <a:rPr lang="en-US" dirty="0" err="1"/>
              <a:t>konačnog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algoritamskih</a:t>
            </a:r>
            <a:r>
              <a:rPr lang="en-US" dirty="0"/>
              <a:t> </a:t>
            </a:r>
            <a:r>
              <a:rPr lang="en-US" dirty="0" err="1"/>
              <a:t>koraka</a:t>
            </a:r>
            <a:r>
              <a:rPr lang="en-US" dirty="0"/>
              <a:t>. </a:t>
            </a:r>
            <a:endParaRPr lang="sr-Latn-BA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err="1"/>
              <a:t>znači</a:t>
            </a:r>
            <a:r>
              <a:rPr lang="en-US" dirty="0"/>
              <a:t> da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ima</a:t>
            </a:r>
            <a:r>
              <a:rPr lang="en-US" dirty="0"/>
              <a:t> 5, 100, 10000, 1000000 </a:t>
            </a:r>
            <a:r>
              <a:rPr lang="en-US" dirty="0" err="1"/>
              <a:t>koraka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beskonačno</a:t>
            </a:r>
            <a:r>
              <a:rPr lang="en-US" dirty="0"/>
              <a:t>. </a:t>
            </a:r>
            <a:endParaRPr lang="sr-Latn-BA" dirty="0" smtClean="0"/>
          </a:p>
          <a:p>
            <a:pPr algn="just"/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koraka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 smtClean="0"/>
              <a:t>unapr</a:t>
            </a:r>
            <a:r>
              <a:rPr lang="sr-Latn-BA" dirty="0" smtClean="0"/>
              <a:t>ij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/>
              <a:t>poznat</a:t>
            </a:r>
            <a:r>
              <a:rPr lang="en-US" dirty="0"/>
              <a:t>,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 smtClean="0"/>
              <a:t>predvid</a:t>
            </a:r>
            <a:r>
              <a:rPr lang="sr-Latn-BA" dirty="0" smtClean="0"/>
              <a:t>j</a:t>
            </a:r>
            <a:r>
              <a:rPr lang="en-US" dirty="0" err="1" smtClean="0"/>
              <a:t>eti</a:t>
            </a:r>
            <a:r>
              <a:rPr lang="en-US" dirty="0" smtClean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ograničava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koraka</a:t>
            </a:r>
            <a:r>
              <a:rPr lang="en-US" dirty="0"/>
              <a:t>.</a:t>
            </a:r>
          </a:p>
          <a:p>
            <a:pPr algn="just"/>
            <a:r>
              <a:rPr lang="en-US" b="1" i="1" dirty="0" err="1"/>
              <a:t>Algoritam</a:t>
            </a:r>
            <a:r>
              <a:rPr lang="en-US" b="1" i="1" dirty="0"/>
              <a:t> je </a:t>
            </a:r>
            <a:r>
              <a:rPr lang="en-US" b="1" i="1" dirty="0" err="1">
                <a:solidFill>
                  <a:srgbClr val="FF0000"/>
                </a:solidFill>
              </a:rPr>
              <a:t>definisan</a:t>
            </a:r>
            <a:r>
              <a:rPr lang="en-US" dirty="0"/>
              <a:t>.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algoritamski</a:t>
            </a:r>
            <a:r>
              <a:rPr lang="en-US" dirty="0"/>
              <a:t> </a:t>
            </a:r>
            <a:r>
              <a:rPr lang="en-US" dirty="0" err="1"/>
              <a:t>korak</a:t>
            </a:r>
            <a:r>
              <a:rPr lang="en-US" dirty="0"/>
              <a:t> mora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jednoznačno</a:t>
            </a:r>
            <a:r>
              <a:rPr lang="en-US" dirty="0"/>
              <a:t> </a:t>
            </a:r>
            <a:r>
              <a:rPr lang="en-US" dirty="0" err="1"/>
              <a:t>definisan</a:t>
            </a:r>
            <a:r>
              <a:rPr lang="en-US" dirty="0"/>
              <a:t>. </a:t>
            </a:r>
            <a:endParaRPr lang="sr-Latn-BA" dirty="0" smtClean="0"/>
          </a:p>
          <a:p>
            <a:pPr algn="just"/>
            <a:r>
              <a:rPr lang="en-US" dirty="0" smtClean="0"/>
              <a:t>Ne </a:t>
            </a:r>
            <a:r>
              <a:rPr lang="en-US" dirty="0" err="1" smtClean="0"/>
              <a:t>sm</a:t>
            </a:r>
            <a:r>
              <a:rPr lang="sr-Latn-BA" dirty="0" smtClean="0"/>
              <a:t>ij</a:t>
            </a:r>
            <a:r>
              <a:rPr lang="en-US" dirty="0" smtClean="0"/>
              <a:t>emo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pisati</a:t>
            </a:r>
            <a:r>
              <a:rPr lang="en-US" dirty="0"/>
              <a:t> </a:t>
            </a:r>
            <a:r>
              <a:rPr lang="en-US" dirty="0" err="1"/>
              <a:t>algoritam</a:t>
            </a:r>
            <a:r>
              <a:rPr lang="en-US" dirty="0"/>
              <a:t>, da </a:t>
            </a:r>
            <a:r>
              <a:rPr lang="en-US" dirty="0" err="1"/>
              <a:t>nekom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čita</a:t>
            </a:r>
            <a:r>
              <a:rPr lang="en-US" dirty="0"/>
              <a:t> </a:t>
            </a:r>
            <a:r>
              <a:rPr lang="en-US" dirty="0" err="1"/>
              <a:t>kasnije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nejasno</a:t>
            </a:r>
            <a:r>
              <a:rPr lang="en-US" dirty="0"/>
              <a:t> </a:t>
            </a:r>
            <a:r>
              <a:rPr lang="en-US" dirty="0" err="1"/>
              <a:t>šta</a:t>
            </a:r>
            <a:r>
              <a:rPr lang="en-US" dirty="0"/>
              <a:t> </a:t>
            </a:r>
            <a:r>
              <a:rPr lang="en-US" dirty="0" err="1"/>
              <a:t>smo</a:t>
            </a:r>
            <a:r>
              <a:rPr lang="en-US" dirty="0"/>
              <a:t> u </a:t>
            </a:r>
            <a:r>
              <a:rPr lang="en-US" dirty="0" err="1"/>
              <a:t>nekom</a:t>
            </a:r>
            <a:r>
              <a:rPr lang="en-US" dirty="0"/>
              <a:t> </a:t>
            </a:r>
            <a:r>
              <a:rPr lang="en-US" dirty="0" err="1"/>
              <a:t>koraku</a:t>
            </a:r>
            <a:r>
              <a:rPr lang="en-US" dirty="0"/>
              <a:t> </a:t>
            </a:r>
            <a:r>
              <a:rPr lang="en-US" dirty="0" err="1"/>
              <a:t>hteli</a:t>
            </a:r>
            <a:r>
              <a:rPr lang="en-US" dirty="0"/>
              <a:t> da </a:t>
            </a:r>
            <a:r>
              <a:rPr lang="en-US" dirty="0" err="1"/>
              <a:t>uradimo</a:t>
            </a:r>
            <a:r>
              <a:rPr lang="en-US" dirty="0"/>
              <a:t>. </a:t>
            </a:r>
            <a:endParaRPr lang="sr-Latn-BA" dirty="0" smtClean="0"/>
          </a:p>
          <a:p>
            <a:pPr algn="just"/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predvid</a:t>
            </a:r>
            <a:r>
              <a:rPr lang="sr-Latn-BA" dirty="0" smtClean="0"/>
              <a:t>j</a:t>
            </a:r>
            <a:r>
              <a:rPr lang="en-US" dirty="0" err="1" smtClean="0"/>
              <a:t>eti</a:t>
            </a:r>
            <a:r>
              <a:rPr lang="en-US" dirty="0" smtClean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slučajeve</a:t>
            </a:r>
            <a:r>
              <a:rPr lang="en-US" dirty="0"/>
              <a:t>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počtne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3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b="1" i="1" dirty="0" err="1"/>
              <a:t>Algoritam</a:t>
            </a:r>
            <a:r>
              <a:rPr lang="en-US" b="1" i="1" dirty="0"/>
              <a:t> </a:t>
            </a:r>
            <a:r>
              <a:rPr lang="en-US" b="1" i="1" dirty="0" err="1"/>
              <a:t>može</a:t>
            </a:r>
            <a:r>
              <a:rPr lang="en-US" b="1" i="1" dirty="0"/>
              <a:t> da </a:t>
            </a:r>
            <a:r>
              <a:rPr lang="en-US" b="1" i="1" dirty="0" err="1">
                <a:solidFill>
                  <a:srgbClr val="FF0000"/>
                </a:solidFill>
              </a:rPr>
              <a:t>ima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jedan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ili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više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ulaznih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podataka</a:t>
            </a:r>
            <a:r>
              <a:rPr lang="en-US" b="1" i="1" dirty="0">
                <a:solidFill>
                  <a:srgbClr val="FF0000"/>
                </a:solidFill>
              </a:rPr>
              <a:t>.</a:t>
            </a:r>
            <a:r>
              <a:rPr lang="en-US" b="1" i="1" dirty="0"/>
              <a:t> </a:t>
            </a:r>
            <a:r>
              <a:rPr lang="en-US" dirty="0" err="1"/>
              <a:t>Ulazni</a:t>
            </a:r>
            <a:r>
              <a:rPr lang="en-US" dirty="0"/>
              <a:t> </a:t>
            </a:r>
            <a:r>
              <a:rPr lang="en-US" dirty="0" err="1"/>
              <a:t>podaci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se </a:t>
            </a:r>
            <a:r>
              <a:rPr lang="en-US" dirty="0" err="1"/>
              <a:t>navedu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početku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se </a:t>
            </a:r>
            <a:r>
              <a:rPr lang="en-US" dirty="0" err="1"/>
              <a:t>unose</a:t>
            </a:r>
            <a:r>
              <a:rPr lang="en-US" dirty="0"/>
              <a:t> u </a:t>
            </a:r>
            <a:r>
              <a:rPr lang="en-US" dirty="0" err="1"/>
              <a:t>toku</a:t>
            </a:r>
            <a:r>
              <a:rPr lang="en-US" dirty="0"/>
              <a:t> </a:t>
            </a:r>
            <a:r>
              <a:rPr lang="en-US" dirty="0" err="1"/>
              <a:t>samog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.</a:t>
            </a:r>
          </a:p>
          <a:p>
            <a:pPr algn="just"/>
            <a:r>
              <a:rPr lang="en-US" b="1" i="1" dirty="0" err="1"/>
              <a:t>Algoritam</a:t>
            </a:r>
            <a:r>
              <a:rPr lang="en-US" b="1" i="1" dirty="0"/>
              <a:t> mora da </a:t>
            </a:r>
            <a:r>
              <a:rPr lang="en-US" b="1" i="1" dirty="0" err="1">
                <a:solidFill>
                  <a:srgbClr val="FF0000"/>
                </a:solidFill>
              </a:rPr>
              <a:t>ima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jedan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ili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više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izlaznih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podataka</a:t>
            </a:r>
            <a:r>
              <a:rPr lang="en-US" dirty="0"/>
              <a:t>. </a:t>
            </a:r>
            <a:r>
              <a:rPr lang="en-US" dirty="0" err="1"/>
              <a:t>Najzad</a:t>
            </a:r>
            <a:r>
              <a:rPr lang="en-US" dirty="0"/>
              <a:t>, </a:t>
            </a:r>
            <a:r>
              <a:rPr lang="en-US" dirty="0" err="1"/>
              <a:t>algoritme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pravimo</a:t>
            </a:r>
            <a:r>
              <a:rPr lang="en-US" dirty="0"/>
              <a:t> </a:t>
            </a:r>
            <a:r>
              <a:rPr lang="en-US" dirty="0" err="1"/>
              <a:t>zato</a:t>
            </a:r>
            <a:r>
              <a:rPr lang="en-US" dirty="0"/>
              <a:t> da </a:t>
            </a:r>
            <a:r>
              <a:rPr lang="en-US" dirty="0" err="1"/>
              <a:t>bismo</a:t>
            </a:r>
            <a:r>
              <a:rPr lang="en-US" dirty="0"/>
              <a:t> </a:t>
            </a:r>
            <a:r>
              <a:rPr lang="en-US" dirty="0" err="1"/>
              <a:t>dobili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rezultate</a:t>
            </a:r>
            <a:r>
              <a:rPr lang="en-US" dirty="0"/>
              <a:t>.</a:t>
            </a:r>
          </a:p>
          <a:p>
            <a:pPr algn="just"/>
            <a:r>
              <a:rPr lang="en-US" b="1" i="1" dirty="0" err="1"/>
              <a:t>Algoritam</a:t>
            </a:r>
            <a:r>
              <a:rPr lang="en-US" b="1" i="1" dirty="0"/>
              <a:t> bi </a:t>
            </a:r>
            <a:r>
              <a:rPr lang="en-US" b="1" i="1" dirty="0" err="1"/>
              <a:t>trebalo</a:t>
            </a:r>
            <a:r>
              <a:rPr lang="en-US" b="1" i="1" dirty="0"/>
              <a:t> da </a:t>
            </a:r>
            <a:r>
              <a:rPr lang="en-US" b="1" i="1" dirty="0" err="1"/>
              <a:t>bude</a:t>
            </a:r>
            <a:r>
              <a:rPr lang="en-US" b="1" i="1" dirty="0"/>
              <a:t> </a:t>
            </a:r>
            <a:r>
              <a:rPr lang="en-US" b="1" i="1" dirty="0" err="1">
                <a:solidFill>
                  <a:srgbClr val="FF0000"/>
                </a:solidFill>
              </a:rPr>
              <a:t>efikasan</a:t>
            </a:r>
            <a:r>
              <a:rPr lang="en-US" dirty="0"/>
              <a:t>. </a:t>
            </a:r>
            <a:r>
              <a:rPr lang="en-US" dirty="0" err="1" smtClean="0"/>
              <a:t>Zahtijeva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postizanje</a:t>
            </a:r>
            <a:r>
              <a:rPr lang="en-US" dirty="0"/>
              <a:t> </a:t>
            </a:r>
            <a:r>
              <a:rPr lang="en-US" dirty="0" err="1"/>
              <a:t>traženog</a:t>
            </a:r>
            <a:r>
              <a:rPr lang="en-US" dirty="0"/>
              <a:t> </a:t>
            </a:r>
            <a:r>
              <a:rPr lang="en-US" dirty="0" smtClean="0"/>
              <a:t>r</a:t>
            </a:r>
            <a:r>
              <a:rPr lang="sr-Latn-BA" dirty="0" smtClean="0"/>
              <a:t>j</a:t>
            </a:r>
            <a:r>
              <a:rPr lang="en-US" dirty="0" err="1" smtClean="0"/>
              <a:t>ešenja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kraćem</a:t>
            </a:r>
            <a:r>
              <a:rPr lang="en-US" dirty="0"/>
              <a:t> </a:t>
            </a:r>
            <a:r>
              <a:rPr lang="en-US" dirty="0" err="1"/>
              <a:t>vremenu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 smtClean="0"/>
              <a:t>primjenu</a:t>
            </a:r>
            <a:r>
              <a:rPr lang="en-US" dirty="0" smtClean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manjeg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algoritamskih</a:t>
            </a:r>
            <a:r>
              <a:rPr lang="en-US" dirty="0"/>
              <a:t> </a:t>
            </a:r>
            <a:r>
              <a:rPr lang="en-US" dirty="0" err="1"/>
              <a:t>koraka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30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vi-VN" b="1" i="1" dirty="0" smtClean="0"/>
              <a:t>Algoritam mora biti </a:t>
            </a:r>
            <a:r>
              <a:rPr lang="vi-VN" b="1" i="1" dirty="0" smtClean="0">
                <a:solidFill>
                  <a:srgbClr val="FF0000"/>
                </a:solidFill>
              </a:rPr>
              <a:t>ostvarljiv</a:t>
            </a:r>
            <a:r>
              <a:rPr lang="vi-VN" b="1" i="1" dirty="0" smtClean="0"/>
              <a:t> u računaru. </a:t>
            </a:r>
            <a:r>
              <a:rPr lang="vi-VN" dirty="0" smtClean="0"/>
              <a:t>To znači da sve korake koje napišemo u našem algoritmu zaista možemo da izvršimo i na računaru.</a:t>
            </a:r>
          </a:p>
          <a:p>
            <a:pPr algn="just"/>
            <a:r>
              <a:rPr lang="vi-VN" dirty="0" smtClean="0"/>
              <a:t>Rezultat svakog koraka je striktno definisan i zavisi od ulaznih podataka i rezultata prethodnog koraka.</a:t>
            </a:r>
          </a:p>
          <a:p>
            <a:pPr algn="just"/>
            <a:r>
              <a:rPr lang="vi-VN" dirty="0" smtClean="0"/>
              <a:t>Algoritam se zaustavlja nakon određenog broja izvršenih instrukcija.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90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PREDSTAVLJANJE ALGORITMA PRIRODNIM JEZIKOM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 smtClean="0"/>
              <a:t>Algoritamski koraci se mogu opisati prirodnim jezikom (jezik koji se koristi u svakodnevnoj komunikaciji).</a:t>
            </a:r>
          </a:p>
          <a:p>
            <a:r>
              <a:rPr lang="vi-VN" dirty="0" smtClean="0"/>
              <a:t>Npr. algoritam za podešavanje TV-a ili DVD uređaja najčešće je napisan na nekoliko jezika.</a:t>
            </a:r>
          </a:p>
          <a:p>
            <a:r>
              <a:rPr lang="vi-VN" dirty="0" smtClean="0"/>
              <a:t>Ako uradimo tačno po uputstvu, rezultat je uvek isti bez obzira na kojem jeziku čitamo.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82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</a:t>
            </a:r>
            <a:r>
              <a:rPr lang="sr-Latn-BA" dirty="0" smtClean="0"/>
              <a:t>j</a:t>
            </a:r>
            <a:r>
              <a:rPr lang="en-US" dirty="0" err="1" smtClean="0"/>
              <a:t>er</a:t>
            </a:r>
            <a:r>
              <a:rPr lang="en-US" dirty="0" smtClean="0"/>
              <a:t> 1.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Za</a:t>
            </a:r>
            <a:r>
              <a:rPr lang="en-US" dirty="0" smtClean="0"/>
              <a:t> un</a:t>
            </a:r>
            <a:r>
              <a:rPr lang="sr-Latn-BA" dirty="0" smtClean="0"/>
              <a:t>ij</a:t>
            </a:r>
            <a:r>
              <a:rPr lang="en-US" dirty="0" err="1" smtClean="0"/>
              <a:t>etu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BA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 smtClean="0"/>
              <a:t>stranice</a:t>
            </a:r>
            <a:r>
              <a:rPr lang="en-US" dirty="0" smtClean="0"/>
              <a:t> </a:t>
            </a:r>
            <a:r>
              <a:rPr lang="en-US" dirty="0" err="1" smtClean="0"/>
              <a:t>kvadrata</a:t>
            </a:r>
            <a:r>
              <a:rPr lang="en-US" dirty="0" smtClean="0"/>
              <a:t> </a:t>
            </a:r>
            <a:r>
              <a:rPr lang="en-US" dirty="0" err="1" smtClean="0"/>
              <a:t>izračunati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ispisati</a:t>
            </a:r>
            <a:r>
              <a:rPr lang="en-US" dirty="0" smtClean="0"/>
              <a:t> </a:t>
            </a:r>
            <a:r>
              <a:rPr lang="en-US" dirty="0" err="1" smtClean="0"/>
              <a:t>njegov</a:t>
            </a:r>
            <a:r>
              <a:rPr lang="en-US" dirty="0" smtClean="0"/>
              <a:t> </a:t>
            </a:r>
            <a:r>
              <a:rPr lang="en-US" dirty="0" err="1" smtClean="0"/>
              <a:t>obim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površinu</a:t>
            </a:r>
            <a:endParaRPr lang="en-US" dirty="0" smtClean="0"/>
          </a:p>
          <a:p>
            <a:r>
              <a:rPr lang="en-US" dirty="0" smtClean="0"/>
              <a:t>1. Start</a:t>
            </a:r>
          </a:p>
          <a:p>
            <a:r>
              <a:rPr lang="en-US" dirty="0" smtClean="0"/>
              <a:t>2. </a:t>
            </a:r>
            <a:r>
              <a:rPr lang="en-US" dirty="0" err="1" smtClean="0"/>
              <a:t>učitaj</a:t>
            </a:r>
            <a:r>
              <a:rPr lang="en-US" dirty="0" smtClean="0"/>
              <a:t> </a:t>
            </a:r>
            <a:r>
              <a:rPr lang="en-US" dirty="0" err="1" smtClean="0"/>
              <a:t>stranicu</a:t>
            </a:r>
            <a:r>
              <a:rPr lang="en-US" dirty="0" smtClean="0"/>
              <a:t> (a)</a:t>
            </a:r>
          </a:p>
          <a:p>
            <a:r>
              <a:rPr lang="en-US" dirty="0" smtClean="0"/>
              <a:t>3. </a:t>
            </a:r>
            <a:r>
              <a:rPr lang="en-US" dirty="0" err="1" smtClean="0"/>
              <a:t>izračunaj</a:t>
            </a:r>
            <a:r>
              <a:rPr lang="en-US" dirty="0" smtClean="0"/>
              <a:t> </a:t>
            </a:r>
            <a:r>
              <a:rPr lang="en-US" dirty="0" err="1" smtClean="0"/>
              <a:t>obim</a:t>
            </a:r>
            <a:r>
              <a:rPr lang="en-US" dirty="0" smtClean="0"/>
              <a:t> (O = 4*a)</a:t>
            </a:r>
          </a:p>
          <a:p>
            <a:r>
              <a:rPr lang="en-US" dirty="0" smtClean="0"/>
              <a:t>4. </a:t>
            </a:r>
            <a:r>
              <a:rPr lang="en-US" dirty="0" err="1" smtClean="0"/>
              <a:t>ispiši</a:t>
            </a:r>
            <a:r>
              <a:rPr lang="en-US" dirty="0" smtClean="0"/>
              <a:t> </a:t>
            </a:r>
            <a:r>
              <a:rPr lang="en-US" dirty="0" err="1" smtClean="0"/>
              <a:t>obim</a:t>
            </a:r>
            <a:r>
              <a:rPr lang="en-US" dirty="0" smtClean="0"/>
              <a:t> (O)</a:t>
            </a:r>
          </a:p>
          <a:p>
            <a:r>
              <a:rPr lang="en-US" dirty="0" smtClean="0"/>
              <a:t>5. </a:t>
            </a:r>
            <a:r>
              <a:rPr lang="en-US" dirty="0" err="1" smtClean="0"/>
              <a:t>Kraj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08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</a:t>
            </a:r>
            <a:r>
              <a:rPr lang="sr-Latn-BA" dirty="0" smtClean="0"/>
              <a:t>j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/>
              <a:t>2.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/>
              <a:t>Spremanje</a:t>
            </a:r>
            <a:r>
              <a:rPr lang="en-US" b="1" dirty="0"/>
              <a:t> </a:t>
            </a:r>
            <a:r>
              <a:rPr lang="en-US" b="1" dirty="0" err="1"/>
              <a:t>čaja</a:t>
            </a:r>
            <a:r>
              <a:rPr lang="en-US" b="1" dirty="0"/>
              <a:t>:</a:t>
            </a:r>
            <a:endParaRPr lang="en-US" dirty="0"/>
          </a:p>
          <a:p>
            <a:r>
              <a:rPr lang="en-US" dirty="0"/>
              <a:t>1. </a:t>
            </a:r>
            <a:r>
              <a:rPr lang="en-US" i="1" dirty="0" err="1"/>
              <a:t>Ako</a:t>
            </a:r>
            <a:r>
              <a:rPr lang="en-US" i="1" dirty="0"/>
              <a:t> u </a:t>
            </a:r>
            <a:r>
              <a:rPr lang="en-US" i="1" dirty="0" err="1"/>
              <a:t>čajniku</a:t>
            </a:r>
            <a:r>
              <a:rPr lang="en-US" i="1" dirty="0"/>
              <a:t> </a:t>
            </a:r>
            <a:r>
              <a:rPr lang="en-US" i="1" dirty="0" err="1"/>
              <a:t>nema</a:t>
            </a:r>
            <a:r>
              <a:rPr lang="en-US" i="1" dirty="0"/>
              <a:t> </a:t>
            </a:r>
            <a:r>
              <a:rPr lang="en-US" i="1" dirty="0" err="1"/>
              <a:t>vode</a:t>
            </a:r>
            <a:r>
              <a:rPr lang="en-US" i="1" dirty="0"/>
              <a:t> </a:t>
            </a:r>
            <a:r>
              <a:rPr lang="en-US" i="1" dirty="0" err="1"/>
              <a:t>napunite</a:t>
            </a:r>
            <a:r>
              <a:rPr lang="en-US" i="1" dirty="0"/>
              <a:t> </a:t>
            </a:r>
            <a:r>
              <a:rPr lang="en-US" i="1" dirty="0" err="1"/>
              <a:t>čajnik</a:t>
            </a:r>
            <a:r>
              <a:rPr lang="en-US" i="1" dirty="0"/>
              <a:t> </a:t>
            </a:r>
            <a:r>
              <a:rPr lang="en-US" i="1" dirty="0" err="1"/>
              <a:t>vodom</a:t>
            </a:r>
            <a:endParaRPr lang="en-US" dirty="0"/>
          </a:p>
          <a:p>
            <a:r>
              <a:rPr lang="en-US" dirty="0"/>
              <a:t>2. </a:t>
            </a:r>
            <a:r>
              <a:rPr lang="en-US" i="1" dirty="0" err="1"/>
              <a:t>Stavite</a:t>
            </a:r>
            <a:r>
              <a:rPr lang="en-US" i="1" dirty="0"/>
              <a:t> </a:t>
            </a:r>
            <a:r>
              <a:rPr lang="en-US" i="1" dirty="0" err="1"/>
              <a:t>čajnik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šporet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uključite</a:t>
            </a:r>
            <a:r>
              <a:rPr lang="en-US" i="1" dirty="0"/>
              <a:t> </a:t>
            </a:r>
            <a:r>
              <a:rPr lang="en-US" i="1" dirty="0" err="1"/>
              <a:t>odgovarajuću</a:t>
            </a:r>
            <a:r>
              <a:rPr lang="en-US" i="1" dirty="0"/>
              <a:t> </a:t>
            </a:r>
            <a:r>
              <a:rPr lang="en-US" i="1" dirty="0" err="1"/>
              <a:t>ringlu</a:t>
            </a:r>
            <a:r>
              <a:rPr lang="en-US" i="1" dirty="0"/>
              <a:t>.</a:t>
            </a:r>
            <a:endParaRPr lang="en-US" dirty="0"/>
          </a:p>
          <a:p>
            <a:r>
              <a:rPr lang="en-US" dirty="0"/>
              <a:t>3. </a:t>
            </a:r>
            <a:r>
              <a:rPr lang="en-US" i="1" dirty="0" err="1"/>
              <a:t>Uzmite</a:t>
            </a:r>
            <a:r>
              <a:rPr lang="en-US" i="1" dirty="0"/>
              <a:t> </a:t>
            </a:r>
            <a:r>
              <a:rPr lang="en-US" i="1" dirty="0" err="1"/>
              <a:t>čistu</a:t>
            </a:r>
            <a:r>
              <a:rPr lang="en-US" i="1" dirty="0"/>
              <a:t> </a:t>
            </a:r>
            <a:r>
              <a:rPr lang="en-US" i="1" dirty="0" err="1"/>
              <a:t>šolju</a:t>
            </a:r>
            <a:r>
              <a:rPr lang="en-US" i="1" dirty="0"/>
              <a:t> </a:t>
            </a:r>
            <a:r>
              <a:rPr lang="en-US" i="1" dirty="0" err="1"/>
              <a:t>za</a:t>
            </a:r>
            <a:r>
              <a:rPr lang="en-US" i="1" dirty="0"/>
              <a:t> </a:t>
            </a:r>
            <a:r>
              <a:rPr lang="en-US" i="1" dirty="0" err="1"/>
              <a:t>čaj</a:t>
            </a:r>
            <a:endParaRPr lang="en-US" dirty="0"/>
          </a:p>
          <a:p>
            <a:r>
              <a:rPr lang="en-US" dirty="0"/>
              <a:t>4. </a:t>
            </a:r>
            <a:r>
              <a:rPr lang="en-US" i="1" dirty="0" err="1"/>
              <a:t>Stavite</a:t>
            </a:r>
            <a:r>
              <a:rPr lang="en-US" i="1" dirty="0"/>
              <a:t> </a:t>
            </a:r>
            <a:r>
              <a:rPr lang="en-US" i="1" dirty="0" err="1"/>
              <a:t>kesicu</a:t>
            </a:r>
            <a:r>
              <a:rPr lang="en-US" i="1" dirty="0"/>
              <a:t> </a:t>
            </a:r>
            <a:r>
              <a:rPr lang="en-US" i="1" dirty="0" err="1"/>
              <a:t>čaja</a:t>
            </a:r>
            <a:r>
              <a:rPr lang="en-US" i="1" dirty="0"/>
              <a:t> u </a:t>
            </a:r>
            <a:r>
              <a:rPr lang="en-US" i="1" dirty="0" err="1"/>
              <a:t>šolju</a:t>
            </a:r>
            <a:r>
              <a:rPr lang="en-US" i="1" dirty="0"/>
              <a:t> </a:t>
            </a:r>
            <a:r>
              <a:rPr lang="en-US" i="1" dirty="0" err="1"/>
              <a:t>za</a:t>
            </a:r>
            <a:r>
              <a:rPr lang="en-US" i="1" dirty="0"/>
              <a:t> </a:t>
            </a:r>
            <a:r>
              <a:rPr lang="en-US" i="1" dirty="0" err="1"/>
              <a:t>čaj</a:t>
            </a:r>
            <a:r>
              <a:rPr lang="en-US" i="1" dirty="0"/>
              <a:t>.</a:t>
            </a:r>
            <a:endParaRPr lang="en-US" dirty="0"/>
          </a:p>
          <a:p>
            <a:r>
              <a:rPr lang="en-US" dirty="0"/>
              <a:t>5. </a:t>
            </a:r>
            <a:r>
              <a:rPr lang="en-US" i="1" dirty="0" err="1"/>
              <a:t>Ako</a:t>
            </a:r>
            <a:r>
              <a:rPr lang="en-US" i="1" dirty="0"/>
              <a:t> </a:t>
            </a:r>
            <a:r>
              <a:rPr lang="en-US" i="1" dirty="0" err="1"/>
              <a:t>voda</a:t>
            </a:r>
            <a:r>
              <a:rPr lang="en-US" i="1" dirty="0"/>
              <a:t> u </a:t>
            </a:r>
            <a:r>
              <a:rPr lang="en-US" i="1" dirty="0" err="1"/>
              <a:t>čajniku</a:t>
            </a:r>
            <a:r>
              <a:rPr lang="en-US" i="1" dirty="0"/>
              <a:t> </a:t>
            </a:r>
            <a:r>
              <a:rPr lang="en-US" i="1" dirty="0" err="1"/>
              <a:t>nije</a:t>
            </a:r>
            <a:r>
              <a:rPr lang="en-US" i="1" dirty="0"/>
              <a:t> </a:t>
            </a:r>
            <a:r>
              <a:rPr lang="en-US" i="1" dirty="0" err="1"/>
              <a:t>provrela</a:t>
            </a:r>
            <a:r>
              <a:rPr lang="en-US" i="1" dirty="0"/>
              <a:t> </a:t>
            </a:r>
            <a:r>
              <a:rPr lang="en-US" i="1" dirty="0" err="1"/>
              <a:t>idite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korak</a:t>
            </a:r>
            <a:r>
              <a:rPr lang="en-US" i="1" dirty="0"/>
              <a:t> 5, </a:t>
            </a:r>
            <a:r>
              <a:rPr lang="en-US" i="1" dirty="0" err="1"/>
              <a:t>ako</a:t>
            </a:r>
            <a:r>
              <a:rPr lang="en-US" i="1" dirty="0"/>
              <a:t> </a:t>
            </a:r>
            <a:r>
              <a:rPr lang="en-US" i="1" dirty="0" err="1"/>
              <a:t>jeste</a:t>
            </a:r>
            <a:r>
              <a:rPr lang="en-US" i="1" dirty="0"/>
              <a:t> </a:t>
            </a:r>
            <a:r>
              <a:rPr lang="en-US" i="1" dirty="0" err="1"/>
              <a:t>idite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korak</a:t>
            </a:r>
            <a:r>
              <a:rPr lang="en-US" i="1" dirty="0"/>
              <a:t> 6.</a:t>
            </a:r>
            <a:endParaRPr lang="en-US" dirty="0"/>
          </a:p>
          <a:p>
            <a:r>
              <a:rPr lang="en-US" dirty="0"/>
              <a:t>6. </a:t>
            </a:r>
            <a:r>
              <a:rPr lang="en-US" i="1" dirty="0" err="1"/>
              <a:t>Isključite</a:t>
            </a:r>
            <a:r>
              <a:rPr lang="en-US" i="1" dirty="0"/>
              <a:t> </a:t>
            </a:r>
            <a:r>
              <a:rPr lang="en-US" i="1" dirty="0" err="1"/>
              <a:t>ringlu</a:t>
            </a:r>
            <a:r>
              <a:rPr lang="en-US" i="1" dirty="0"/>
              <a:t>.</a:t>
            </a:r>
            <a:endParaRPr lang="en-US" dirty="0"/>
          </a:p>
          <a:p>
            <a:r>
              <a:rPr lang="en-US" dirty="0"/>
              <a:t>7. </a:t>
            </a:r>
            <a:r>
              <a:rPr lang="en-US" i="1" dirty="0" err="1"/>
              <a:t>Sipajte</a:t>
            </a:r>
            <a:r>
              <a:rPr lang="en-US" i="1" dirty="0"/>
              <a:t> </a:t>
            </a:r>
            <a:r>
              <a:rPr lang="en-US" i="1" dirty="0" err="1"/>
              <a:t>vodu</a:t>
            </a:r>
            <a:r>
              <a:rPr lang="en-US" i="1" dirty="0"/>
              <a:t> </a:t>
            </a:r>
            <a:r>
              <a:rPr lang="en-US" i="1" dirty="0" err="1"/>
              <a:t>iz</a:t>
            </a:r>
            <a:r>
              <a:rPr lang="en-US" i="1" dirty="0"/>
              <a:t> </a:t>
            </a:r>
            <a:r>
              <a:rPr lang="en-US" i="1" dirty="0" err="1"/>
              <a:t>čajnika</a:t>
            </a:r>
            <a:r>
              <a:rPr lang="en-US" i="1" dirty="0"/>
              <a:t> u </a:t>
            </a:r>
            <a:r>
              <a:rPr lang="en-US" i="1" dirty="0" err="1"/>
              <a:t>šolju</a:t>
            </a:r>
            <a:r>
              <a:rPr lang="en-US" i="1" dirty="0"/>
              <a:t> (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pazite</a:t>
            </a:r>
            <a:r>
              <a:rPr lang="en-US" i="1" dirty="0"/>
              <a:t> da ne </a:t>
            </a:r>
            <a:r>
              <a:rPr lang="en-US" i="1" dirty="0" err="1"/>
              <a:t>prelijete</a:t>
            </a:r>
            <a:r>
              <a:rPr lang="en-US" i="1" dirty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31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vi-VN" dirty="0"/>
              <a:t>Zapažamo da ovaj algoritam ima više koraka, da neki od koraka (1,3 i 5) sadrže donošenje odluka, da jedan korak (5) sadrži ponavljanje u kome se izvršava proces čekanja na vodu da provri.</a:t>
            </a:r>
          </a:p>
          <a:p>
            <a:r>
              <a:rPr lang="vi-VN" dirty="0"/>
              <a:t>Kao što vidimo, potrebno je puno </a:t>
            </a:r>
            <a:r>
              <a:rPr lang="vi-VN" dirty="0" smtClean="0"/>
              <a:t>r</a:t>
            </a:r>
            <a:r>
              <a:rPr lang="sr-Latn-BA" dirty="0" smtClean="0"/>
              <a:t>ij</a:t>
            </a:r>
            <a:r>
              <a:rPr lang="vi-VN" dirty="0" smtClean="0"/>
              <a:t>eči </a:t>
            </a:r>
            <a:r>
              <a:rPr lang="vi-VN" dirty="0"/>
              <a:t>za opis pojedinačnih koraka. </a:t>
            </a:r>
            <a:endParaRPr lang="en-US" dirty="0" smtClean="0"/>
          </a:p>
          <a:p>
            <a:r>
              <a:rPr lang="vi-VN" dirty="0" smtClean="0"/>
              <a:t>Takođe</a:t>
            </a:r>
            <a:r>
              <a:rPr lang="vi-VN" dirty="0"/>
              <a:t>, veliki nedostatak ovog načina prikazivanja je taj što jezik nije univerzalan i prepoznatljiv.</a:t>
            </a:r>
            <a:br>
              <a:rPr lang="vi-VN" dirty="0"/>
            </a:br>
            <a:r>
              <a:rPr lang="vi-VN" dirty="0"/>
              <a:t>Različiti ljudi koriste različite jezike, a čak i kada se služe istim jezikom onda koriste različite </a:t>
            </a:r>
            <a:r>
              <a:rPr lang="sr-Latn-BA" dirty="0" smtClean="0"/>
              <a:t>ij</a:t>
            </a:r>
            <a:r>
              <a:rPr lang="vi-VN" dirty="0" smtClean="0"/>
              <a:t>eči </a:t>
            </a:r>
            <a:r>
              <a:rPr lang="vi-VN" dirty="0"/>
              <a:t>da bi opisali istu situaciju, tako da često možemo da se zbunimo. </a:t>
            </a:r>
            <a:endParaRPr lang="sr-Latn-BA" dirty="0" smtClean="0"/>
          </a:p>
          <a:p>
            <a:pPr algn="just"/>
            <a:r>
              <a:rPr lang="vi-VN" dirty="0" smtClean="0"/>
              <a:t>A </a:t>
            </a:r>
            <a:r>
              <a:rPr lang="vi-VN" dirty="0"/>
              <a:t>algoritam ne </a:t>
            </a:r>
            <a:r>
              <a:rPr lang="vi-VN" dirty="0" smtClean="0"/>
              <a:t>sm</a:t>
            </a:r>
            <a:r>
              <a:rPr lang="sr-Latn-BA" dirty="0" smtClean="0"/>
              <a:t>ij</a:t>
            </a:r>
            <a:r>
              <a:rPr lang="vi-VN" dirty="0" smtClean="0"/>
              <a:t>e </a:t>
            </a:r>
            <a:r>
              <a:rPr lang="vi-VN" dirty="0"/>
              <a:t>da bude dvosmislen…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85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cap="all" dirty="0"/>
              <a:t>PREDSTAVLJANJE ALGORITMA GRAFIČKIM SIMBOLIMA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jednostavnosti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lakšeg</a:t>
            </a:r>
            <a:r>
              <a:rPr lang="en-US" dirty="0"/>
              <a:t> </a:t>
            </a:r>
            <a:r>
              <a:rPr lang="en-US" dirty="0" err="1" smtClean="0"/>
              <a:t>razum</a:t>
            </a:r>
            <a:r>
              <a:rPr lang="sr-Latn-BA" dirty="0" smtClean="0"/>
              <a:t>ij</a:t>
            </a:r>
            <a:r>
              <a:rPr lang="en-US" dirty="0" err="1" smtClean="0"/>
              <a:t>evanja</a:t>
            </a:r>
            <a:r>
              <a:rPr lang="en-US" dirty="0"/>
              <a:t>, </a:t>
            </a:r>
            <a:r>
              <a:rPr lang="en-US" dirty="0" err="1"/>
              <a:t>smišljeni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posebni</a:t>
            </a:r>
            <a:r>
              <a:rPr lang="en-US" dirty="0"/>
              <a:t> </a:t>
            </a:r>
            <a:r>
              <a:rPr lang="en-US" dirty="0" err="1"/>
              <a:t>načini</a:t>
            </a:r>
            <a:r>
              <a:rPr lang="en-US" dirty="0"/>
              <a:t> </a:t>
            </a:r>
            <a:r>
              <a:rPr lang="en-US" dirty="0" err="1"/>
              <a:t>zapisivanja</a:t>
            </a:r>
            <a:r>
              <a:rPr lang="en-US" dirty="0"/>
              <a:t> </a:t>
            </a:r>
            <a:r>
              <a:rPr lang="en-US" dirty="0" err="1"/>
              <a:t>algoritama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Grafički</a:t>
            </a:r>
            <a:r>
              <a:rPr lang="en-US" dirty="0"/>
              <a:t> </a:t>
            </a:r>
            <a:r>
              <a:rPr lang="en-US" dirty="0" err="1"/>
              <a:t>prikaz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naziva</a:t>
            </a:r>
            <a:r>
              <a:rPr lang="en-US" dirty="0"/>
              <a:t> se </a:t>
            </a:r>
            <a:r>
              <a:rPr lang="en-US" dirty="0" err="1"/>
              <a:t>dijagram</a:t>
            </a:r>
            <a:r>
              <a:rPr lang="en-US" dirty="0"/>
              <a:t> </a:t>
            </a:r>
            <a:r>
              <a:rPr lang="en-US" dirty="0" err="1"/>
              <a:t>toka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algoritamska</a:t>
            </a:r>
            <a:r>
              <a:rPr lang="en-US" dirty="0"/>
              <a:t> </a:t>
            </a:r>
            <a:r>
              <a:rPr lang="en-US" dirty="0" err="1"/>
              <a:t>šema</a:t>
            </a:r>
            <a:r>
              <a:rPr lang="en-US" dirty="0"/>
              <a:t>.</a:t>
            </a:r>
          </a:p>
          <a:p>
            <a:r>
              <a:rPr lang="en-US" dirty="0" err="1"/>
              <a:t>Takav</a:t>
            </a:r>
            <a:r>
              <a:rPr lang="en-US" dirty="0"/>
              <a:t> </a:t>
            </a:r>
            <a:r>
              <a:rPr lang="en-US" dirty="0" err="1"/>
              <a:t>prikaz</a:t>
            </a:r>
            <a:r>
              <a:rPr lang="en-US" dirty="0"/>
              <a:t> je </a:t>
            </a:r>
            <a:r>
              <a:rPr lang="en-US" dirty="0" err="1"/>
              <a:t>koristan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pregledno</a:t>
            </a:r>
            <a:r>
              <a:rPr lang="en-US" dirty="0"/>
              <a:t> </a:t>
            </a:r>
            <a:r>
              <a:rPr lang="en-US" dirty="0" err="1"/>
              <a:t>prikazuje</a:t>
            </a:r>
            <a:r>
              <a:rPr lang="en-US" dirty="0"/>
              <a:t> </a:t>
            </a:r>
            <a:r>
              <a:rPr lang="en-US" dirty="0" err="1"/>
              <a:t>algoritam</a:t>
            </a:r>
            <a:r>
              <a:rPr lang="en-US" dirty="0"/>
              <a:t>,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/>
              <a:t>analizu</a:t>
            </a:r>
            <a:r>
              <a:rPr lang="en-US" dirty="0"/>
              <a:t> </a:t>
            </a:r>
            <a:r>
              <a:rPr lang="en-US" dirty="0" err="1"/>
              <a:t>problema</a:t>
            </a:r>
            <a:r>
              <a:rPr lang="en-US" dirty="0"/>
              <a:t>, </a:t>
            </a:r>
            <a:r>
              <a:rPr lang="en-US" dirty="0" err="1"/>
              <a:t>lakšu</a:t>
            </a:r>
            <a:r>
              <a:rPr lang="en-US" dirty="0"/>
              <a:t> </a:t>
            </a:r>
            <a:r>
              <a:rPr lang="en-US" dirty="0" err="1" smtClean="0"/>
              <a:t>prov</a:t>
            </a:r>
            <a:r>
              <a:rPr lang="sr-Latn-BA" dirty="0" smtClean="0"/>
              <a:t>j</a:t>
            </a:r>
            <a:r>
              <a:rPr lang="en-US" dirty="0" err="1" smtClean="0"/>
              <a:t>eru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traženje</a:t>
            </a:r>
            <a:r>
              <a:rPr lang="en-US" dirty="0"/>
              <a:t> </a:t>
            </a:r>
            <a:r>
              <a:rPr lang="en-US" dirty="0" err="1"/>
              <a:t>boljih</a:t>
            </a:r>
            <a:r>
              <a:rPr lang="en-US" dirty="0"/>
              <a:t> </a:t>
            </a:r>
            <a:r>
              <a:rPr lang="en-US" dirty="0" err="1"/>
              <a:t>postupaka</a:t>
            </a:r>
            <a:r>
              <a:rPr lang="en-US" dirty="0"/>
              <a:t> </a:t>
            </a:r>
            <a:r>
              <a:rPr lang="en-US" dirty="0" smtClean="0"/>
              <a:t>r</a:t>
            </a:r>
            <a:r>
              <a:rPr lang="sr-Latn-BA" dirty="0" smtClean="0"/>
              <a:t>j</a:t>
            </a:r>
            <a:r>
              <a:rPr lang="en-US" dirty="0" err="1" smtClean="0"/>
              <a:t>ešavanja</a:t>
            </a:r>
            <a:r>
              <a:rPr lang="en-US" dirty="0" smtClean="0"/>
              <a:t> </a:t>
            </a:r>
            <a:r>
              <a:rPr lang="en-US" dirty="0" err="1"/>
              <a:t>zadatka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Najčešće</a:t>
            </a:r>
            <a:r>
              <a:rPr lang="en-US" dirty="0"/>
              <a:t> je </a:t>
            </a:r>
            <a:r>
              <a:rPr lang="en-US" dirty="0" err="1"/>
              <a:t>algoritam</a:t>
            </a:r>
            <a:r>
              <a:rPr lang="en-US" dirty="0"/>
              <a:t> </a:t>
            </a:r>
            <a:r>
              <a:rPr lang="en-US" dirty="0" err="1"/>
              <a:t>predstavljen</a:t>
            </a:r>
            <a:r>
              <a:rPr lang="en-US" dirty="0"/>
              <a:t> 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šeme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jasno</a:t>
            </a:r>
            <a:r>
              <a:rPr lang="en-US" dirty="0"/>
              <a:t> </a:t>
            </a:r>
            <a:r>
              <a:rPr lang="en-US" dirty="0" err="1"/>
              <a:t>definisanim</a:t>
            </a:r>
            <a:r>
              <a:rPr lang="en-US" dirty="0"/>
              <a:t> </a:t>
            </a:r>
            <a:r>
              <a:rPr lang="en-US" dirty="0" err="1"/>
              <a:t>nizom</a:t>
            </a:r>
            <a:r>
              <a:rPr lang="en-US" dirty="0"/>
              <a:t> </a:t>
            </a:r>
            <a:r>
              <a:rPr lang="en-US" dirty="0" err="1"/>
              <a:t>radnji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93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vi-VN" dirty="0"/>
              <a:t>Algoritamska šema se odlikuje </a:t>
            </a:r>
            <a:r>
              <a:rPr lang="vi-VN" dirty="0" smtClean="0"/>
              <a:t>sl</a:t>
            </a:r>
            <a:r>
              <a:rPr lang="sr-Latn-BA" dirty="0" smtClean="0"/>
              <a:t>j</a:t>
            </a:r>
            <a:r>
              <a:rPr lang="vi-VN" dirty="0" smtClean="0"/>
              <a:t>edećim </a:t>
            </a:r>
            <a:r>
              <a:rPr lang="vi-VN" dirty="0"/>
              <a:t>karakteristikama:</a:t>
            </a:r>
          </a:p>
          <a:p>
            <a:r>
              <a:rPr lang="vi-VN" dirty="0"/>
              <a:t>Algoritam zapisujemo na takav način da je lako otkriti greške ukoliko postoje;</a:t>
            </a:r>
          </a:p>
          <a:p>
            <a:r>
              <a:rPr lang="vi-VN" dirty="0"/>
              <a:t>Omogućava kraći i jasniji zapis algoritma (prednost u odnosu na tekstualni oblik).</a:t>
            </a:r>
          </a:p>
          <a:p>
            <a:r>
              <a:rPr lang="vi-VN" dirty="0"/>
              <a:t>Pregledna je veza između detalja i </a:t>
            </a:r>
            <a:r>
              <a:rPr lang="vi-VN" dirty="0" smtClean="0"/>
              <a:t>c</a:t>
            </a:r>
            <a:r>
              <a:rPr lang="sr-Latn-BA" dirty="0" smtClean="0"/>
              <a:t>j</a:t>
            </a:r>
            <a:r>
              <a:rPr lang="vi-VN" dirty="0" smtClean="0"/>
              <a:t>eline </a:t>
            </a:r>
            <a:r>
              <a:rPr lang="vi-VN" dirty="0"/>
              <a:t>algoritma, lakše je sagledati </a:t>
            </a:r>
            <a:r>
              <a:rPr lang="vi-VN" dirty="0" smtClean="0"/>
              <a:t>c</a:t>
            </a:r>
            <a:r>
              <a:rPr lang="sr-Latn-BA" dirty="0" smtClean="0"/>
              <a:t>i</a:t>
            </a:r>
            <a:r>
              <a:rPr lang="vi-VN" dirty="0" smtClean="0"/>
              <a:t>o </a:t>
            </a:r>
            <a:r>
              <a:rPr lang="vi-VN" dirty="0"/>
              <a:t>algoritam i shvatiti šta on ustvari radi.</a:t>
            </a:r>
          </a:p>
          <a:p>
            <a:r>
              <a:rPr lang="vi-VN" dirty="0"/>
              <a:t>Dogovoreni su određeni grafički simboli kojima se mogu opisati pojedinačni koraci u svakom algoritmu – Elementi Algoritma.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2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52538"/>
            <a:ext cx="7848600" cy="484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355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b="1" i="1" cap="all" dirty="0" smtClean="0"/>
              <a:t/>
            </a:r>
            <a:br>
              <a:rPr lang="sr-Latn-BA" b="1" i="1" cap="all" dirty="0" smtClean="0"/>
            </a:br>
            <a:r>
              <a:rPr lang="en-US" b="1" i="1" cap="all" dirty="0" smtClean="0"/>
              <a:t>ŠTA </a:t>
            </a:r>
            <a:r>
              <a:rPr lang="en-US" b="1" i="1" cap="all" dirty="0"/>
              <a:t>SU ALGORITMI?</a:t>
            </a:r>
            <a:br>
              <a:rPr lang="en-US" b="1" i="1" cap="all" dirty="0"/>
            </a:b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Algoritam se definiše kao skup operacija koje treba izvršiti po tačno određenom </a:t>
            </a:r>
            <a:r>
              <a:rPr lang="vi-VN" dirty="0" smtClean="0"/>
              <a:t>redosl</a:t>
            </a:r>
            <a:r>
              <a:rPr lang="sr-Latn-BA" dirty="0" smtClean="0"/>
              <a:t>j</a:t>
            </a:r>
            <a:r>
              <a:rPr lang="vi-VN" dirty="0" smtClean="0"/>
              <a:t>edu </a:t>
            </a:r>
            <a:r>
              <a:rPr lang="vi-VN" dirty="0"/>
              <a:t>izvršavanja</a:t>
            </a:r>
            <a:r>
              <a:rPr lang="vi-VN" dirty="0" smtClean="0"/>
              <a:t>.</a:t>
            </a:r>
            <a:endParaRPr lang="sr-Latn-BA" dirty="0" smtClean="0"/>
          </a:p>
          <a:p>
            <a:r>
              <a:rPr lang="vi-VN" dirty="0" smtClean="0"/>
              <a:t/>
            </a:r>
            <a:br>
              <a:rPr lang="vi-VN" dirty="0" smtClean="0"/>
            </a:br>
            <a:r>
              <a:rPr lang="vi-VN" dirty="0"/>
              <a:t>Računarski program je ustvari određen algoritam koji računaru objašnjava koje korake (naredbe-operacije-radnje) i kojim redosledom treba da obavlja.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59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all" dirty="0"/>
              <a:t>ELEMENTI ALGORITMA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71988"/>
            <a:ext cx="7239000" cy="485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447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b="1" dirty="0"/>
              <a:t>Radi prelaska ulice kada nema semafora:</a:t>
            </a:r>
            <a:endParaRPr lang="vi-VN" dirty="0"/>
          </a:p>
          <a:p>
            <a:r>
              <a:rPr lang="vi-VN" dirty="0"/>
              <a:t>1. </a:t>
            </a:r>
            <a:r>
              <a:rPr lang="vi-VN" i="1" dirty="0"/>
              <a:t>pogledaj </a:t>
            </a:r>
            <a:r>
              <a:rPr lang="vi-VN" i="1" dirty="0" smtClean="0"/>
              <a:t>l</a:t>
            </a:r>
            <a:r>
              <a:rPr lang="sr-Latn-BA" i="1" dirty="0" smtClean="0"/>
              <a:t>ij</a:t>
            </a:r>
            <a:r>
              <a:rPr lang="vi-VN" i="1" dirty="0" smtClean="0"/>
              <a:t>evo</a:t>
            </a:r>
            <a:endParaRPr lang="vi-VN" dirty="0"/>
          </a:p>
          <a:p>
            <a:r>
              <a:rPr lang="vi-VN" dirty="0"/>
              <a:t>2. </a:t>
            </a:r>
            <a:r>
              <a:rPr lang="vi-VN" i="1" dirty="0"/>
              <a:t>pogledaj desno</a:t>
            </a:r>
            <a:endParaRPr lang="vi-VN" dirty="0"/>
          </a:p>
          <a:p>
            <a:r>
              <a:rPr lang="vi-VN" dirty="0"/>
              <a:t>3. </a:t>
            </a:r>
            <a:r>
              <a:rPr lang="vi-VN" i="1" dirty="0"/>
              <a:t>ako ide vozilo – stani</a:t>
            </a:r>
            <a:endParaRPr lang="vi-VN" dirty="0"/>
          </a:p>
          <a:p>
            <a:r>
              <a:rPr lang="vi-VN" dirty="0"/>
              <a:t>4. </a:t>
            </a:r>
            <a:r>
              <a:rPr lang="vi-VN" i="1" dirty="0"/>
              <a:t>ako nema vozila – pređi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80059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Evo</a:t>
            </a:r>
            <a:r>
              <a:rPr lang="en-US" b="1" dirty="0"/>
              <a:t> </a:t>
            </a:r>
            <a:r>
              <a:rPr lang="en-US" b="1" dirty="0" err="1"/>
              <a:t>još</a:t>
            </a:r>
            <a:r>
              <a:rPr lang="en-US" b="1" dirty="0"/>
              <a:t> </a:t>
            </a:r>
            <a:r>
              <a:rPr lang="en-US" b="1" dirty="0" err="1"/>
              <a:t>nekih</a:t>
            </a:r>
            <a:r>
              <a:rPr lang="en-US" b="1" dirty="0"/>
              <a:t> </a:t>
            </a:r>
            <a:r>
              <a:rPr lang="en-US" b="1" dirty="0" err="1"/>
              <a:t>definicija</a:t>
            </a:r>
            <a:r>
              <a:rPr lang="en-US" b="1" dirty="0"/>
              <a:t> </a:t>
            </a:r>
            <a:r>
              <a:rPr lang="en-US" b="1" dirty="0" err="1"/>
              <a:t>algoritma</a:t>
            </a:r>
            <a:r>
              <a:rPr lang="en-US" b="1" dirty="0" smtClean="0"/>
              <a:t>:</a:t>
            </a:r>
            <a:endParaRPr lang="sr-Latn-BA" b="1" dirty="0" smtClean="0"/>
          </a:p>
          <a:p>
            <a:r>
              <a:rPr lang="vi-VN" dirty="0"/>
              <a:t>Algoritam je konačan niz jednostavnih koraka kojim se opisuje postupak </a:t>
            </a:r>
            <a:r>
              <a:rPr lang="vi-VN" dirty="0" smtClean="0"/>
              <a:t>r</a:t>
            </a:r>
            <a:r>
              <a:rPr lang="sr-Latn-BA" dirty="0" smtClean="0"/>
              <a:t>j</a:t>
            </a:r>
            <a:r>
              <a:rPr lang="vi-VN" dirty="0" smtClean="0"/>
              <a:t>ešavanja </a:t>
            </a:r>
            <a:r>
              <a:rPr lang="vi-VN" dirty="0"/>
              <a:t>određenog realnog problema</a:t>
            </a:r>
            <a:r>
              <a:rPr lang="vi-VN" dirty="0" smtClean="0"/>
              <a:t>.</a:t>
            </a:r>
            <a:endParaRPr lang="sr-Latn-BA" dirty="0" smtClean="0"/>
          </a:p>
          <a:p>
            <a:r>
              <a:rPr lang="en-US" dirty="0" err="1"/>
              <a:t>Algoritam</a:t>
            </a:r>
            <a:r>
              <a:rPr lang="en-US" dirty="0"/>
              <a:t> je </a:t>
            </a:r>
            <a:r>
              <a:rPr lang="en-US" dirty="0" err="1"/>
              <a:t>metoda</a:t>
            </a:r>
            <a:r>
              <a:rPr lang="en-US" dirty="0"/>
              <a:t>, </a:t>
            </a:r>
            <a:r>
              <a:rPr lang="en-US" dirty="0" err="1"/>
              <a:t>postupak</a:t>
            </a:r>
            <a:r>
              <a:rPr lang="en-US" dirty="0"/>
              <a:t>, </a:t>
            </a:r>
            <a:r>
              <a:rPr lang="en-US" dirty="0" err="1"/>
              <a:t>pravilo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smtClean="0"/>
              <a:t>r</a:t>
            </a:r>
            <a:r>
              <a:rPr lang="sr-Latn-BA" dirty="0" smtClean="0"/>
              <a:t>j</a:t>
            </a:r>
            <a:r>
              <a:rPr lang="en-US" dirty="0" err="1" smtClean="0"/>
              <a:t>ešenj</a:t>
            </a:r>
            <a:r>
              <a:rPr lang="sr-Latn-BA" dirty="0" smtClean="0"/>
              <a:t>avanje </a:t>
            </a:r>
            <a:r>
              <a:rPr lang="en-US" dirty="0" smtClean="0"/>
              <a:t> </a:t>
            </a:r>
            <a:r>
              <a:rPr lang="en-US" dirty="0" err="1"/>
              <a:t>nekog</a:t>
            </a:r>
            <a:r>
              <a:rPr lang="en-US" dirty="0"/>
              <a:t> </a:t>
            </a:r>
            <a:r>
              <a:rPr lang="en-US" dirty="0" err="1"/>
              <a:t>problema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dostizanje</a:t>
            </a:r>
            <a:r>
              <a:rPr lang="en-US" dirty="0"/>
              <a:t> </a:t>
            </a:r>
            <a:r>
              <a:rPr lang="en-US" dirty="0" err="1"/>
              <a:t>nekog</a:t>
            </a:r>
            <a:r>
              <a:rPr lang="en-US" dirty="0"/>
              <a:t> </a:t>
            </a:r>
            <a:r>
              <a:rPr lang="en-US" dirty="0" err="1"/>
              <a:t>cilja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8183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Algoritam je uređeni skup jednoznačnih (nedvosmislenih) koraka</a:t>
            </a:r>
            <a:r>
              <a:rPr lang="vi-VN" dirty="0" smtClean="0"/>
              <a:t>.</a:t>
            </a:r>
            <a:endParaRPr lang="sr-Latn-BA" dirty="0" smtClean="0"/>
          </a:p>
          <a:p>
            <a:endParaRPr lang="sr-Latn-BA" dirty="0"/>
          </a:p>
          <a:p>
            <a:r>
              <a:rPr lang="en-US" dirty="0" err="1"/>
              <a:t>Algoritam</a:t>
            </a:r>
            <a:r>
              <a:rPr lang="en-US" dirty="0"/>
              <a:t> je 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formulisanih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rešavanje</a:t>
            </a:r>
            <a:r>
              <a:rPr lang="en-US" dirty="0"/>
              <a:t> </a:t>
            </a:r>
            <a:r>
              <a:rPr lang="en-US" dirty="0" err="1"/>
              <a:t>nekog</a:t>
            </a:r>
            <a:r>
              <a:rPr lang="en-US" dirty="0"/>
              <a:t> </a:t>
            </a:r>
            <a:r>
              <a:rPr lang="en-US" dirty="0" err="1"/>
              <a:t>zadatka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27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Računarski</a:t>
            </a:r>
            <a:r>
              <a:rPr lang="en-US" dirty="0"/>
              <a:t> </a:t>
            </a:r>
            <a:r>
              <a:rPr lang="en-US" dirty="0" err="1"/>
              <a:t>algoritam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skicu</a:t>
            </a:r>
            <a:r>
              <a:rPr lang="en-US" dirty="0"/>
              <a:t> </a:t>
            </a:r>
            <a:r>
              <a:rPr lang="en-US" dirty="0" err="1"/>
              <a:t>izgleda</a:t>
            </a:r>
            <a:r>
              <a:rPr lang="en-US" dirty="0"/>
              <a:t> </a:t>
            </a:r>
            <a:r>
              <a:rPr lang="en-US" dirty="0" err="1"/>
              <a:t>programa</a:t>
            </a:r>
            <a:r>
              <a:rPr lang="en-US" dirty="0"/>
              <a:t>. </a:t>
            </a:r>
            <a:endParaRPr lang="sr-Latn-BA" dirty="0" smtClean="0"/>
          </a:p>
          <a:p>
            <a:r>
              <a:rPr lang="en-US" dirty="0" err="1" smtClean="0"/>
              <a:t>Kasnije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algoritam</a:t>
            </a:r>
            <a:r>
              <a:rPr lang="en-US" dirty="0"/>
              <a:t> </a:t>
            </a:r>
            <a:r>
              <a:rPr lang="en-US" dirty="0" err="1"/>
              <a:t>moguće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BA" dirty="0" smtClean="0"/>
              <a:t>j</a:t>
            </a:r>
            <a:r>
              <a:rPr lang="en-US" dirty="0" err="1" smtClean="0"/>
              <a:t>eniti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kom</a:t>
            </a:r>
            <a:r>
              <a:rPr lang="en-US" dirty="0"/>
              <a:t> </a:t>
            </a:r>
            <a:r>
              <a:rPr lang="en-US" dirty="0" err="1"/>
              <a:t>programskom</a:t>
            </a:r>
            <a:r>
              <a:rPr lang="en-US" dirty="0"/>
              <a:t> </a:t>
            </a:r>
            <a:r>
              <a:rPr lang="en-US" dirty="0" err="1"/>
              <a:t>jeziku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to je </a:t>
            </a:r>
            <a:r>
              <a:rPr lang="en-US" dirty="0" err="1"/>
              <a:t>njegova</a:t>
            </a:r>
            <a:r>
              <a:rPr lang="en-US" dirty="0"/>
              <a:t> </a:t>
            </a:r>
            <a:r>
              <a:rPr lang="en-US" dirty="0" err="1"/>
              <a:t>velika</a:t>
            </a:r>
            <a:r>
              <a:rPr lang="en-US" dirty="0"/>
              <a:t> </a:t>
            </a:r>
            <a:r>
              <a:rPr lang="en-US" dirty="0" err="1"/>
              <a:t>prednost</a:t>
            </a:r>
            <a:r>
              <a:rPr lang="en-US" dirty="0" smtClean="0"/>
              <a:t>!</a:t>
            </a:r>
            <a:endParaRPr lang="sr-Latn-BA" dirty="0" smtClean="0"/>
          </a:p>
          <a:p>
            <a:r>
              <a:rPr lang="en-US" dirty="0" smtClean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algoritam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iskoristiti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pisanje</a:t>
            </a:r>
            <a:r>
              <a:rPr lang="en-US" dirty="0"/>
              <a:t> </a:t>
            </a:r>
            <a:r>
              <a:rPr lang="en-US" dirty="0" err="1"/>
              <a:t>programa</a:t>
            </a:r>
            <a:r>
              <a:rPr lang="en-US" dirty="0"/>
              <a:t> u C-u, C++ -u, </a:t>
            </a:r>
            <a:r>
              <a:rPr lang="en-US" dirty="0" err="1"/>
              <a:t>Javi</a:t>
            </a:r>
            <a:r>
              <a:rPr lang="en-US" dirty="0"/>
              <a:t>, Python-u, PHP-u, </a:t>
            </a:r>
            <a:r>
              <a:rPr lang="en-US" dirty="0" err="1"/>
              <a:t>Javascript</a:t>
            </a:r>
            <a:r>
              <a:rPr lang="en-US" dirty="0"/>
              <a:t>-u </a:t>
            </a:r>
            <a:r>
              <a:rPr lang="en-US" dirty="0" err="1"/>
              <a:t>itd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19885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all" dirty="0" smtClean="0"/>
              <a:t>PRIM</a:t>
            </a:r>
            <a:r>
              <a:rPr lang="sr-Latn-BA" b="1" cap="all" dirty="0" smtClean="0"/>
              <a:t>J</a:t>
            </a:r>
            <a:r>
              <a:rPr lang="en-US" b="1" cap="all" dirty="0" smtClean="0"/>
              <a:t>ENA </a:t>
            </a:r>
            <a:r>
              <a:rPr lang="en-US" b="1" cap="all" dirty="0"/>
              <a:t>ALGORITAMA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zadataka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čov</a:t>
            </a:r>
            <a:r>
              <a:rPr lang="sr-Latn-BA" dirty="0" smtClean="0"/>
              <a:t>j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smtClean="0"/>
              <a:t>r</a:t>
            </a:r>
            <a:r>
              <a:rPr lang="sr-Latn-BA" dirty="0" smtClean="0"/>
              <a:t>ij</a:t>
            </a:r>
            <a:r>
              <a:rPr lang="en-US" dirty="0" err="1" smtClean="0"/>
              <a:t>eši</a:t>
            </a:r>
            <a:r>
              <a:rPr lang="en-US" dirty="0" smtClean="0"/>
              <a:t>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/>
              <a:t>računara</a:t>
            </a:r>
            <a:r>
              <a:rPr lang="en-US" dirty="0"/>
              <a:t> </a:t>
            </a:r>
            <a:r>
              <a:rPr lang="en-US" dirty="0" err="1"/>
              <a:t>koristeći</a:t>
            </a:r>
            <a:r>
              <a:rPr lang="en-US" dirty="0"/>
              <a:t> </a:t>
            </a:r>
            <a:r>
              <a:rPr lang="en-US" dirty="0" err="1"/>
              <a:t>njegovu</a:t>
            </a:r>
            <a:r>
              <a:rPr lang="en-US" dirty="0"/>
              <a:t> </a:t>
            </a:r>
            <a:r>
              <a:rPr lang="en-US" dirty="0" err="1"/>
              <a:t>sposobnost</a:t>
            </a:r>
            <a:r>
              <a:rPr lang="en-US" dirty="0"/>
              <a:t> da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sr-Latn-BA" dirty="0" smtClean="0"/>
              <a:t>kratko </a:t>
            </a:r>
            <a:r>
              <a:rPr lang="en-US" dirty="0" err="1" smtClean="0"/>
              <a:t>vr</a:t>
            </a:r>
            <a:r>
              <a:rPr lang="sr-Latn-BA" dirty="0" smtClean="0"/>
              <a:t>ij</a:t>
            </a:r>
            <a:r>
              <a:rPr lang="en-US" dirty="0" err="1" smtClean="0"/>
              <a:t>eme</a:t>
            </a:r>
            <a:r>
              <a:rPr lang="en-US" dirty="0" smtClean="0"/>
              <a:t> </a:t>
            </a:r>
            <a:r>
              <a:rPr lang="en-US" dirty="0" err="1"/>
              <a:t>obavi</a:t>
            </a:r>
            <a:r>
              <a:rPr lang="en-US" dirty="0"/>
              <a:t> </a:t>
            </a:r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operacija</a:t>
            </a:r>
            <a:r>
              <a:rPr lang="en-US" dirty="0" smtClean="0"/>
              <a:t>.</a:t>
            </a:r>
            <a:endParaRPr lang="sr-Latn-BA" dirty="0" smtClean="0"/>
          </a:p>
          <a:p>
            <a:pPr algn="just"/>
            <a:r>
              <a:rPr lang="en-US" dirty="0" err="1" smtClean="0"/>
              <a:t>Značajna</a:t>
            </a:r>
            <a:r>
              <a:rPr lang="en-US" dirty="0" smtClean="0"/>
              <a:t> </a:t>
            </a:r>
            <a:r>
              <a:rPr lang="en-US" dirty="0" err="1"/>
              <a:t>sposobnost</a:t>
            </a:r>
            <a:r>
              <a:rPr lang="en-US" dirty="0"/>
              <a:t> </a:t>
            </a:r>
            <a:r>
              <a:rPr lang="en-US" dirty="0" err="1"/>
              <a:t>ljudi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da </a:t>
            </a:r>
            <a:r>
              <a:rPr lang="en-US" dirty="0" err="1"/>
              <a:t>uoče</a:t>
            </a:r>
            <a:r>
              <a:rPr lang="en-US" dirty="0"/>
              <a:t> </a:t>
            </a:r>
            <a:r>
              <a:rPr lang="en-US" dirty="0" err="1"/>
              <a:t>šta</a:t>
            </a:r>
            <a:r>
              <a:rPr lang="en-US" dirty="0"/>
              <a:t> je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/>
              <a:t>uraditi</a:t>
            </a:r>
            <a:r>
              <a:rPr lang="en-US" dirty="0"/>
              <a:t>, da to dobro </a:t>
            </a:r>
            <a:r>
              <a:rPr lang="en-US" dirty="0" err="1"/>
              <a:t>postave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r</a:t>
            </a:r>
            <a:r>
              <a:rPr lang="sr-Latn-BA" dirty="0" smtClean="0"/>
              <a:t>ij</a:t>
            </a:r>
            <a:r>
              <a:rPr lang="en-US" dirty="0" err="1" smtClean="0"/>
              <a:t>eše</a:t>
            </a:r>
            <a:r>
              <a:rPr lang="en-US" dirty="0"/>
              <a:t>. Sa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računaru</a:t>
            </a:r>
            <a:r>
              <a:rPr lang="en-US" dirty="0"/>
              <a:t> </a:t>
            </a:r>
            <a:r>
              <a:rPr lang="en-US" dirty="0" err="1"/>
              <a:t>moramo</a:t>
            </a:r>
            <a:r>
              <a:rPr lang="en-US" dirty="0"/>
              <a:t> </a:t>
            </a:r>
            <a:r>
              <a:rPr lang="en-US" dirty="0" err="1"/>
              <a:t>objasniti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da </a:t>
            </a:r>
            <a:r>
              <a:rPr lang="en-US" dirty="0" smtClean="0"/>
              <a:t>r</a:t>
            </a:r>
            <a:r>
              <a:rPr lang="sr-Latn-BA" dirty="0" smtClean="0"/>
              <a:t>ij</a:t>
            </a:r>
            <a:r>
              <a:rPr lang="en-US" dirty="0" err="1" smtClean="0"/>
              <a:t>eši</a:t>
            </a:r>
            <a:r>
              <a:rPr lang="en-US" dirty="0" smtClean="0"/>
              <a:t> </a:t>
            </a:r>
            <a:r>
              <a:rPr lang="en-US" dirty="0"/>
              <a:t>problem. </a:t>
            </a:r>
            <a:endParaRPr lang="sr-Latn-BA" dirty="0" smtClean="0"/>
          </a:p>
          <a:p>
            <a:pPr algn="just"/>
            <a:r>
              <a:rPr lang="en-US" dirty="0" smtClean="0"/>
              <a:t>Ali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mu </a:t>
            </a:r>
            <a:r>
              <a:rPr lang="en-US" dirty="0" err="1"/>
              <a:t>objasnimo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, on </a:t>
            </a:r>
            <a:r>
              <a:rPr lang="en-US" dirty="0" err="1"/>
              <a:t>taj</a:t>
            </a:r>
            <a:r>
              <a:rPr lang="en-US" dirty="0"/>
              <a:t> problem </a:t>
            </a:r>
            <a:r>
              <a:rPr lang="en-US" dirty="0" err="1"/>
              <a:t>rešava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brzo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876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vi-VN" b="1" dirty="0" smtClean="0"/>
              <a:t>Prim</a:t>
            </a:r>
            <a:r>
              <a:rPr lang="sr-Latn-BA" b="1" dirty="0" smtClean="0"/>
              <a:t>j</a:t>
            </a:r>
            <a:r>
              <a:rPr lang="vi-VN" b="1" dirty="0" smtClean="0"/>
              <a:t>enu </a:t>
            </a:r>
            <a:r>
              <a:rPr lang="vi-VN" b="1" dirty="0"/>
              <a:t>računara u </a:t>
            </a:r>
            <a:r>
              <a:rPr lang="vi-VN" b="1" dirty="0" smtClean="0"/>
              <a:t>r</a:t>
            </a:r>
            <a:r>
              <a:rPr lang="sr-Latn-BA" b="1" dirty="0" smtClean="0"/>
              <a:t>j</a:t>
            </a:r>
            <a:r>
              <a:rPr lang="vi-VN" b="1" dirty="0" smtClean="0"/>
              <a:t>ešavanju </a:t>
            </a:r>
            <a:r>
              <a:rPr lang="vi-VN" b="1" dirty="0"/>
              <a:t>određenog problema(zadatka) možemo </a:t>
            </a:r>
            <a:r>
              <a:rPr lang="vi-VN" b="1" dirty="0" smtClean="0"/>
              <a:t>pod</a:t>
            </a:r>
            <a:r>
              <a:rPr lang="sr-Latn-BA" b="1" dirty="0" smtClean="0"/>
              <a:t>ij</a:t>
            </a:r>
            <a:r>
              <a:rPr lang="vi-VN" b="1" dirty="0" smtClean="0"/>
              <a:t>eliti na</a:t>
            </a:r>
            <a:r>
              <a:rPr lang="sr-Latn-BA" b="1" dirty="0" smtClean="0"/>
              <a:t> sljedeće korake</a:t>
            </a:r>
            <a:r>
              <a:rPr lang="vi-VN" b="1" dirty="0" smtClean="0"/>
              <a:t>:</a:t>
            </a:r>
            <a:r>
              <a:rPr lang="vi-VN" dirty="0" smtClean="0"/>
              <a:t/>
            </a:r>
            <a:br>
              <a:rPr lang="vi-VN" dirty="0" smtClean="0"/>
            </a:br>
            <a:r>
              <a:rPr lang="vi-VN" dirty="0"/>
              <a:t>1. Definicija problema</a:t>
            </a:r>
            <a:r>
              <a:rPr lang="vi-VN" dirty="0" smtClean="0"/>
              <a:t/>
            </a:r>
            <a:br>
              <a:rPr lang="vi-VN" dirty="0" smtClean="0"/>
            </a:br>
            <a:r>
              <a:rPr lang="vi-VN" dirty="0"/>
              <a:t>2. Globalni opis odgovarajućeg algoritma</a:t>
            </a:r>
            <a:r>
              <a:rPr lang="vi-VN" dirty="0" smtClean="0"/>
              <a:t/>
            </a:r>
            <a:br>
              <a:rPr lang="vi-VN" dirty="0" smtClean="0"/>
            </a:br>
            <a:r>
              <a:rPr lang="vi-VN" dirty="0"/>
              <a:t>3. Postupna detaljna izrada algoritma</a:t>
            </a:r>
            <a:r>
              <a:rPr lang="vi-VN" dirty="0" smtClean="0"/>
              <a:t/>
            </a:r>
            <a:br>
              <a:rPr lang="vi-VN" dirty="0" smtClean="0"/>
            </a:br>
            <a:r>
              <a:rPr lang="vi-VN" dirty="0"/>
              <a:t>4. Pisanje programa na računaru</a:t>
            </a:r>
            <a:r>
              <a:rPr lang="vi-VN" dirty="0" smtClean="0"/>
              <a:t/>
            </a:r>
            <a:br>
              <a:rPr lang="vi-VN" dirty="0" smtClean="0"/>
            </a:br>
            <a:r>
              <a:rPr lang="vi-VN" dirty="0"/>
              <a:t>5. Testiranje programa na računaru</a:t>
            </a:r>
            <a:r>
              <a:rPr lang="vi-VN" dirty="0" smtClean="0"/>
              <a:t/>
            </a:r>
            <a:br>
              <a:rPr lang="vi-VN" dirty="0" smtClean="0"/>
            </a:br>
            <a:r>
              <a:rPr lang="vi-VN" dirty="0"/>
              <a:t>6. Rešavanje zadatka izvršavanjem programa na računaru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59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Većina</a:t>
            </a:r>
            <a:r>
              <a:rPr lang="en-US" dirty="0"/>
              <a:t> </a:t>
            </a:r>
            <a:r>
              <a:rPr lang="en-US" dirty="0" err="1"/>
              <a:t>zadataka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smtClean="0"/>
              <a:t>r</a:t>
            </a:r>
            <a:r>
              <a:rPr lang="sr-Latn-BA" dirty="0" smtClean="0"/>
              <a:t>ij</a:t>
            </a:r>
            <a:r>
              <a:rPr lang="en-US" dirty="0" err="1" smtClean="0"/>
              <a:t>ešiti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pa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smtClean="0"/>
              <a:t>r</a:t>
            </a:r>
            <a:r>
              <a:rPr lang="sr-Latn-BA" dirty="0" smtClean="0"/>
              <a:t>j</a:t>
            </a:r>
            <a:r>
              <a:rPr lang="en-US" dirty="0" err="1" smtClean="0"/>
              <a:t>ešenje</a:t>
            </a:r>
            <a:r>
              <a:rPr lang="en-US" dirty="0" smtClean="0"/>
              <a:t> </a:t>
            </a:r>
            <a:r>
              <a:rPr lang="en-US" dirty="0" err="1"/>
              <a:t>moguće</a:t>
            </a:r>
            <a:r>
              <a:rPr lang="en-US" dirty="0"/>
              <a:t> </a:t>
            </a:r>
            <a:r>
              <a:rPr lang="en-US" dirty="0" err="1"/>
              <a:t>napisati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algoritama</a:t>
            </a:r>
            <a:r>
              <a:rPr lang="en-US" dirty="0"/>
              <a:t>, </a:t>
            </a:r>
            <a:r>
              <a:rPr lang="en-US" dirty="0" err="1"/>
              <a:t>pravila</a:t>
            </a:r>
            <a:r>
              <a:rPr lang="en-US" dirty="0"/>
              <a:t>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bi od </a:t>
            </a:r>
            <a:r>
              <a:rPr lang="en-US" dirty="0" err="1"/>
              <a:t>polazne</a:t>
            </a:r>
            <a:r>
              <a:rPr lang="en-US" dirty="0"/>
              <a:t> </a:t>
            </a:r>
            <a:r>
              <a:rPr lang="en-US" dirty="0" err="1"/>
              <a:t>veličine</a:t>
            </a:r>
            <a:r>
              <a:rPr lang="en-US" dirty="0"/>
              <a:t>, </a:t>
            </a:r>
            <a:r>
              <a:rPr lang="en-US" dirty="0" err="1"/>
              <a:t>onoga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poznato</a:t>
            </a:r>
            <a:r>
              <a:rPr lang="en-US" dirty="0"/>
              <a:t>, </a:t>
            </a:r>
            <a:r>
              <a:rPr lang="en-US" dirty="0" err="1" smtClean="0"/>
              <a:t>uv</a:t>
            </a:r>
            <a:r>
              <a:rPr lang="sr-Latn-BA" dirty="0" smtClean="0"/>
              <a:t>ij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 err="1"/>
              <a:t>trebalo</a:t>
            </a:r>
            <a:r>
              <a:rPr lang="en-US" dirty="0"/>
              <a:t> da se </a:t>
            </a:r>
            <a:r>
              <a:rPr lang="en-US" dirty="0" err="1"/>
              <a:t>dobije</a:t>
            </a:r>
            <a:r>
              <a:rPr lang="en-US" dirty="0"/>
              <a:t> </a:t>
            </a:r>
            <a:r>
              <a:rPr lang="en-US" dirty="0" err="1"/>
              <a:t>očekivano</a:t>
            </a:r>
            <a:r>
              <a:rPr lang="en-US" dirty="0"/>
              <a:t> </a:t>
            </a:r>
            <a:r>
              <a:rPr lang="en-US" dirty="0" err="1"/>
              <a:t>rešenje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313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8887</TotalTime>
  <Words>857</Words>
  <Application>Microsoft Office PowerPoint</Application>
  <PresentationFormat>On-screen Show (4:3)</PresentationFormat>
  <Paragraphs>73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Urban</vt:lpstr>
      <vt:lpstr>UVOD U PROGRAMIRANJE</vt:lpstr>
      <vt:lpstr> ŠTA SU ALGORITMI? </vt:lpstr>
      <vt:lpstr>PowerPoint Presentation</vt:lpstr>
      <vt:lpstr>PowerPoint Presentation</vt:lpstr>
      <vt:lpstr>PowerPoint Presentation</vt:lpstr>
      <vt:lpstr>PowerPoint Presentation</vt:lpstr>
      <vt:lpstr>PRIMJENA ALGORITAMA</vt:lpstr>
      <vt:lpstr>PowerPoint Presentation</vt:lpstr>
      <vt:lpstr>PowerPoint Presentation</vt:lpstr>
      <vt:lpstr>KARAKTERISTIKE ALGORITAMA </vt:lpstr>
      <vt:lpstr>PowerPoint Presentation</vt:lpstr>
      <vt:lpstr>PowerPoint Presentation</vt:lpstr>
      <vt:lpstr>PREDSTAVLJANJE ALGORITMA PRIRODNIM JEZIKOM</vt:lpstr>
      <vt:lpstr>Primjer 1.</vt:lpstr>
      <vt:lpstr>Primjer 2.</vt:lpstr>
      <vt:lpstr>PowerPoint Presentation</vt:lpstr>
      <vt:lpstr>PREDSTAVLJANJE ALGORITMA GRAFIČKIM SIMBOLIMA</vt:lpstr>
      <vt:lpstr>PowerPoint Presentation</vt:lpstr>
      <vt:lpstr>PowerPoint Presentation</vt:lpstr>
      <vt:lpstr>ELEMENTI ALGORITMA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ALGORITMI</dc:title>
  <dc:creator>Ratka</dc:creator>
  <cp:lastModifiedBy>Ratka</cp:lastModifiedBy>
  <cp:revision>14</cp:revision>
  <dcterms:created xsi:type="dcterms:W3CDTF">2019-09-04T11:26:14Z</dcterms:created>
  <dcterms:modified xsi:type="dcterms:W3CDTF">2021-09-05T22:11:22Z</dcterms:modified>
</cp:coreProperties>
</file>