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0" r:id="rId4"/>
    <p:sldId id="261" r:id="rId5"/>
    <p:sldId id="262" r:id="rId6"/>
    <p:sldId id="263" r:id="rId7"/>
    <p:sldId id="264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0C02BA5-DD42-4E54-9C44-196D6153FDE6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8AA8415-27CC-41A4-8EBD-7567EC862F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2BA5-DD42-4E54-9C44-196D6153FDE6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A8415-27CC-41A4-8EBD-7567EC862F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2BA5-DD42-4E54-9C44-196D6153FDE6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A8415-27CC-41A4-8EBD-7567EC862F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2BA5-DD42-4E54-9C44-196D6153FDE6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A8415-27CC-41A4-8EBD-7567EC862F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2BA5-DD42-4E54-9C44-196D6153FDE6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A8415-27CC-41A4-8EBD-7567EC862F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2BA5-DD42-4E54-9C44-196D6153FDE6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A8415-27CC-41A4-8EBD-7567EC862F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0C02BA5-DD42-4E54-9C44-196D6153FDE6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8AA8415-27CC-41A4-8EBD-7567EC862F83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0C02BA5-DD42-4E54-9C44-196D6153FDE6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8AA8415-27CC-41A4-8EBD-7567EC862F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2BA5-DD42-4E54-9C44-196D6153FDE6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A8415-27CC-41A4-8EBD-7567EC862F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2BA5-DD42-4E54-9C44-196D6153FDE6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A8415-27CC-41A4-8EBD-7567EC862F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2BA5-DD42-4E54-9C44-196D6153FDE6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A8415-27CC-41A4-8EBD-7567EC862F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0C02BA5-DD42-4E54-9C44-196D6153FDE6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sr-Latn-BA" dirty="0" smtClean="0"/>
              <a:t>Algoritmi 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8AA8415-27CC-41A4-8EBD-7567EC862F8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UVOD U PROGRAMIRANJE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BA" b="1" i="1" dirty="0">
                <a:solidFill>
                  <a:srgbClr val="FF0000"/>
                </a:solidFill>
              </a:rPr>
              <a:t>ALGORITMI</a:t>
            </a:r>
            <a:endParaRPr lang="en-US" b="1" i="1" dirty="0">
              <a:solidFill>
                <a:srgbClr val="FF0000"/>
              </a:solidFill>
            </a:endParaRPr>
          </a:p>
          <a:p>
            <a:r>
              <a:rPr lang="sr-Latn-BA" b="1" i="1" dirty="0" smtClean="0">
                <a:solidFill>
                  <a:srgbClr val="FF0000"/>
                </a:solidFill>
              </a:rPr>
              <a:t>Struktura algoritma</a:t>
            </a:r>
            <a:endParaRPr lang="en-US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319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404813"/>
            <a:ext cx="7632700" cy="646112"/>
          </a:xfrm>
        </p:spPr>
        <p:txBody>
          <a:bodyPr/>
          <a:lstStyle/>
          <a:p>
            <a:pPr algn="ctr" eaLnBrk="1" hangingPunct="1"/>
            <a:r>
              <a:rPr lang="en-US" altLang="en-US" sz="3600" b="1" dirty="0" smtClean="0">
                <a:cs typeface="Arial" charset="0"/>
              </a:rPr>
              <a:t>ALGORITMI – </a:t>
            </a:r>
            <a:r>
              <a:rPr lang="en-US" altLang="en-US" sz="3600" b="1" dirty="0" err="1" smtClean="0">
                <a:cs typeface="Arial" charset="0"/>
              </a:rPr>
              <a:t>Struktura</a:t>
            </a:r>
            <a:r>
              <a:rPr lang="en-US" altLang="en-US" sz="3600" b="1" dirty="0" smtClean="0">
                <a:cs typeface="Arial" charset="0"/>
              </a:rPr>
              <a:t> </a:t>
            </a:r>
            <a:r>
              <a:rPr lang="en-US" altLang="en-US" sz="3600" b="1" dirty="0" err="1" smtClean="0">
                <a:cs typeface="Arial" charset="0"/>
              </a:rPr>
              <a:t>algoritma</a:t>
            </a:r>
            <a:endParaRPr lang="en-US" altLang="en-US" sz="3600" b="1" dirty="0" smtClean="0">
              <a:cs typeface="Arial" charset="0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682625" y="1700213"/>
            <a:ext cx="7993063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 dirty="0"/>
              <a:t>Pod </a:t>
            </a:r>
            <a:r>
              <a:rPr lang="en-US" altLang="en-US" sz="2800" b="1" dirty="0" err="1">
                <a:solidFill>
                  <a:srgbClr val="3333FF"/>
                </a:solidFill>
              </a:rPr>
              <a:t>strukturom</a:t>
            </a:r>
            <a:r>
              <a:rPr lang="en-US" altLang="en-US" sz="2800" b="1" dirty="0">
                <a:solidFill>
                  <a:srgbClr val="3333FF"/>
                </a:solidFill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</a:rPr>
              <a:t>algoritma</a:t>
            </a:r>
            <a:r>
              <a:rPr lang="en-US" altLang="en-US" sz="2800" b="1" dirty="0"/>
              <a:t> </a:t>
            </a:r>
            <a:r>
              <a:rPr lang="en-US" altLang="en-US" sz="2800" b="1" dirty="0" err="1" smtClean="0"/>
              <a:t>podrazum</a:t>
            </a:r>
            <a:r>
              <a:rPr lang="sr-Latn-BA" altLang="en-US" sz="2800" b="1" dirty="0" smtClean="0"/>
              <a:t>ij</a:t>
            </a:r>
            <a:r>
              <a:rPr lang="en-US" altLang="en-US" sz="2800" b="1" dirty="0" err="1" smtClean="0"/>
              <a:t>eva</a:t>
            </a:r>
            <a:r>
              <a:rPr lang="en-US" altLang="en-US" sz="2800" b="1" dirty="0" smtClean="0"/>
              <a:t> </a:t>
            </a:r>
            <a:r>
              <a:rPr lang="en-US" altLang="en-US" sz="2800" b="1" dirty="0"/>
              <a:t>se </a:t>
            </a:r>
            <a:r>
              <a:rPr lang="en-US" altLang="en-US" sz="2800" b="1" dirty="0" err="1" smtClean="0"/>
              <a:t>redosl</a:t>
            </a:r>
            <a:r>
              <a:rPr lang="sr-Latn-BA" altLang="en-US" sz="2800" b="1" dirty="0" smtClean="0"/>
              <a:t>j</a:t>
            </a:r>
            <a:r>
              <a:rPr lang="en-US" altLang="en-US" sz="2800" b="1" dirty="0" err="1" smtClean="0"/>
              <a:t>ed</a:t>
            </a:r>
            <a:r>
              <a:rPr lang="en-US" altLang="en-US" sz="2800" b="1" dirty="0" smtClean="0"/>
              <a:t> </a:t>
            </a:r>
            <a:r>
              <a:rPr lang="en-US" altLang="en-US" sz="2800" b="1" dirty="0" err="1"/>
              <a:t>izvršavanja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pojedinih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vrsta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algoritamskih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koraka</a:t>
            </a:r>
            <a:r>
              <a:rPr lang="en-US" altLang="en-US" sz="2800" b="1" dirty="0"/>
              <a:t> u </a:t>
            </a:r>
            <a:r>
              <a:rPr lang="en-US" altLang="en-US" sz="2800" b="1" dirty="0" err="1"/>
              <a:t>algoritmu</a:t>
            </a:r>
            <a:r>
              <a:rPr lang="en-US" altLang="en-US" sz="2800" b="1" dirty="0"/>
              <a:t>. </a:t>
            </a:r>
          </a:p>
          <a:p>
            <a:pPr eaLnBrk="1" hangingPunct="1"/>
            <a:endParaRPr lang="en-US" altLang="en-US" sz="2800" b="1" dirty="0"/>
          </a:p>
          <a:p>
            <a:pPr eaLnBrk="1" hangingPunct="1"/>
            <a:r>
              <a:rPr lang="sr-Latn-BA" altLang="en-US" sz="2800" b="1" dirty="0" smtClean="0"/>
              <a:t>Shodno tome, </a:t>
            </a:r>
            <a:r>
              <a:rPr lang="en-US" altLang="en-US" sz="2800" b="1" dirty="0" err="1" smtClean="0"/>
              <a:t>postoje</a:t>
            </a:r>
            <a:r>
              <a:rPr lang="en-US" altLang="en-US" sz="2800" b="1" dirty="0" smtClean="0"/>
              <a:t> </a:t>
            </a:r>
            <a:r>
              <a:rPr lang="en-US" altLang="en-US" sz="2800" b="1" dirty="0"/>
              <a:t>tri </a:t>
            </a:r>
            <a:r>
              <a:rPr lang="en-US" altLang="en-US" sz="2800" b="1" dirty="0" err="1">
                <a:solidFill>
                  <a:srgbClr val="3333FF"/>
                </a:solidFill>
              </a:rPr>
              <a:t>osnovne</a:t>
            </a:r>
            <a:r>
              <a:rPr lang="en-US" altLang="en-US" sz="2800" b="1" dirty="0">
                <a:solidFill>
                  <a:srgbClr val="3333FF"/>
                </a:solidFill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</a:rPr>
              <a:t>algoritamske</a:t>
            </a:r>
            <a:r>
              <a:rPr lang="en-US" altLang="en-US" sz="2800" b="1" dirty="0">
                <a:solidFill>
                  <a:srgbClr val="3333FF"/>
                </a:solidFill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</a:rPr>
              <a:t>strukture</a:t>
            </a:r>
            <a:r>
              <a:rPr lang="en-US" altLang="en-US" sz="2800" b="1" dirty="0"/>
              <a:t>: </a:t>
            </a:r>
          </a:p>
          <a:p>
            <a:pPr eaLnBrk="1" hangingPunct="1"/>
            <a:r>
              <a:rPr lang="en-US" altLang="en-US" sz="2800" b="1" dirty="0"/>
              <a:t>     -  </a:t>
            </a:r>
            <a:r>
              <a:rPr lang="en-US" altLang="en-US" sz="2800" b="1" dirty="0" err="1"/>
              <a:t>linijska</a:t>
            </a:r>
            <a:r>
              <a:rPr lang="en-US" altLang="en-US" sz="2800" b="1" dirty="0"/>
              <a:t>, </a:t>
            </a:r>
          </a:p>
          <a:p>
            <a:pPr eaLnBrk="1" hangingPunct="1"/>
            <a:r>
              <a:rPr lang="en-US" altLang="en-US" sz="2800" b="1" dirty="0"/>
              <a:t>     -  </a:t>
            </a:r>
            <a:r>
              <a:rPr lang="en-US" altLang="en-US" sz="2800" b="1" dirty="0" err="1"/>
              <a:t>razgranata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i</a:t>
            </a:r>
            <a:r>
              <a:rPr lang="en-US" altLang="en-US" sz="2800" b="1" dirty="0"/>
              <a:t> </a:t>
            </a:r>
          </a:p>
          <a:p>
            <a:pPr eaLnBrk="1" hangingPunct="1"/>
            <a:r>
              <a:rPr lang="en-US" altLang="en-US" sz="2800" b="1" dirty="0"/>
              <a:t>     -  </a:t>
            </a:r>
            <a:r>
              <a:rPr lang="en-US" altLang="en-US" sz="2800" b="1" dirty="0" err="1"/>
              <a:t>ciklička</a:t>
            </a:r>
            <a:r>
              <a:rPr lang="en-US" altLang="en-US" sz="28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89059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utoUpdateAnimBg="0"/>
      <p:bldP spid="2253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404813"/>
            <a:ext cx="7632700" cy="646112"/>
          </a:xfrm>
        </p:spPr>
        <p:txBody>
          <a:bodyPr>
            <a:normAutofit/>
          </a:bodyPr>
          <a:lstStyle/>
          <a:p>
            <a:pPr algn="ctr"/>
            <a:r>
              <a:rPr lang="en-US" altLang="en-US" sz="3600" b="1" dirty="0">
                <a:cs typeface="Arial" charset="0"/>
              </a:rPr>
              <a:t>ALGORITMI</a:t>
            </a:r>
            <a:endParaRPr lang="en-US" altLang="en-US" sz="3600" b="1" dirty="0" smtClean="0">
              <a:cs typeface="Arial" charset="0"/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95288" y="1628775"/>
            <a:ext cx="403225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 dirty="0" err="1" smtClean="0">
                <a:solidFill>
                  <a:srgbClr val="3333FF"/>
                </a:solidFill>
              </a:rPr>
              <a:t>Linijska</a:t>
            </a:r>
            <a:r>
              <a:rPr lang="en-US" altLang="en-US" sz="2800" b="1" dirty="0" smtClean="0">
                <a:solidFill>
                  <a:srgbClr val="3333FF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3333FF"/>
                </a:solidFill>
              </a:rPr>
              <a:t>struktura</a:t>
            </a:r>
            <a:r>
              <a:rPr lang="en-US" altLang="en-US" sz="2800" b="1" dirty="0" smtClean="0">
                <a:solidFill>
                  <a:srgbClr val="3333FF"/>
                </a:solidFill>
              </a:rPr>
              <a:t> </a:t>
            </a:r>
            <a:r>
              <a:rPr lang="en-US" altLang="en-US" sz="2800" b="1" dirty="0" err="1" smtClean="0"/>
              <a:t>Algoritamski</a:t>
            </a:r>
            <a:r>
              <a:rPr lang="en-US" altLang="en-US" sz="2800" b="1" dirty="0" smtClean="0"/>
              <a:t> </a:t>
            </a:r>
            <a:r>
              <a:rPr lang="en-US" altLang="en-US" sz="2800" b="1" dirty="0" err="1"/>
              <a:t>koraci</a:t>
            </a:r>
            <a:r>
              <a:rPr lang="en-US" altLang="en-US" sz="2800" b="1" dirty="0"/>
              <a:t> se </a:t>
            </a:r>
            <a:r>
              <a:rPr lang="en-US" altLang="en-US" sz="2800" b="1" dirty="0" err="1"/>
              <a:t>izvršavaju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jedan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za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drugim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redosledom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kojim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su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napisani</a:t>
            </a:r>
            <a:r>
              <a:rPr lang="en-US" altLang="en-US" sz="2800" b="1" dirty="0"/>
              <a:t>. </a:t>
            </a:r>
          </a:p>
          <a:p>
            <a:pPr eaLnBrk="1" hangingPunct="1"/>
            <a:endParaRPr lang="en-US" altLang="en-US" sz="2800" b="1" dirty="0"/>
          </a:p>
          <a:p>
            <a:pPr eaLnBrk="1" hangingPunct="1"/>
            <a:r>
              <a:rPr lang="en-US" altLang="en-US" sz="2800" b="1" i="1" dirty="0" smtClean="0"/>
              <a:t>Prim</a:t>
            </a:r>
            <a:r>
              <a:rPr lang="sr-Latn-BA" altLang="en-US" sz="2800" b="1" i="1" dirty="0" smtClean="0"/>
              <a:t>j</a:t>
            </a:r>
            <a:r>
              <a:rPr lang="en-US" altLang="en-US" sz="2800" b="1" i="1" dirty="0" err="1" smtClean="0"/>
              <a:t>er</a:t>
            </a:r>
            <a:r>
              <a:rPr lang="en-US" altLang="en-US" sz="2800" b="1" dirty="0" smtClean="0">
                <a:solidFill>
                  <a:srgbClr val="3333FF"/>
                </a:solidFill>
              </a:rPr>
              <a:t> </a:t>
            </a:r>
            <a:endParaRPr lang="en-US" altLang="en-US" sz="2800" b="1" dirty="0">
              <a:solidFill>
                <a:srgbClr val="3333FF"/>
              </a:solidFill>
            </a:endParaRPr>
          </a:p>
          <a:p>
            <a:pPr eaLnBrk="1" hangingPunct="1"/>
            <a:r>
              <a:rPr lang="en-US" altLang="en-US" sz="2800" b="1" dirty="0" err="1"/>
              <a:t>Algoritam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za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zamenu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točka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na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automobilu</a:t>
            </a:r>
            <a:r>
              <a:rPr lang="en-US" altLang="en-US" sz="2800" b="1" dirty="0"/>
              <a:t>.</a:t>
            </a:r>
          </a:p>
        </p:txBody>
      </p: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5778500" y="6307138"/>
            <a:ext cx="2203450" cy="503237"/>
            <a:chOff x="3640" y="3973"/>
            <a:chExt cx="1388" cy="317"/>
          </a:xfrm>
        </p:grpSpPr>
        <p:sp>
          <p:nvSpPr>
            <p:cNvPr id="17419" name="Text Box 8"/>
            <p:cNvSpPr txBox="1">
              <a:spLocks noChangeArrowheads="1"/>
            </p:cNvSpPr>
            <p:nvPr/>
          </p:nvSpPr>
          <p:spPr bwMode="auto">
            <a:xfrm>
              <a:off x="3825" y="4022"/>
              <a:ext cx="1014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/>
                <a:t>KRAJ</a:t>
              </a:r>
            </a:p>
          </p:txBody>
        </p:sp>
        <p:sp>
          <p:nvSpPr>
            <p:cNvPr id="17420" name="AutoShape 7"/>
            <p:cNvSpPr>
              <a:spLocks noChangeArrowheads="1"/>
            </p:cNvSpPr>
            <p:nvPr/>
          </p:nvSpPr>
          <p:spPr bwMode="auto">
            <a:xfrm>
              <a:off x="3640" y="3973"/>
              <a:ext cx="1388" cy="317"/>
            </a:xfrm>
            <a:prstGeom prst="flowChartTerminator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5003800" y="1619250"/>
            <a:ext cx="3924300" cy="41148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200" dirty="0" smtClean="0"/>
              <a:t>1.   </a:t>
            </a:r>
            <a:r>
              <a:rPr lang="en-US" altLang="en-US" sz="2200" dirty="0" err="1" smtClean="0"/>
              <a:t>Pripremi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dizalicu</a:t>
            </a:r>
            <a:endParaRPr lang="en-US" altLang="en-US" sz="2200" dirty="0" smtClean="0"/>
          </a:p>
          <a:p>
            <a:pPr eaLnBrk="1" hangingPunct="1"/>
            <a:r>
              <a:rPr lang="en-US" altLang="en-US" sz="2200" dirty="0" smtClean="0"/>
              <a:t>2.   </a:t>
            </a:r>
            <a:r>
              <a:rPr lang="en-US" altLang="en-US" sz="2200" dirty="0" err="1" smtClean="0"/>
              <a:t>Pripremi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rezervni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točak</a:t>
            </a:r>
            <a:endParaRPr lang="en-US" altLang="en-US" sz="2200" dirty="0" smtClean="0"/>
          </a:p>
          <a:p>
            <a:pPr eaLnBrk="1" hangingPunct="1"/>
            <a:r>
              <a:rPr lang="en-US" altLang="en-US" sz="2200" dirty="0" smtClean="0"/>
              <a:t>3</a:t>
            </a:r>
            <a:r>
              <a:rPr lang="en-US" altLang="en-US" sz="2200" dirty="0"/>
              <a:t>.   </a:t>
            </a:r>
            <a:r>
              <a:rPr lang="en-US" altLang="en-US" sz="2200" dirty="0" err="1"/>
              <a:t>Olabavi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šrafove</a:t>
            </a:r>
            <a:r>
              <a:rPr lang="en-US" altLang="en-US" sz="2200" dirty="0"/>
              <a:t> </a:t>
            </a:r>
            <a:r>
              <a:rPr lang="en-US" altLang="en-US" sz="2200" dirty="0" err="1"/>
              <a:t>na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točku</a:t>
            </a:r>
            <a:r>
              <a:rPr lang="en-US" altLang="en-US" sz="2200" dirty="0"/>
              <a:t> </a:t>
            </a:r>
          </a:p>
          <a:p>
            <a:pPr eaLnBrk="1" hangingPunct="1"/>
            <a:r>
              <a:rPr lang="en-US" altLang="en-US" sz="2200" dirty="0"/>
              <a:t>4. </a:t>
            </a:r>
            <a:r>
              <a:rPr lang="en-US" altLang="en-US" sz="2200" dirty="0" smtClean="0"/>
              <a:t>  </a:t>
            </a:r>
            <a:r>
              <a:rPr lang="en-US" altLang="en-US" sz="2200" dirty="0" err="1" smtClean="0"/>
              <a:t>Podigni</a:t>
            </a:r>
            <a:r>
              <a:rPr lang="en-US" altLang="en-US" sz="2200" dirty="0" smtClean="0"/>
              <a:t> auto</a:t>
            </a:r>
          </a:p>
          <a:p>
            <a:pPr eaLnBrk="1" hangingPunct="1"/>
            <a:r>
              <a:rPr lang="en-US" altLang="en-US" sz="2200" dirty="0" smtClean="0"/>
              <a:t>5.   </a:t>
            </a:r>
            <a:r>
              <a:rPr lang="en-US" altLang="en-US" sz="2200" dirty="0" err="1" smtClean="0"/>
              <a:t>Odvrni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šrafove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na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točku</a:t>
            </a:r>
            <a:endParaRPr lang="en-US" altLang="en-US" sz="2200" dirty="0" smtClean="0"/>
          </a:p>
          <a:p>
            <a:pPr eaLnBrk="1" hangingPunct="1"/>
            <a:r>
              <a:rPr lang="en-US" altLang="en-US" sz="2200" dirty="0" smtClean="0"/>
              <a:t>6</a:t>
            </a:r>
            <a:r>
              <a:rPr lang="en-US" altLang="en-US" sz="2200" dirty="0"/>
              <a:t>.   </a:t>
            </a:r>
            <a:r>
              <a:rPr lang="en-US" altLang="en-US" sz="2200" dirty="0" err="1"/>
              <a:t>Skini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točak</a:t>
            </a:r>
            <a:endParaRPr lang="en-US" altLang="en-US" sz="2200" dirty="0"/>
          </a:p>
          <a:p>
            <a:pPr eaLnBrk="1" hangingPunct="1"/>
            <a:r>
              <a:rPr lang="en-US" altLang="en-US" sz="2200" dirty="0"/>
              <a:t>7.   </a:t>
            </a:r>
            <a:r>
              <a:rPr lang="en-US" altLang="en-US" sz="2200" dirty="0" err="1"/>
              <a:t>Stavi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rezervni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točak</a:t>
            </a:r>
            <a:endParaRPr lang="en-US" altLang="en-US" sz="2200" dirty="0"/>
          </a:p>
          <a:p>
            <a:pPr eaLnBrk="1" hangingPunct="1"/>
            <a:r>
              <a:rPr lang="en-US" altLang="en-US" sz="2200" dirty="0"/>
              <a:t>8 .  </a:t>
            </a:r>
            <a:r>
              <a:rPr lang="en-US" altLang="en-US" sz="2200" dirty="0" err="1"/>
              <a:t>Zavrni</a:t>
            </a:r>
            <a:r>
              <a:rPr lang="en-US" altLang="en-US" sz="2200" dirty="0"/>
              <a:t>  </a:t>
            </a:r>
            <a:r>
              <a:rPr lang="en-US" altLang="en-US" sz="2200" dirty="0" err="1"/>
              <a:t>šrafove</a:t>
            </a:r>
            <a:r>
              <a:rPr lang="en-US" altLang="en-US" sz="2200" dirty="0"/>
              <a:t> </a:t>
            </a:r>
            <a:r>
              <a:rPr lang="en-US" altLang="en-US" sz="2200" dirty="0" err="1"/>
              <a:t>na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točku</a:t>
            </a:r>
            <a:endParaRPr lang="en-US" altLang="en-US" sz="2200" dirty="0"/>
          </a:p>
          <a:p>
            <a:pPr eaLnBrk="1" hangingPunct="1"/>
            <a:r>
              <a:rPr lang="en-US" altLang="en-US" sz="2200" dirty="0"/>
              <a:t>9.   </a:t>
            </a:r>
            <a:r>
              <a:rPr lang="en-US" altLang="en-US" sz="2200" dirty="0" err="1"/>
              <a:t>Spusti</a:t>
            </a:r>
            <a:r>
              <a:rPr lang="en-US" altLang="en-US" sz="2200" dirty="0"/>
              <a:t> auto</a:t>
            </a:r>
          </a:p>
          <a:p>
            <a:pPr eaLnBrk="1" hangingPunct="1"/>
            <a:r>
              <a:rPr lang="en-US" altLang="en-US" sz="2200" dirty="0"/>
              <a:t>10. </a:t>
            </a:r>
            <a:r>
              <a:rPr lang="en-US" altLang="en-US" sz="2200" dirty="0" err="1"/>
              <a:t>Zategni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šrafove</a:t>
            </a:r>
            <a:endParaRPr lang="en-US" altLang="en-US" sz="2200" dirty="0"/>
          </a:p>
          <a:p>
            <a:pPr eaLnBrk="1" hangingPunct="1"/>
            <a:r>
              <a:rPr lang="en-US" altLang="en-US" sz="2200" dirty="0"/>
              <a:t>11. </a:t>
            </a:r>
            <a:r>
              <a:rPr lang="en-US" altLang="en-US" sz="2200" dirty="0" err="1"/>
              <a:t>Spremi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dizalicu</a:t>
            </a:r>
            <a:endParaRPr lang="en-US" altLang="en-US" sz="2200" dirty="0"/>
          </a:p>
          <a:p>
            <a:pPr eaLnBrk="1" hangingPunct="1"/>
            <a:r>
              <a:rPr lang="en-US" altLang="en-US" sz="2200" dirty="0"/>
              <a:t>12. </a:t>
            </a:r>
            <a:r>
              <a:rPr lang="en-US" altLang="en-US" sz="2200" dirty="0" err="1"/>
              <a:t>Spremi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rezervni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točak</a:t>
            </a:r>
            <a:endParaRPr lang="en-US" altLang="en-US" sz="2200" dirty="0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6965950" y="979488"/>
            <a:ext cx="0" cy="6572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6877050" y="5734050"/>
            <a:ext cx="0" cy="5730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AutoShape 5"/>
          <p:cNvSpPr>
            <a:spLocks noChangeArrowheads="1"/>
          </p:cNvSpPr>
          <p:nvPr/>
        </p:nvSpPr>
        <p:spPr bwMode="auto">
          <a:xfrm>
            <a:off x="5864226" y="476250"/>
            <a:ext cx="2203450" cy="503238"/>
          </a:xfrm>
          <a:prstGeom prst="flowChartTerminator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248400" y="550636"/>
            <a:ext cx="1075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BA" sz="2000" smtClean="0"/>
              <a:t>Početak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025484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utoUpdateAnimBg="0"/>
      <p:bldP spid="23555" grpId="0" build="p"/>
      <p:bldP spid="23561" grpId="0" build="p" animBg="1"/>
      <p:bldP spid="23562" grpId="0" animBg="1"/>
      <p:bldP spid="2356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395288" y="1628775"/>
            <a:ext cx="403225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BA" altLang="en-US" sz="2800" b="1" i="1" dirty="0" smtClean="0">
                <a:solidFill>
                  <a:srgbClr val="FF0000"/>
                </a:solidFill>
              </a:rPr>
              <a:t>Razgranata struktura</a:t>
            </a:r>
          </a:p>
          <a:p>
            <a:pPr eaLnBrk="1" hangingPunct="1"/>
            <a:r>
              <a:rPr lang="en-US" altLang="en-US" sz="2800" dirty="0" err="1" smtClean="0"/>
              <a:t>Struktura</a:t>
            </a:r>
            <a:r>
              <a:rPr lang="en-US" altLang="en-US" sz="2800" dirty="0" smtClean="0"/>
              <a:t> </a:t>
            </a:r>
            <a:r>
              <a:rPr lang="en-US" altLang="en-US" sz="2800" dirty="0" err="1"/>
              <a:t>algoritma</a:t>
            </a:r>
            <a:r>
              <a:rPr lang="en-US" altLang="en-US" sz="2800" dirty="0"/>
              <a:t> u </a:t>
            </a:r>
            <a:r>
              <a:rPr lang="en-US" altLang="en-US" sz="2800" dirty="0" err="1"/>
              <a:t>kojoj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tok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operacija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zavisi</a:t>
            </a:r>
            <a:r>
              <a:rPr lang="en-US" altLang="en-US" sz="2800" dirty="0"/>
              <a:t> od </a:t>
            </a:r>
            <a:r>
              <a:rPr lang="en-US" altLang="en-US" sz="2800" dirty="0" err="1"/>
              <a:t>ispunjenosti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nekih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uslova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zove</a:t>
            </a:r>
            <a:r>
              <a:rPr lang="en-US" altLang="en-US" sz="2800" dirty="0"/>
              <a:t> se </a:t>
            </a:r>
            <a:r>
              <a:rPr lang="en-US" altLang="en-US" sz="2800" dirty="0" err="1"/>
              <a:t>razgranata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struktura</a:t>
            </a:r>
            <a:r>
              <a:rPr lang="en-US" altLang="en-US" sz="2800" dirty="0"/>
              <a:t>. </a:t>
            </a:r>
          </a:p>
          <a:p>
            <a:pPr eaLnBrk="1" hangingPunct="1"/>
            <a:endParaRPr lang="en-US" altLang="en-US" sz="2800" b="1" i="1" dirty="0"/>
          </a:p>
          <a:p>
            <a:pPr eaLnBrk="1" hangingPunct="1"/>
            <a:r>
              <a:rPr lang="en-US" altLang="en-US" sz="2800" b="1" i="1" dirty="0" smtClean="0"/>
              <a:t>Prim</a:t>
            </a:r>
            <a:r>
              <a:rPr lang="sr-Latn-BA" altLang="en-US" sz="2800" b="1" i="1" dirty="0" smtClean="0"/>
              <a:t>j</a:t>
            </a:r>
            <a:r>
              <a:rPr lang="en-US" altLang="en-US" sz="2800" b="1" i="1" dirty="0" err="1" smtClean="0"/>
              <a:t>er</a:t>
            </a:r>
            <a:r>
              <a:rPr lang="en-US" altLang="en-US" sz="2800" dirty="0" smtClean="0"/>
              <a:t> </a:t>
            </a:r>
            <a:endParaRPr lang="en-US" altLang="en-US" sz="2800" dirty="0"/>
          </a:p>
          <a:p>
            <a:pPr eaLnBrk="1" hangingPunct="1"/>
            <a:r>
              <a:rPr lang="en-US" altLang="en-US" sz="2800" dirty="0" err="1"/>
              <a:t>Algoritam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za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prelazak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ulice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semaforom</a:t>
            </a:r>
            <a:r>
              <a:rPr lang="en-US" altLang="en-US" sz="2800" b="1" i="1" dirty="0"/>
              <a:t>.</a:t>
            </a:r>
            <a:r>
              <a:rPr lang="en-US" altLang="en-US" sz="2800" dirty="0"/>
              <a:t> </a:t>
            </a:r>
          </a:p>
        </p:txBody>
      </p:sp>
      <p:grpSp>
        <p:nvGrpSpPr>
          <p:cNvPr id="3" name="Group 60"/>
          <p:cNvGrpSpPr>
            <a:grpSpLocks/>
          </p:cNvGrpSpPr>
          <p:nvPr/>
        </p:nvGrpSpPr>
        <p:grpSpPr bwMode="auto">
          <a:xfrm>
            <a:off x="6132513" y="5851525"/>
            <a:ext cx="1485900" cy="457200"/>
            <a:chOff x="3863" y="3686"/>
            <a:chExt cx="936" cy="288"/>
          </a:xfrm>
        </p:grpSpPr>
        <p:sp>
          <p:nvSpPr>
            <p:cNvPr id="18458" name="AutoShape 37"/>
            <p:cNvSpPr>
              <a:spLocks noChangeArrowheads="1"/>
            </p:cNvSpPr>
            <p:nvPr/>
          </p:nvSpPr>
          <p:spPr bwMode="auto">
            <a:xfrm>
              <a:off x="3863" y="3686"/>
              <a:ext cx="936" cy="288"/>
            </a:xfrm>
            <a:prstGeom prst="flowChartTerminator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59" name="Text Box 38"/>
            <p:cNvSpPr txBox="1">
              <a:spLocks noChangeArrowheads="1"/>
            </p:cNvSpPr>
            <p:nvPr/>
          </p:nvSpPr>
          <p:spPr bwMode="auto">
            <a:xfrm>
              <a:off x="3989" y="3746"/>
              <a:ext cx="684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/>
                <a:t>KRAJ</a:t>
              </a:r>
            </a:p>
          </p:txBody>
        </p:sp>
      </p:grpSp>
      <p:sp>
        <p:nvSpPr>
          <p:cNvPr id="24615" name="Text Box 39"/>
          <p:cNvSpPr txBox="1">
            <a:spLocks noChangeArrowheads="1"/>
          </p:cNvSpPr>
          <p:nvPr/>
        </p:nvSpPr>
        <p:spPr bwMode="auto">
          <a:xfrm>
            <a:off x="5448300" y="1716088"/>
            <a:ext cx="2882900" cy="668337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/>
              <a:t>1.   Stani ispred kolovoza</a:t>
            </a:r>
          </a:p>
          <a:p>
            <a:pPr eaLnBrk="1" hangingPunct="1"/>
            <a:r>
              <a:rPr lang="en-US" altLang="en-US" sz="2000"/>
              <a:t>2.   Pogledaj semafor</a:t>
            </a:r>
          </a:p>
        </p:txBody>
      </p:sp>
      <p:sp>
        <p:nvSpPr>
          <p:cNvPr id="24616" name="Line 40"/>
          <p:cNvSpPr>
            <a:spLocks noChangeShapeType="1"/>
          </p:cNvSpPr>
          <p:nvPr/>
        </p:nvSpPr>
        <p:spPr bwMode="auto">
          <a:xfrm>
            <a:off x="6888163" y="1149350"/>
            <a:ext cx="0" cy="5651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7" name="Line 41"/>
          <p:cNvSpPr>
            <a:spLocks noChangeShapeType="1"/>
          </p:cNvSpPr>
          <p:nvPr/>
        </p:nvSpPr>
        <p:spPr bwMode="auto">
          <a:xfrm>
            <a:off x="6875463" y="5330825"/>
            <a:ext cx="0" cy="5207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8" name="Text Box 42"/>
          <p:cNvSpPr txBox="1">
            <a:spLocks noChangeArrowheads="1"/>
          </p:cNvSpPr>
          <p:nvPr/>
        </p:nvSpPr>
        <p:spPr bwMode="auto">
          <a:xfrm>
            <a:off x="6113463" y="3248025"/>
            <a:ext cx="1608137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2000" b="1" dirty="0" err="1">
                <a:solidFill>
                  <a:srgbClr val="00CC00"/>
                </a:solidFill>
              </a:rPr>
              <a:t>Zeleno</a:t>
            </a:r>
            <a:r>
              <a:rPr lang="en-US" altLang="en-US" sz="2000" b="1" dirty="0">
                <a:solidFill>
                  <a:srgbClr val="00CC00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CC00"/>
                </a:solidFill>
              </a:rPr>
              <a:t>sv</a:t>
            </a:r>
            <a:r>
              <a:rPr lang="sr-Latn-BA" altLang="en-US" sz="2000" b="1" dirty="0" smtClean="0">
                <a:solidFill>
                  <a:srgbClr val="00CC00"/>
                </a:solidFill>
              </a:rPr>
              <a:t>ij</a:t>
            </a:r>
            <a:r>
              <a:rPr lang="en-US" altLang="en-US" sz="2000" b="1" dirty="0" err="1" smtClean="0">
                <a:solidFill>
                  <a:srgbClr val="00CC00"/>
                </a:solidFill>
              </a:rPr>
              <a:t>etlo</a:t>
            </a:r>
            <a:endParaRPr lang="en-US" altLang="en-US" sz="2000" b="1" dirty="0">
              <a:solidFill>
                <a:srgbClr val="00CC00"/>
              </a:solidFill>
            </a:endParaRPr>
          </a:p>
        </p:txBody>
      </p:sp>
      <p:sp>
        <p:nvSpPr>
          <p:cNvPr id="24619" name="AutoShape 43"/>
          <p:cNvSpPr>
            <a:spLocks noChangeArrowheads="1"/>
          </p:cNvSpPr>
          <p:nvPr/>
        </p:nvSpPr>
        <p:spPr bwMode="auto">
          <a:xfrm>
            <a:off x="5976938" y="3032125"/>
            <a:ext cx="1797050" cy="1081088"/>
          </a:xfrm>
          <a:prstGeom prst="flowChartDecision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620" name="Text Box 44"/>
          <p:cNvSpPr txBox="1">
            <a:spLocks noChangeArrowheads="1"/>
          </p:cNvSpPr>
          <p:nvPr/>
        </p:nvSpPr>
        <p:spPr bwMode="auto">
          <a:xfrm>
            <a:off x="7851775" y="3176588"/>
            <a:ext cx="5365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CC00"/>
                </a:solidFill>
              </a:rPr>
              <a:t>DA</a:t>
            </a:r>
          </a:p>
        </p:txBody>
      </p:sp>
      <p:sp>
        <p:nvSpPr>
          <p:cNvPr id="24621" name="Text Box 45"/>
          <p:cNvSpPr txBox="1">
            <a:spLocks noChangeArrowheads="1"/>
          </p:cNvSpPr>
          <p:nvPr/>
        </p:nvSpPr>
        <p:spPr bwMode="auto">
          <a:xfrm>
            <a:off x="5507038" y="3176588"/>
            <a:ext cx="5048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0000"/>
                </a:solidFill>
              </a:rPr>
              <a:t>NE</a:t>
            </a:r>
          </a:p>
        </p:txBody>
      </p:sp>
      <p:sp>
        <p:nvSpPr>
          <p:cNvPr id="24622" name="Text Box 46"/>
          <p:cNvSpPr txBox="1">
            <a:spLocks noChangeArrowheads="1"/>
          </p:cNvSpPr>
          <p:nvPr/>
        </p:nvSpPr>
        <p:spPr bwMode="auto">
          <a:xfrm>
            <a:off x="7308850" y="4397375"/>
            <a:ext cx="1835150" cy="331788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/>
              <a:t>3.   Pređi ulicu</a:t>
            </a:r>
          </a:p>
        </p:txBody>
      </p:sp>
      <p:sp>
        <p:nvSpPr>
          <p:cNvPr id="24623" name="Text Box 47"/>
          <p:cNvSpPr txBox="1">
            <a:spLocks noChangeArrowheads="1"/>
          </p:cNvSpPr>
          <p:nvPr/>
        </p:nvSpPr>
        <p:spPr bwMode="auto">
          <a:xfrm>
            <a:off x="3810001" y="4229100"/>
            <a:ext cx="3079750" cy="668338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 dirty="0"/>
              <a:t>3.   </a:t>
            </a:r>
            <a:r>
              <a:rPr lang="en-US" altLang="en-US" sz="2000" b="1" dirty="0" err="1">
                <a:solidFill>
                  <a:srgbClr val="00CC00"/>
                </a:solidFill>
              </a:rPr>
              <a:t>Čekaj</a:t>
            </a:r>
            <a:r>
              <a:rPr lang="en-US" altLang="en-US" sz="2000" b="1" dirty="0">
                <a:solidFill>
                  <a:srgbClr val="00CC00"/>
                </a:solidFill>
              </a:rPr>
              <a:t> </a:t>
            </a:r>
            <a:r>
              <a:rPr lang="en-US" altLang="en-US" sz="2000" b="1" dirty="0" err="1">
                <a:solidFill>
                  <a:srgbClr val="00CC00"/>
                </a:solidFill>
              </a:rPr>
              <a:t>zeleno</a:t>
            </a:r>
            <a:r>
              <a:rPr lang="en-US" altLang="en-US" sz="2000" b="1" dirty="0">
                <a:solidFill>
                  <a:srgbClr val="00CC00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CC00"/>
                </a:solidFill>
              </a:rPr>
              <a:t>sv</a:t>
            </a:r>
            <a:r>
              <a:rPr lang="sr-Latn-BA" altLang="en-US" sz="2000" b="1" dirty="0" smtClean="0">
                <a:solidFill>
                  <a:srgbClr val="00CC00"/>
                </a:solidFill>
              </a:rPr>
              <a:t>ij</a:t>
            </a:r>
            <a:r>
              <a:rPr lang="en-US" altLang="en-US" sz="2000" b="1" dirty="0" err="1" smtClean="0">
                <a:solidFill>
                  <a:srgbClr val="00CC00"/>
                </a:solidFill>
              </a:rPr>
              <a:t>etlo</a:t>
            </a:r>
            <a:endParaRPr lang="en-US" altLang="en-US" sz="2000" b="1" dirty="0">
              <a:solidFill>
                <a:srgbClr val="00CC00"/>
              </a:solidFill>
            </a:endParaRPr>
          </a:p>
          <a:p>
            <a:pPr eaLnBrk="1" hangingPunct="1"/>
            <a:r>
              <a:rPr lang="en-US" altLang="en-US" sz="2000" dirty="0"/>
              <a:t>4.   </a:t>
            </a:r>
            <a:r>
              <a:rPr lang="en-US" altLang="en-US" sz="2000" dirty="0" err="1"/>
              <a:t>Pređi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ulicu</a:t>
            </a:r>
            <a:endParaRPr lang="en-US" altLang="en-US" sz="2000" dirty="0"/>
          </a:p>
        </p:txBody>
      </p:sp>
      <p:sp>
        <p:nvSpPr>
          <p:cNvPr id="24625" name="Line 49"/>
          <p:cNvSpPr>
            <a:spLocks noChangeShapeType="1"/>
          </p:cNvSpPr>
          <p:nvPr/>
        </p:nvSpPr>
        <p:spPr bwMode="auto">
          <a:xfrm>
            <a:off x="5634038" y="4887913"/>
            <a:ext cx="0" cy="4603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6" name="Line 50"/>
          <p:cNvSpPr>
            <a:spLocks noChangeShapeType="1"/>
          </p:cNvSpPr>
          <p:nvPr/>
        </p:nvSpPr>
        <p:spPr bwMode="auto">
          <a:xfrm>
            <a:off x="8499475" y="4718050"/>
            <a:ext cx="0" cy="6254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7" name="Line 51"/>
          <p:cNvSpPr>
            <a:spLocks noChangeShapeType="1"/>
          </p:cNvSpPr>
          <p:nvPr/>
        </p:nvSpPr>
        <p:spPr bwMode="auto">
          <a:xfrm flipV="1">
            <a:off x="6875463" y="2392363"/>
            <a:ext cx="0" cy="6397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8" name="Line 52"/>
          <p:cNvSpPr>
            <a:spLocks noChangeShapeType="1"/>
          </p:cNvSpPr>
          <p:nvPr/>
        </p:nvSpPr>
        <p:spPr bwMode="auto">
          <a:xfrm>
            <a:off x="7769225" y="3570288"/>
            <a:ext cx="7302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9" name="Line 53"/>
          <p:cNvSpPr>
            <a:spLocks noChangeShapeType="1"/>
          </p:cNvSpPr>
          <p:nvPr/>
        </p:nvSpPr>
        <p:spPr bwMode="auto">
          <a:xfrm>
            <a:off x="8499475" y="3560763"/>
            <a:ext cx="0" cy="8429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0" name="Line 54"/>
          <p:cNvSpPr>
            <a:spLocks noChangeShapeType="1"/>
          </p:cNvSpPr>
          <p:nvPr/>
        </p:nvSpPr>
        <p:spPr bwMode="auto">
          <a:xfrm>
            <a:off x="5651500" y="3567113"/>
            <a:ext cx="0" cy="6731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1" name="Line 55"/>
          <p:cNvSpPr>
            <a:spLocks noChangeShapeType="1"/>
          </p:cNvSpPr>
          <p:nvPr/>
        </p:nvSpPr>
        <p:spPr bwMode="auto">
          <a:xfrm flipH="1">
            <a:off x="5640388" y="3573463"/>
            <a:ext cx="3302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4" name="Line 58"/>
          <p:cNvSpPr>
            <a:spLocks noChangeShapeType="1"/>
          </p:cNvSpPr>
          <p:nvPr/>
        </p:nvSpPr>
        <p:spPr bwMode="auto">
          <a:xfrm>
            <a:off x="6873875" y="5341938"/>
            <a:ext cx="16287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5" name="Line 59"/>
          <p:cNvSpPr>
            <a:spLocks noChangeShapeType="1"/>
          </p:cNvSpPr>
          <p:nvPr/>
        </p:nvSpPr>
        <p:spPr bwMode="auto">
          <a:xfrm>
            <a:off x="5622925" y="5341938"/>
            <a:ext cx="1244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5754" y="661987"/>
            <a:ext cx="151765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332538" y="712270"/>
            <a:ext cx="1253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BA" dirty="0" smtClean="0"/>
              <a:t>POČETAK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5243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46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46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4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4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4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4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46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4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4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0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1" dur="2000" fill="hold"/>
                                        <p:tgtEl>
                                          <p:spTgt spid="246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4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4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4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4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1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4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4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4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4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1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4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4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4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4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8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4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4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4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4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4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4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46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46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4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46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4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4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1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2" dur="2000" fill="hold"/>
                                        <p:tgtEl>
                                          <p:spTgt spid="246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4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4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4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4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24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4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4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4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24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24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246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246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24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24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24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246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6" presetID="17" presetClass="entr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24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24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246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246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  <p:bldP spid="24615" grpId="0" build="p" animBg="1"/>
      <p:bldP spid="24616" grpId="0" animBg="1"/>
      <p:bldP spid="24617" grpId="0" animBg="1"/>
      <p:bldP spid="24617" grpId="1" animBg="1"/>
      <p:bldP spid="24617" grpId="2" animBg="1"/>
      <p:bldP spid="24618" grpId="0"/>
      <p:bldP spid="24619" grpId="0" animBg="1"/>
      <p:bldP spid="24620" grpId="0"/>
      <p:bldP spid="24620" grpId="1"/>
      <p:bldP spid="24620" grpId="2"/>
      <p:bldP spid="24620" grpId="3"/>
      <p:bldP spid="24621" grpId="0"/>
      <p:bldP spid="24621" grpId="1"/>
      <p:bldP spid="24622" grpId="0" animBg="1"/>
      <p:bldP spid="24622" grpId="1" animBg="1"/>
      <p:bldP spid="24622" grpId="2" animBg="1"/>
      <p:bldP spid="24623" grpId="0" build="p" animBg="1"/>
      <p:bldP spid="24625" grpId="0" animBg="1"/>
      <p:bldP spid="24626" grpId="0" animBg="1"/>
      <p:bldP spid="24626" grpId="1" animBg="1"/>
      <p:bldP spid="24626" grpId="2" animBg="1"/>
      <p:bldP spid="24627" grpId="0" animBg="1"/>
      <p:bldP spid="24628" grpId="0" animBg="1"/>
      <p:bldP spid="24628" grpId="1" animBg="1"/>
      <p:bldP spid="24628" grpId="2" animBg="1"/>
      <p:bldP spid="24629" grpId="0" animBg="1"/>
      <p:bldP spid="24629" grpId="1" animBg="1"/>
      <p:bldP spid="24629" grpId="2" animBg="1"/>
      <p:bldP spid="24630" grpId="0" animBg="1"/>
      <p:bldP spid="24631" grpId="0" animBg="1"/>
      <p:bldP spid="24634" grpId="0" animBg="1"/>
      <p:bldP spid="24634" grpId="1" animBg="1"/>
      <p:bldP spid="24634" grpId="2" animBg="1"/>
      <p:bldP spid="246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 dirty="0" smtClean="0"/>
              <a:t>.</a:t>
            </a:r>
            <a:endParaRPr lang="en-US" altLang="en-US" sz="1400" dirty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404813"/>
            <a:ext cx="7632700" cy="646112"/>
          </a:xfrm>
        </p:spPr>
        <p:txBody>
          <a:bodyPr/>
          <a:lstStyle/>
          <a:p>
            <a:pPr algn="ctr" eaLnBrk="1" hangingPunct="1"/>
            <a:r>
              <a:rPr lang="en-US" altLang="en-US" sz="3600" b="1" dirty="0" smtClean="0">
                <a:cs typeface="Arial" charset="0"/>
              </a:rPr>
              <a:t>ALGORITMI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23850" y="1341438"/>
            <a:ext cx="8640763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600" b="1" i="1" dirty="0" err="1">
                <a:solidFill>
                  <a:srgbClr val="3333FF"/>
                </a:solidFill>
              </a:rPr>
              <a:t>Ciklička</a:t>
            </a:r>
            <a:r>
              <a:rPr lang="en-US" altLang="en-US" sz="2600" b="1" i="1" dirty="0">
                <a:solidFill>
                  <a:srgbClr val="3333FF"/>
                </a:solidFill>
              </a:rPr>
              <a:t> </a:t>
            </a:r>
            <a:r>
              <a:rPr lang="en-US" altLang="en-US" sz="2600" b="1" i="1" dirty="0" err="1">
                <a:solidFill>
                  <a:srgbClr val="3333FF"/>
                </a:solidFill>
              </a:rPr>
              <a:t>struktura</a:t>
            </a:r>
            <a:endParaRPr lang="en-US" altLang="en-US" sz="2600" b="1" i="1" dirty="0">
              <a:solidFill>
                <a:srgbClr val="3333FF"/>
              </a:solidFill>
            </a:endParaRPr>
          </a:p>
          <a:p>
            <a:pPr eaLnBrk="1" hangingPunct="1"/>
            <a:r>
              <a:rPr lang="en-US" altLang="en-US" sz="2600" b="1" i="1" dirty="0" err="1"/>
              <a:t>Algoritam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kod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kog</a:t>
            </a:r>
            <a:r>
              <a:rPr lang="en-US" altLang="en-US" sz="2600" b="1" i="1" dirty="0"/>
              <a:t> se </a:t>
            </a:r>
            <a:r>
              <a:rPr lang="en-US" altLang="en-US" sz="2600" b="1" i="1" dirty="0" err="1"/>
              <a:t>određeni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broj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algoritamskih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koraka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ponavlja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više</a:t>
            </a:r>
            <a:r>
              <a:rPr lang="en-US" altLang="en-US" sz="2600" b="1" i="1" dirty="0"/>
              <a:t> puta </a:t>
            </a:r>
            <a:r>
              <a:rPr lang="en-US" altLang="en-US" sz="2600" b="1" i="1" dirty="0" err="1"/>
              <a:t>ima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cikličku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strukturu</a:t>
            </a:r>
            <a:r>
              <a:rPr lang="en-US" altLang="en-US" sz="2600" b="1" i="1" dirty="0"/>
              <a:t>. </a:t>
            </a:r>
          </a:p>
          <a:p>
            <a:pPr eaLnBrk="1" hangingPunct="1"/>
            <a:r>
              <a:rPr lang="en-US" altLang="en-US" sz="2600" b="1" i="1" dirty="0" err="1"/>
              <a:t>Ako</a:t>
            </a:r>
            <a:r>
              <a:rPr lang="en-US" altLang="en-US" sz="2600" b="1" i="1" dirty="0"/>
              <a:t> je </a:t>
            </a:r>
            <a:r>
              <a:rPr lang="en-US" altLang="en-US" sz="2600" b="1" i="1" dirty="0" err="1"/>
              <a:t>broj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ponavljanja</a:t>
            </a:r>
            <a:r>
              <a:rPr lang="en-US" altLang="en-US" sz="2600" b="1" i="1" dirty="0"/>
              <a:t> </a:t>
            </a:r>
            <a:r>
              <a:rPr lang="en-US" altLang="en-US" sz="2600" b="1" i="1" dirty="0" smtClean="0"/>
              <a:t>d</a:t>
            </a:r>
            <a:r>
              <a:rPr lang="sr-Latn-BA" altLang="en-US" sz="2600" b="1" i="1" dirty="0" smtClean="0"/>
              <a:t>ij</a:t>
            </a:r>
            <a:r>
              <a:rPr lang="en-US" altLang="en-US" sz="2600" b="1" i="1" dirty="0" err="1" smtClean="0"/>
              <a:t>ela</a:t>
            </a:r>
            <a:r>
              <a:rPr lang="en-US" altLang="en-US" sz="2600" b="1" i="1" dirty="0" smtClean="0"/>
              <a:t> </a:t>
            </a:r>
            <a:r>
              <a:rPr lang="en-US" altLang="en-US" sz="2600" b="1" i="1" dirty="0" err="1"/>
              <a:t>algoritma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poznat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 smtClean="0"/>
              <a:t>unapr</a:t>
            </a:r>
            <a:r>
              <a:rPr lang="sr-Latn-BA" altLang="en-US" sz="2600" b="1" i="1" dirty="0" smtClean="0"/>
              <a:t>ij</a:t>
            </a:r>
            <a:r>
              <a:rPr lang="en-US" altLang="en-US" sz="2600" b="1" i="1" dirty="0" err="1" smtClean="0"/>
              <a:t>ed</a:t>
            </a:r>
            <a:r>
              <a:rPr lang="sr-Latn-BA" altLang="en-US" sz="2600" b="1" i="1" dirty="0" smtClean="0"/>
              <a:t>,</a:t>
            </a:r>
            <a:r>
              <a:rPr lang="en-US" altLang="en-US" sz="2600" b="1" i="1" dirty="0" smtClean="0"/>
              <a:t> </a:t>
            </a:r>
            <a:r>
              <a:rPr lang="en-US" altLang="en-US" sz="2600" b="1" i="1" dirty="0" err="1"/>
              <a:t>struktura</a:t>
            </a:r>
            <a:r>
              <a:rPr lang="en-US" altLang="en-US" sz="2600" b="1" i="1" dirty="0"/>
              <a:t> je </a:t>
            </a:r>
            <a:r>
              <a:rPr lang="en-US" altLang="en-US" sz="2600" b="1" i="1" dirty="0" err="1">
                <a:solidFill>
                  <a:srgbClr val="3333FF"/>
                </a:solidFill>
              </a:rPr>
              <a:t>konstantna</a:t>
            </a:r>
            <a:r>
              <a:rPr lang="en-US" altLang="en-US" sz="2600" b="1" i="1" dirty="0"/>
              <a:t> (</a:t>
            </a:r>
            <a:r>
              <a:rPr lang="en-US" altLang="en-US" sz="2600" b="1" i="1" dirty="0" err="1"/>
              <a:t>brojački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ciklus</a:t>
            </a:r>
            <a:r>
              <a:rPr lang="en-US" altLang="en-US" sz="2600" b="1" i="1" dirty="0"/>
              <a:t>). </a:t>
            </a:r>
            <a:endParaRPr lang="sr-Latn-BA" altLang="en-US" sz="2600" b="1" i="1" dirty="0" smtClean="0"/>
          </a:p>
          <a:p>
            <a:pPr eaLnBrk="1" hangingPunct="1"/>
            <a:r>
              <a:rPr lang="en-US" altLang="en-US" sz="2600" b="1" i="1" dirty="0" smtClean="0">
                <a:solidFill>
                  <a:srgbClr val="234645"/>
                </a:solidFill>
              </a:rPr>
              <a:t>Prim</a:t>
            </a:r>
            <a:r>
              <a:rPr lang="sr-Latn-BA" altLang="en-US" sz="2600" b="1" i="1" dirty="0" smtClean="0">
                <a:solidFill>
                  <a:srgbClr val="234645"/>
                </a:solidFill>
              </a:rPr>
              <a:t>j</a:t>
            </a:r>
            <a:r>
              <a:rPr lang="en-US" altLang="en-US" sz="2600" b="1" i="1" dirty="0" err="1" smtClean="0">
                <a:solidFill>
                  <a:srgbClr val="234645"/>
                </a:solidFill>
              </a:rPr>
              <a:t>er</a:t>
            </a:r>
            <a:r>
              <a:rPr lang="en-US" altLang="en-US" sz="2600" b="1" i="1" dirty="0" smtClean="0"/>
              <a:t> </a:t>
            </a:r>
            <a:r>
              <a:rPr lang="en-US" altLang="en-US" sz="2600" b="1" i="1" dirty="0"/>
              <a:t>- </a:t>
            </a:r>
            <a:r>
              <a:rPr lang="en-US" altLang="en-US" sz="2600" b="1" i="1" dirty="0" err="1"/>
              <a:t>algoritam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za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punjenje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deset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boca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vodom</a:t>
            </a:r>
            <a:endParaRPr lang="en-US" altLang="en-US" sz="2600" b="1" i="1" dirty="0"/>
          </a:p>
          <a:p>
            <a:pPr eaLnBrk="1" hangingPunct="1"/>
            <a:endParaRPr lang="en-US" altLang="en-US" sz="2600" b="1" i="1" dirty="0"/>
          </a:p>
          <a:p>
            <a:pPr eaLnBrk="1" hangingPunct="1"/>
            <a:r>
              <a:rPr lang="en-US" altLang="en-US" sz="2600" b="1" i="1" dirty="0" err="1"/>
              <a:t>Ako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broj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ponavljanja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nije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poznat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 smtClean="0"/>
              <a:t>unapr</a:t>
            </a:r>
            <a:r>
              <a:rPr lang="sr-Latn-BA" altLang="en-US" sz="2600" b="1" i="1" dirty="0" smtClean="0"/>
              <a:t>ij</a:t>
            </a:r>
            <a:r>
              <a:rPr lang="en-US" altLang="en-US" sz="2600" b="1" i="1" dirty="0" err="1" smtClean="0"/>
              <a:t>ed</a:t>
            </a:r>
            <a:r>
              <a:rPr lang="en-US" altLang="en-US" sz="2600" b="1" i="1" dirty="0"/>
              <a:t>, </a:t>
            </a:r>
            <a:r>
              <a:rPr lang="en-US" altLang="en-US" sz="2600" b="1" i="1" dirty="0" err="1"/>
              <a:t>nego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zavisi</a:t>
            </a:r>
            <a:r>
              <a:rPr lang="en-US" altLang="en-US" sz="2600" b="1" i="1" dirty="0"/>
              <a:t> od </a:t>
            </a:r>
            <a:r>
              <a:rPr lang="en-US" altLang="en-US" sz="2600" b="1" i="1" dirty="0" err="1"/>
              <a:t>ispunjenosti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nekog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uslova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struktura</a:t>
            </a:r>
            <a:r>
              <a:rPr lang="en-US" altLang="en-US" sz="2600" b="1" i="1" dirty="0"/>
              <a:t> je </a:t>
            </a:r>
            <a:r>
              <a:rPr lang="en-US" altLang="en-US" sz="2600" b="1" i="1" dirty="0" smtClean="0">
                <a:solidFill>
                  <a:srgbClr val="3333FF"/>
                </a:solidFill>
              </a:rPr>
              <a:t>prom</a:t>
            </a:r>
            <a:r>
              <a:rPr lang="sr-Latn-BA" altLang="en-US" sz="2600" b="1" i="1" dirty="0" smtClean="0">
                <a:solidFill>
                  <a:srgbClr val="3333FF"/>
                </a:solidFill>
              </a:rPr>
              <a:t>j</a:t>
            </a:r>
            <a:r>
              <a:rPr lang="en-US" altLang="en-US" sz="2600" b="1" i="1" dirty="0" err="1" smtClean="0">
                <a:solidFill>
                  <a:srgbClr val="3333FF"/>
                </a:solidFill>
              </a:rPr>
              <a:t>enljiva</a:t>
            </a:r>
            <a:r>
              <a:rPr lang="en-US" altLang="en-US" sz="2600" b="1" i="1" dirty="0" smtClean="0"/>
              <a:t> </a:t>
            </a:r>
            <a:r>
              <a:rPr lang="en-US" altLang="en-US" sz="2600" b="1" i="1" dirty="0"/>
              <a:t>(</a:t>
            </a:r>
            <a:r>
              <a:rPr lang="en-US" altLang="en-US" sz="2600" b="1" i="1" dirty="0" err="1"/>
              <a:t>uslovni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ciklus</a:t>
            </a:r>
            <a:r>
              <a:rPr lang="en-US" altLang="en-US" sz="2600" b="1" i="1" dirty="0"/>
              <a:t>). </a:t>
            </a:r>
          </a:p>
          <a:p>
            <a:pPr eaLnBrk="1" hangingPunct="1"/>
            <a:r>
              <a:rPr lang="en-US" altLang="en-US" sz="2600" b="1" i="1" dirty="0" smtClean="0">
                <a:solidFill>
                  <a:srgbClr val="234645"/>
                </a:solidFill>
              </a:rPr>
              <a:t>Prim</a:t>
            </a:r>
            <a:r>
              <a:rPr lang="sr-Latn-BA" altLang="en-US" sz="2600" b="1" i="1" dirty="0" smtClean="0">
                <a:solidFill>
                  <a:srgbClr val="234645"/>
                </a:solidFill>
              </a:rPr>
              <a:t>j</a:t>
            </a:r>
            <a:r>
              <a:rPr lang="en-US" altLang="en-US" sz="2600" b="1" i="1" dirty="0" err="1" smtClean="0">
                <a:solidFill>
                  <a:srgbClr val="234645"/>
                </a:solidFill>
              </a:rPr>
              <a:t>er</a:t>
            </a:r>
            <a:r>
              <a:rPr lang="en-US" altLang="en-US" sz="2600" b="1" i="1" dirty="0" smtClean="0"/>
              <a:t> </a:t>
            </a:r>
            <a:r>
              <a:rPr lang="en-US" altLang="en-US" sz="2600" b="1" i="1" dirty="0"/>
              <a:t>- </a:t>
            </a:r>
            <a:r>
              <a:rPr lang="en-US" altLang="en-US" sz="2600" b="1" i="1" dirty="0" err="1"/>
              <a:t>algoritam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za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prelazak</a:t>
            </a:r>
            <a:r>
              <a:rPr lang="en-US" altLang="en-US" sz="2600" b="1" i="1" dirty="0"/>
              <a:t> </a:t>
            </a:r>
            <a:r>
              <a:rPr lang="en-US" altLang="en-US" sz="2600" b="1" i="1" dirty="0" err="1"/>
              <a:t>ulice</a:t>
            </a:r>
            <a:r>
              <a:rPr lang="en-US" altLang="en-US" sz="2600" b="1" i="1" dirty="0"/>
              <a:t> bez </a:t>
            </a:r>
            <a:r>
              <a:rPr lang="en-US" altLang="en-US" sz="2600" b="1" i="1" dirty="0" err="1"/>
              <a:t>semafora</a:t>
            </a:r>
            <a:r>
              <a:rPr lang="en-US" altLang="en-US" sz="2600" b="1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114041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utoUpdateAnimBg="0"/>
      <p:bldP spid="2560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 dirty="0" smtClean="0"/>
              <a:t>6-2011</a:t>
            </a:r>
            <a:r>
              <a:rPr lang="en-US" altLang="en-US" sz="1400" dirty="0"/>
              <a:t>.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04813"/>
            <a:ext cx="8064500" cy="646112"/>
          </a:xfrm>
        </p:spPr>
        <p:txBody>
          <a:bodyPr/>
          <a:lstStyle/>
          <a:p>
            <a:pPr algn="ctr" eaLnBrk="1" hangingPunct="1"/>
            <a:r>
              <a:rPr lang="en-US" altLang="en-US" sz="3600" b="1" smtClean="0">
                <a:cs typeface="Arial" charset="0"/>
              </a:rPr>
              <a:t>ALGORITMI</a:t>
            </a:r>
          </a:p>
        </p:txBody>
      </p:sp>
      <p:sp>
        <p:nvSpPr>
          <p:cNvPr id="26689" name="Text Box 65"/>
          <p:cNvSpPr txBox="1">
            <a:spLocks noChangeArrowheads="1"/>
          </p:cNvSpPr>
          <p:nvPr/>
        </p:nvSpPr>
        <p:spPr bwMode="auto">
          <a:xfrm>
            <a:off x="850900" y="2968625"/>
            <a:ext cx="2514600" cy="124460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600">
                <a:cs typeface="Times New Roman" pitchFamily="18" charset="0"/>
              </a:rPr>
              <a:t>2</a:t>
            </a:r>
            <a:r>
              <a:rPr lang="en-US" altLang="en-US" sz="2000">
                <a:cs typeface="Times New Roman" pitchFamily="18" charset="0"/>
              </a:rPr>
              <a:t>.   Uzmi praznu bocu</a:t>
            </a:r>
            <a:endParaRPr lang="en-US" altLang="en-US" sz="2000"/>
          </a:p>
          <a:p>
            <a:r>
              <a:rPr lang="en-US" altLang="en-US" sz="2000">
                <a:cs typeface="Times New Roman" pitchFamily="18" charset="0"/>
              </a:rPr>
              <a:t>3.   Napuni je vodom</a:t>
            </a:r>
            <a:endParaRPr lang="en-US" altLang="en-US" sz="2000"/>
          </a:p>
          <a:p>
            <a:r>
              <a:rPr lang="en-US" altLang="en-US" sz="2000">
                <a:cs typeface="Times New Roman" pitchFamily="18" charset="0"/>
              </a:rPr>
              <a:t>4.   Zatvori bocu</a:t>
            </a:r>
            <a:endParaRPr lang="en-US" altLang="en-US" sz="2000"/>
          </a:p>
          <a:p>
            <a:r>
              <a:rPr lang="en-US" altLang="en-US" sz="2000">
                <a:cs typeface="Times New Roman" pitchFamily="18" charset="0"/>
              </a:rPr>
              <a:t>5.   Odlo</a:t>
            </a:r>
            <a:r>
              <a:rPr lang="en-US" altLang="en-US" sz="2000"/>
              <a:t>ž</a:t>
            </a:r>
            <a:r>
              <a:rPr lang="en-US" altLang="en-US" sz="2000">
                <a:cs typeface="Times New Roman" pitchFamily="18" charset="0"/>
              </a:rPr>
              <a:t>i punu bocu</a:t>
            </a:r>
          </a:p>
        </p:txBody>
      </p:sp>
      <p:sp>
        <p:nvSpPr>
          <p:cNvPr id="26688" name="Line 64"/>
          <p:cNvSpPr>
            <a:spLocks noChangeShapeType="1"/>
          </p:cNvSpPr>
          <p:nvPr/>
        </p:nvSpPr>
        <p:spPr bwMode="auto">
          <a:xfrm flipH="1">
            <a:off x="755650" y="4545013"/>
            <a:ext cx="13684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87" name="Line 63"/>
          <p:cNvSpPr>
            <a:spLocks noChangeShapeType="1"/>
          </p:cNvSpPr>
          <p:nvPr/>
        </p:nvSpPr>
        <p:spPr bwMode="auto">
          <a:xfrm flipH="1" flipV="1">
            <a:off x="755650" y="2317750"/>
            <a:ext cx="5461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86" name="Line 62"/>
          <p:cNvSpPr>
            <a:spLocks noChangeShapeType="1"/>
          </p:cNvSpPr>
          <p:nvPr/>
        </p:nvSpPr>
        <p:spPr bwMode="auto">
          <a:xfrm>
            <a:off x="755650" y="2317750"/>
            <a:ext cx="0" cy="22399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85" name="Line 61"/>
          <p:cNvSpPr>
            <a:spLocks noChangeShapeType="1"/>
          </p:cNvSpPr>
          <p:nvPr/>
        </p:nvSpPr>
        <p:spPr bwMode="auto">
          <a:xfrm>
            <a:off x="2927350" y="2317750"/>
            <a:ext cx="5556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84" name="Line 60"/>
          <p:cNvSpPr>
            <a:spLocks noChangeShapeType="1"/>
          </p:cNvSpPr>
          <p:nvPr/>
        </p:nvSpPr>
        <p:spPr bwMode="auto">
          <a:xfrm>
            <a:off x="3482975" y="2330450"/>
            <a:ext cx="0" cy="241141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83" name="Line 59"/>
          <p:cNvSpPr>
            <a:spLocks noChangeShapeType="1"/>
          </p:cNvSpPr>
          <p:nvPr/>
        </p:nvSpPr>
        <p:spPr bwMode="auto">
          <a:xfrm>
            <a:off x="2124075" y="4741863"/>
            <a:ext cx="13684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113"/>
          <p:cNvGrpSpPr>
            <a:grpSpLocks/>
          </p:cNvGrpSpPr>
          <p:nvPr/>
        </p:nvGrpSpPr>
        <p:grpSpPr bwMode="auto">
          <a:xfrm>
            <a:off x="1535113" y="5843588"/>
            <a:ext cx="1174750" cy="393700"/>
            <a:chOff x="967" y="3681"/>
            <a:chExt cx="740" cy="248"/>
          </a:xfrm>
        </p:grpSpPr>
        <p:sp>
          <p:nvSpPr>
            <p:cNvPr id="20535" name="AutoShape 58"/>
            <p:cNvSpPr>
              <a:spLocks noChangeArrowheads="1"/>
            </p:cNvSpPr>
            <p:nvPr/>
          </p:nvSpPr>
          <p:spPr bwMode="auto">
            <a:xfrm>
              <a:off x="967" y="3681"/>
              <a:ext cx="740" cy="248"/>
            </a:xfrm>
            <a:prstGeom prst="flowChartTerminator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536" name="Text Box 57"/>
            <p:cNvSpPr txBox="1">
              <a:spLocks noChangeArrowheads="1"/>
            </p:cNvSpPr>
            <p:nvPr/>
          </p:nvSpPr>
          <p:spPr bwMode="auto">
            <a:xfrm>
              <a:off x="1074" y="3716"/>
              <a:ext cx="541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cs typeface="Times New Roman" pitchFamily="18" charset="0"/>
                </a:rPr>
                <a:t>KRAJ</a:t>
              </a:r>
              <a:endParaRPr lang="en-US" altLang="en-US" sz="2000"/>
            </a:p>
          </p:txBody>
        </p:sp>
      </p:grpSp>
      <p:sp>
        <p:nvSpPr>
          <p:cNvPr id="26680" name="Line 56"/>
          <p:cNvSpPr>
            <a:spLocks noChangeShapeType="1"/>
          </p:cNvSpPr>
          <p:nvPr/>
        </p:nvSpPr>
        <p:spPr bwMode="auto">
          <a:xfrm>
            <a:off x="2122488" y="5395913"/>
            <a:ext cx="0" cy="4476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9" name="Text Box 55"/>
          <p:cNvSpPr txBox="1">
            <a:spLocks noChangeArrowheads="1"/>
          </p:cNvSpPr>
          <p:nvPr/>
        </p:nvSpPr>
        <p:spPr bwMode="auto">
          <a:xfrm>
            <a:off x="1077913" y="5048250"/>
            <a:ext cx="2092325" cy="3397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>
                <a:cs typeface="Times New Roman" pitchFamily="18" charset="0"/>
              </a:rPr>
              <a:t>6.  Zatvori vodu</a:t>
            </a:r>
            <a:endParaRPr lang="en-US" altLang="en-US" sz="2000"/>
          </a:p>
        </p:txBody>
      </p:sp>
      <p:grpSp>
        <p:nvGrpSpPr>
          <p:cNvPr id="3" name="Group 112"/>
          <p:cNvGrpSpPr>
            <a:grpSpLocks/>
          </p:cNvGrpSpPr>
          <p:nvPr/>
        </p:nvGrpSpPr>
        <p:grpSpPr bwMode="auto">
          <a:xfrm>
            <a:off x="1077913" y="620713"/>
            <a:ext cx="1903412" cy="393700"/>
            <a:chOff x="679" y="391"/>
            <a:chExt cx="1199" cy="248"/>
          </a:xfrm>
        </p:grpSpPr>
        <p:sp>
          <p:nvSpPr>
            <p:cNvPr id="20533" name="AutoShape 54"/>
            <p:cNvSpPr>
              <a:spLocks noChangeArrowheads="1"/>
            </p:cNvSpPr>
            <p:nvPr/>
          </p:nvSpPr>
          <p:spPr bwMode="auto">
            <a:xfrm>
              <a:off x="679" y="391"/>
              <a:ext cx="1199" cy="248"/>
            </a:xfrm>
            <a:prstGeom prst="flowChartTerminator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534" name="Text Box 53"/>
            <p:cNvSpPr txBox="1">
              <a:spLocks noChangeArrowheads="1"/>
            </p:cNvSpPr>
            <p:nvPr/>
          </p:nvSpPr>
          <p:spPr bwMode="auto">
            <a:xfrm>
              <a:off x="770" y="434"/>
              <a:ext cx="1018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cs typeface="Times New Roman" pitchFamily="18" charset="0"/>
                </a:rPr>
                <a:t>PO</a:t>
              </a:r>
              <a:r>
                <a:rPr lang="en-US" altLang="en-US" sz="2000"/>
                <a:t>Č</a:t>
              </a:r>
              <a:r>
                <a:rPr lang="en-US" altLang="en-US" sz="2000">
                  <a:cs typeface="Times New Roman" pitchFamily="18" charset="0"/>
                </a:rPr>
                <a:t>ETAK</a:t>
              </a:r>
            </a:p>
          </p:txBody>
        </p:sp>
      </p:grpSp>
      <p:sp>
        <p:nvSpPr>
          <p:cNvPr id="26676" name="Line 52"/>
          <p:cNvSpPr>
            <a:spLocks noChangeShapeType="1"/>
          </p:cNvSpPr>
          <p:nvPr/>
        </p:nvSpPr>
        <p:spPr bwMode="auto">
          <a:xfrm>
            <a:off x="2122488" y="1014413"/>
            <a:ext cx="0" cy="2635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5" name="Text Box 51"/>
          <p:cNvSpPr txBox="1">
            <a:spLocks noChangeArrowheads="1"/>
          </p:cNvSpPr>
          <p:nvPr/>
        </p:nvSpPr>
        <p:spPr bwMode="auto">
          <a:xfrm>
            <a:off x="1077913" y="1287463"/>
            <a:ext cx="2090737" cy="338137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>
                <a:cs typeface="Times New Roman" pitchFamily="18" charset="0"/>
              </a:rPr>
              <a:t>1.  Otvori vodu</a:t>
            </a:r>
            <a:endParaRPr lang="en-US" altLang="en-US" sz="2000"/>
          </a:p>
        </p:txBody>
      </p:sp>
      <p:sp>
        <p:nvSpPr>
          <p:cNvPr id="26674" name="AutoShape 50"/>
          <p:cNvSpPr>
            <a:spLocks noChangeArrowheads="1"/>
          </p:cNvSpPr>
          <p:nvPr/>
        </p:nvSpPr>
        <p:spPr bwMode="auto">
          <a:xfrm>
            <a:off x="1306513" y="1954213"/>
            <a:ext cx="1614487" cy="730250"/>
          </a:xfrm>
          <a:prstGeom prst="flowChartPreparation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73" name="Text Box 49"/>
          <p:cNvSpPr txBox="1">
            <a:spLocks noChangeArrowheads="1"/>
          </p:cNvSpPr>
          <p:nvPr/>
        </p:nvSpPr>
        <p:spPr bwMode="auto">
          <a:xfrm>
            <a:off x="1662113" y="2016125"/>
            <a:ext cx="936625" cy="6159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>
                <a:cs typeface="Times New Roman" pitchFamily="18" charset="0"/>
              </a:rPr>
              <a:t>Ponovi 10 puta</a:t>
            </a:r>
            <a:endParaRPr lang="en-US" altLang="en-US" sz="2000"/>
          </a:p>
        </p:txBody>
      </p:sp>
      <p:sp>
        <p:nvSpPr>
          <p:cNvPr id="26672" name="Line 48"/>
          <p:cNvSpPr>
            <a:spLocks noChangeShapeType="1"/>
          </p:cNvSpPr>
          <p:nvPr/>
        </p:nvSpPr>
        <p:spPr bwMode="auto">
          <a:xfrm>
            <a:off x="2122488" y="4729163"/>
            <a:ext cx="0" cy="3143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1" name="Line 47"/>
          <p:cNvSpPr>
            <a:spLocks noChangeShapeType="1"/>
          </p:cNvSpPr>
          <p:nvPr/>
        </p:nvSpPr>
        <p:spPr bwMode="auto">
          <a:xfrm>
            <a:off x="2122488" y="4211638"/>
            <a:ext cx="0" cy="3476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0" name="Line 46"/>
          <p:cNvSpPr>
            <a:spLocks noChangeShapeType="1"/>
          </p:cNvSpPr>
          <p:nvPr/>
        </p:nvSpPr>
        <p:spPr bwMode="auto">
          <a:xfrm>
            <a:off x="2122488" y="1609725"/>
            <a:ext cx="0" cy="3492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9" name="Line 45"/>
          <p:cNvSpPr>
            <a:spLocks noChangeShapeType="1"/>
          </p:cNvSpPr>
          <p:nvPr/>
        </p:nvSpPr>
        <p:spPr bwMode="auto">
          <a:xfrm>
            <a:off x="2122488" y="2679700"/>
            <a:ext cx="0" cy="2825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4" name="Rectangle 82"/>
          <p:cNvSpPr>
            <a:spLocks noChangeArrowheads="1"/>
          </p:cNvSpPr>
          <p:nvPr/>
        </p:nvSpPr>
        <p:spPr bwMode="auto">
          <a:xfrm>
            <a:off x="358775" y="6540500"/>
            <a:ext cx="87852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100"/>
              <a:t/>
            </a:r>
            <a:br>
              <a:rPr lang="en-US" altLang="en-US" sz="1100"/>
            </a:br>
            <a:r>
              <a:rPr lang="en-US" altLang="en-US" sz="2400">
                <a:cs typeface="Times New Roman" pitchFamily="18" charset="0"/>
              </a:rPr>
              <a:t>Konstantna cikli</a:t>
            </a:r>
            <a:r>
              <a:rPr lang="en-US" altLang="en-US" sz="2400"/>
              <a:t>č</a:t>
            </a:r>
            <a:r>
              <a:rPr lang="en-US" altLang="en-US" sz="2400">
                <a:cs typeface="Times New Roman" pitchFamily="18" charset="0"/>
              </a:rPr>
              <a:t>ka struktura    </a:t>
            </a:r>
            <a:r>
              <a:rPr lang="en-US" altLang="en-US" sz="2400"/>
              <a:t>      </a:t>
            </a:r>
            <a:r>
              <a:rPr lang="en-US" altLang="en-US" sz="2400">
                <a:cs typeface="Times New Roman" pitchFamily="18" charset="0"/>
              </a:rPr>
              <a:t> Uslovna cikli</a:t>
            </a:r>
            <a:r>
              <a:rPr lang="en-US" altLang="en-US" sz="2400"/>
              <a:t>č</a:t>
            </a:r>
            <a:r>
              <a:rPr lang="en-US" altLang="en-US" sz="2400">
                <a:cs typeface="Times New Roman" pitchFamily="18" charset="0"/>
              </a:rPr>
              <a:t>ka struktura</a:t>
            </a:r>
            <a:endParaRPr lang="en-US" altLang="en-US" sz="2400"/>
          </a:p>
          <a:p>
            <a:endParaRPr lang="en-US" altLang="en-US" sz="2400"/>
          </a:p>
        </p:txBody>
      </p:sp>
      <p:sp>
        <p:nvSpPr>
          <p:cNvPr id="26649" name="Line 25"/>
          <p:cNvSpPr>
            <a:spLocks noChangeShapeType="1"/>
          </p:cNvSpPr>
          <p:nvPr/>
        </p:nvSpPr>
        <p:spPr bwMode="auto">
          <a:xfrm>
            <a:off x="6656388" y="896938"/>
            <a:ext cx="0" cy="5143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5807075" y="3652838"/>
            <a:ext cx="1698625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2000">
                <a:cs typeface="Times New Roman" pitchFamily="18" charset="0"/>
              </a:rPr>
              <a:t>Nema vozila</a:t>
            </a:r>
            <a:endParaRPr lang="en-US" altLang="en-US" sz="2000"/>
          </a:p>
        </p:txBody>
      </p:sp>
      <p:sp>
        <p:nvSpPr>
          <p:cNvPr id="26663" name="Text Box 39"/>
          <p:cNvSpPr txBox="1">
            <a:spLocks noChangeArrowheads="1"/>
          </p:cNvSpPr>
          <p:nvPr/>
        </p:nvSpPr>
        <p:spPr bwMode="auto">
          <a:xfrm>
            <a:off x="7173913" y="4506913"/>
            <a:ext cx="1754187" cy="325437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>
                <a:cs typeface="Times New Roman" pitchFamily="18" charset="0"/>
              </a:rPr>
              <a:t>4.   Pređi ulicu</a:t>
            </a:r>
            <a:endParaRPr lang="en-US" altLang="en-US" sz="2000"/>
          </a:p>
        </p:txBody>
      </p:sp>
      <p:sp>
        <p:nvSpPr>
          <p:cNvPr id="26662" name="Text Box 38"/>
          <p:cNvSpPr txBox="1">
            <a:spLocks noChangeArrowheads="1"/>
          </p:cNvSpPr>
          <p:nvPr/>
        </p:nvSpPr>
        <p:spPr bwMode="auto">
          <a:xfrm>
            <a:off x="4541838" y="4310063"/>
            <a:ext cx="2025650" cy="32067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>
                <a:cs typeface="Times New Roman" pitchFamily="18" charset="0"/>
              </a:rPr>
              <a:t>3.   Sa</a:t>
            </a:r>
            <a:r>
              <a:rPr lang="en-US" altLang="en-US" sz="2000"/>
              <a:t>č</a:t>
            </a:r>
            <a:r>
              <a:rPr lang="en-US" altLang="en-US" sz="2000">
                <a:cs typeface="Times New Roman" pitchFamily="18" charset="0"/>
              </a:rPr>
              <a:t>ekaj malo</a:t>
            </a:r>
          </a:p>
        </p:txBody>
      </p:sp>
      <p:sp>
        <p:nvSpPr>
          <p:cNvPr id="26661" name="Line 37"/>
          <p:cNvSpPr>
            <a:spLocks noChangeShapeType="1"/>
          </p:cNvSpPr>
          <p:nvPr/>
        </p:nvSpPr>
        <p:spPr bwMode="auto">
          <a:xfrm>
            <a:off x="8080375" y="3817938"/>
            <a:ext cx="0" cy="6889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0" name="Line 36"/>
          <p:cNvSpPr>
            <a:spLocks noChangeShapeType="1"/>
          </p:cNvSpPr>
          <p:nvPr/>
        </p:nvSpPr>
        <p:spPr bwMode="auto">
          <a:xfrm flipH="1">
            <a:off x="5253038" y="3827463"/>
            <a:ext cx="3873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9" name="Line 35"/>
          <p:cNvSpPr>
            <a:spLocks noChangeShapeType="1"/>
          </p:cNvSpPr>
          <p:nvPr/>
        </p:nvSpPr>
        <p:spPr bwMode="auto">
          <a:xfrm>
            <a:off x="5267325" y="3830638"/>
            <a:ext cx="0" cy="47783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" name="Group 114"/>
          <p:cNvGrpSpPr>
            <a:grpSpLocks/>
          </p:cNvGrpSpPr>
          <p:nvPr/>
        </p:nvGrpSpPr>
        <p:grpSpPr bwMode="auto">
          <a:xfrm>
            <a:off x="5816600" y="5794375"/>
            <a:ext cx="1681163" cy="395288"/>
            <a:chOff x="3664" y="3650"/>
            <a:chExt cx="1059" cy="249"/>
          </a:xfrm>
        </p:grpSpPr>
        <p:sp>
          <p:nvSpPr>
            <p:cNvPr id="20531" name="AutoShape 34"/>
            <p:cNvSpPr>
              <a:spLocks noChangeArrowheads="1"/>
            </p:cNvSpPr>
            <p:nvPr/>
          </p:nvSpPr>
          <p:spPr bwMode="auto">
            <a:xfrm>
              <a:off x="3664" y="3650"/>
              <a:ext cx="1059" cy="249"/>
            </a:xfrm>
            <a:prstGeom prst="flowChartTerminator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532" name="Text Box 33"/>
            <p:cNvSpPr txBox="1">
              <a:spLocks noChangeArrowheads="1"/>
            </p:cNvSpPr>
            <p:nvPr/>
          </p:nvSpPr>
          <p:spPr bwMode="auto">
            <a:xfrm>
              <a:off x="3807" y="3684"/>
              <a:ext cx="773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cs typeface="Times New Roman" pitchFamily="18" charset="0"/>
                </a:rPr>
                <a:t>KRAJ</a:t>
              </a:r>
              <a:endParaRPr lang="en-US" altLang="en-US" sz="2000"/>
            </a:p>
          </p:txBody>
        </p:sp>
      </p:grpSp>
      <p:sp>
        <p:nvSpPr>
          <p:cNvPr id="26656" name="Line 32"/>
          <p:cNvSpPr>
            <a:spLocks noChangeShapeType="1"/>
          </p:cNvSpPr>
          <p:nvPr/>
        </p:nvSpPr>
        <p:spPr bwMode="auto">
          <a:xfrm>
            <a:off x="6656388" y="5345113"/>
            <a:ext cx="0" cy="4492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5" name="Line 31"/>
          <p:cNvSpPr>
            <a:spLocks noChangeShapeType="1"/>
          </p:cNvSpPr>
          <p:nvPr/>
        </p:nvSpPr>
        <p:spPr bwMode="auto">
          <a:xfrm>
            <a:off x="6646863" y="5348288"/>
            <a:ext cx="14557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4" name="Line 30"/>
          <p:cNvSpPr>
            <a:spLocks noChangeShapeType="1"/>
          </p:cNvSpPr>
          <p:nvPr/>
        </p:nvSpPr>
        <p:spPr bwMode="auto">
          <a:xfrm>
            <a:off x="8088313" y="4822825"/>
            <a:ext cx="0" cy="5254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3" name="Line 29"/>
          <p:cNvSpPr>
            <a:spLocks noChangeShapeType="1"/>
          </p:cNvSpPr>
          <p:nvPr/>
        </p:nvSpPr>
        <p:spPr bwMode="auto">
          <a:xfrm>
            <a:off x="5287963" y="4618038"/>
            <a:ext cx="0" cy="3492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115"/>
          <p:cNvGrpSpPr>
            <a:grpSpLocks/>
          </p:cNvGrpSpPr>
          <p:nvPr/>
        </p:nvGrpSpPr>
        <p:grpSpPr bwMode="auto">
          <a:xfrm>
            <a:off x="5816600" y="501650"/>
            <a:ext cx="1681163" cy="395288"/>
            <a:chOff x="3664" y="316"/>
            <a:chExt cx="1059" cy="249"/>
          </a:xfrm>
        </p:grpSpPr>
        <p:sp>
          <p:nvSpPr>
            <p:cNvPr id="20529" name="AutoShape 28"/>
            <p:cNvSpPr>
              <a:spLocks noChangeArrowheads="1"/>
            </p:cNvSpPr>
            <p:nvPr/>
          </p:nvSpPr>
          <p:spPr bwMode="auto">
            <a:xfrm>
              <a:off x="3664" y="316"/>
              <a:ext cx="1059" cy="249"/>
            </a:xfrm>
            <a:prstGeom prst="flowChartTerminator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530" name="Text Box 27"/>
            <p:cNvSpPr txBox="1">
              <a:spLocks noChangeArrowheads="1"/>
            </p:cNvSpPr>
            <p:nvPr/>
          </p:nvSpPr>
          <p:spPr bwMode="auto">
            <a:xfrm>
              <a:off x="3816" y="356"/>
              <a:ext cx="773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>
                  <a:cs typeface="Times New Roman" pitchFamily="18" charset="0"/>
                </a:rPr>
                <a:t>PO</a:t>
              </a:r>
              <a:r>
                <a:rPr lang="en-US" altLang="en-US" sz="2000"/>
                <a:t>Č</a:t>
              </a:r>
              <a:r>
                <a:rPr lang="en-US" altLang="en-US" sz="2000">
                  <a:cs typeface="Times New Roman" pitchFamily="18" charset="0"/>
                </a:rPr>
                <a:t>ETAK</a:t>
              </a:r>
            </a:p>
          </p:txBody>
        </p:sp>
      </p:grp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5183188" y="1397000"/>
            <a:ext cx="2955925" cy="328613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>
                <a:cs typeface="Times New Roman" pitchFamily="18" charset="0"/>
              </a:rPr>
              <a:t>1.   Stani ispred kolovoza</a:t>
            </a:r>
            <a:endParaRPr lang="en-US" altLang="en-US" sz="2000"/>
          </a:p>
        </p:txBody>
      </p:sp>
      <p:sp>
        <p:nvSpPr>
          <p:cNvPr id="26647" name="AutoShape 23"/>
          <p:cNvSpPr>
            <a:spLocks noChangeArrowheads="1"/>
          </p:cNvSpPr>
          <p:nvPr/>
        </p:nvSpPr>
        <p:spPr bwMode="auto">
          <a:xfrm>
            <a:off x="5640388" y="3362325"/>
            <a:ext cx="2033587" cy="933450"/>
          </a:xfrm>
          <a:prstGeom prst="flowChartDecision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7761288" y="3487738"/>
            <a:ext cx="442912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solidFill>
                  <a:srgbClr val="00CC00"/>
                </a:solidFill>
                <a:cs typeface="Times New Roman" pitchFamily="18" charset="0"/>
              </a:rPr>
              <a:t>DA</a:t>
            </a:r>
            <a:endParaRPr lang="en-US" altLang="en-US" sz="2400" b="1">
              <a:solidFill>
                <a:srgbClr val="00CC00"/>
              </a:solidFill>
            </a:endParaRPr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5110163" y="3487738"/>
            <a:ext cx="441325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solidFill>
                  <a:srgbClr val="FF0000"/>
                </a:solidFill>
                <a:cs typeface="Times New Roman" pitchFamily="18" charset="0"/>
              </a:rPr>
              <a:t>NE</a:t>
            </a:r>
            <a:endParaRPr lang="en-US" altLang="en-US" sz="2400" b="1">
              <a:solidFill>
                <a:srgbClr val="FF0000"/>
              </a:solidFill>
            </a:endParaRPr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 flipV="1">
            <a:off x="6656388" y="2809875"/>
            <a:ext cx="0" cy="5524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5178425" y="2527300"/>
            <a:ext cx="2960688" cy="3397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 dirty="0">
                <a:cs typeface="Times New Roman" pitchFamily="18" charset="0"/>
              </a:rPr>
              <a:t>2. </a:t>
            </a:r>
            <a:r>
              <a:rPr lang="en-US" altLang="en-US" sz="2000" dirty="0" err="1">
                <a:cs typeface="Times New Roman" pitchFamily="18" charset="0"/>
              </a:rPr>
              <a:t>Pogledaj</a:t>
            </a:r>
            <a:r>
              <a:rPr lang="en-US" altLang="en-US" sz="2000" dirty="0">
                <a:cs typeface="Times New Roman" pitchFamily="18" charset="0"/>
              </a:rPr>
              <a:t> </a:t>
            </a:r>
            <a:r>
              <a:rPr lang="en-US" altLang="en-US" sz="2000" dirty="0" smtClean="0">
                <a:cs typeface="Times New Roman" pitchFamily="18" charset="0"/>
              </a:rPr>
              <a:t>l</a:t>
            </a:r>
            <a:r>
              <a:rPr lang="sr-Latn-BA" altLang="en-US" sz="2000" dirty="0" smtClean="0">
                <a:cs typeface="Times New Roman" pitchFamily="18" charset="0"/>
              </a:rPr>
              <a:t>ij</a:t>
            </a:r>
            <a:r>
              <a:rPr lang="en-US" altLang="en-US" sz="2000" dirty="0" err="1" smtClean="0">
                <a:cs typeface="Times New Roman" pitchFamily="18" charset="0"/>
              </a:rPr>
              <a:t>evo</a:t>
            </a:r>
            <a:r>
              <a:rPr lang="en-US" altLang="en-US" sz="2000" dirty="0" smtClean="0">
                <a:cs typeface="Times New Roman" pitchFamily="18" charset="0"/>
              </a:rPr>
              <a:t> </a:t>
            </a:r>
            <a:r>
              <a:rPr lang="en-US" altLang="en-US" sz="2000" dirty="0" err="1">
                <a:cs typeface="Times New Roman" pitchFamily="18" charset="0"/>
              </a:rPr>
              <a:t>i</a:t>
            </a:r>
            <a:r>
              <a:rPr lang="en-US" altLang="en-US" sz="2000" dirty="0">
                <a:cs typeface="Times New Roman" pitchFamily="18" charset="0"/>
              </a:rPr>
              <a:t> </a:t>
            </a:r>
            <a:r>
              <a:rPr lang="en-US" altLang="en-US" sz="2000" dirty="0" err="1">
                <a:cs typeface="Times New Roman" pitchFamily="18" charset="0"/>
              </a:rPr>
              <a:t>desno</a:t>
            </a:r>
            <a:endParaRPr lang="en-US" altLang="en-US" sz="2000" dirty="0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>
            <a:off x="4427538" y="2058988"/>
            <a:ext cx="223361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4427538" y="2057400"/>
            <a:ext cx="0" cy="291941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30" name="Line 106"/>
          <p:cNvSpPr>
            <a:spLocks noChangeShapeType="1"/>
          </p:cNvSpPr>
          <p:nvPr/>
        </p:nvSpPr>
        <p:spPr bwMode="auto">
          <a:xfrm>
            <a:off x="7672388" y="3822700"/>
            <a:ext cx="4095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31" name="Line 107"/>
          <p:cNvSpPr>
            <a:spLocks noChangeShapeType="1"/>
          </p:cNvSpPr>
          <p:nvPr/>
        </p:nvSpPr>
        <p:spPr bwMode="auto">
          <a:xfrm>
            <a:off x="4427538" y="4965700"/>
            <a:ext cx="86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28" name="Line 104"/>
          <p:cNvSpPr>
            <a:spLocks noChangeShapeType="1"/>
          </p:cNvSpPr>
          <p:nvPr/>
        </p:nvSpPr>
        <p:spPr bwMode="auto">
          <a:xfrm>
            <a:off x="6659563" y="1719263"/>
            <a:ext cx="0" cy="7985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0980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6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6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6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66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66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6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66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66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6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6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66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66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6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6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66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66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8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6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6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66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66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6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6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66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66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6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6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66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66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6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6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6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6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7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6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6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66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66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4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6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6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66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66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6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6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6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6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6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6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6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6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26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26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26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26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266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266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266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266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0" dur="2000" fill="hold"/>
                                        <p:tgtEl>
                                          <p:spTgt spid="266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26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26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266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266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26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26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26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26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 nodeType="clickPar">
                      <p:stCondLst>
                        <p:cond delay="indefinite"/>
                      </p:stCondLst>
                      <p:childTnLst>
                        <p:par>
                          <p:cTn id="2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 nodeType="clickPar">
                      <p:stCondLst>
                        <p:cond delay="indefinite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26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26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26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26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9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26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26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26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26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6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3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 nodeType="clickPar">
                      <p:stCondLst>
                        <p:cond delay="indefinite"/>
                      </p:stCondLst>
                      <p:childTnLst>
                        <p:par>
                          <p:cTn id="2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266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266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26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26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9" dur="2000" fill="hold"/>
                                        <p:tgtEl>
                                          <p:spTgt spid="2664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 nodeType="clickPar">
                      <p:stCondLst>
                        <p:cond delay="indefinite"/>
                      </p:stCondLst>
                      <p:childTnLst>
                        <p:par>
                          <p:cTn id="2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2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26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1000" fill="hold"/>
                                        <p:tgtEl>
                                          <p:spTgt spid="26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1000" fill="hold"/>
                                        <p:tgtEl>
                                          <p:spTgt spid="26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26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1" dur="1000" fill="hold"/>
                                        <p:tgtEl>
                                          <p:spTgt spid="26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000" fill="hold"/>
                                        <p:tgtEl>
                                          <p:spTgt spid="26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1000" fill="hold"/>
                                        <p:tgtEl>
                                          <p:spTgt spid="26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26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 nodeType="clickPar">
                      <p:stCondLst>
                        <p:cond delay="indefinite"/>
                      </p:stCondLst>
                      <p:childTnLst>
                        <p:par>
                          <p:cTn id="2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 nodeType="clickPar">
                      <p:stCondLst>
                        <p:cond delay="indefinite"/>
                      </p:stCondLst>
                      <p:childTnLst>
                        <p:par>
                          <p:cTn id="2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1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3" dur="1000" fill="hold"/>
                                        <p:tgtEl>
                                          <p:spTgt spid="26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1000" fill="hold"/>
                                        <p:tgtEl>
                                          <p:spTgt spid="26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26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000" fill="hold"/>
                                        <p:tgtEl>
                                          <p:spTgt spid="26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8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0" dur="1000" fill="hold"/>
                                        <p:tgtEl>
                                          <p:spTgt spid="26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26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26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1000" fill="hold"/>
                                        <p:tgtEl>
                                          <p:spTgt spid="26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7" dur="1000" fill="hold"/>
                                        <p:tgtEl>
                                          <p:spTgt spid="26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1000" fill="hold"/>
                                        <p:tgtEl>
                                          <p:spTgt spid="26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1000" fill="hold"/>
                                        <p:tgtEl>
                                          <p:spTgt spid="26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1000" fill="hold"/>
                                        <p:tgtEl>
                                          <p:spTgt spid="26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 nodeType="clickPar">
                      <p:stCondLst>
                        <p:cond delay="indefinite"/>
                      </p:stCondLst>
                      <p:childTnLst>
                        <p:par>
                          <p:cTn id="3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autoUpdateAnimBg="0"/>
      <p:bldP spid="26689" grpId="0" build="p" animBg="1"/>
      <p:bldP spid="26688" grpId="0" animBg="1"/>
      <p:bldP spid="26687" grpId="0" animBg="1"/>
      <p:bldP spid="26686" grpId="0" animBg="1"/>
      <p:bldP spid="26685" grpId="0" animBg="1"/>
      <p:bldP spid="26684" grpId="0" animBg="1"/>
      <p:bldP spid="26683" grpId="0" animBg="1"/>
      <p:bldP spid="26680" grpId="0" animBg="1"/>
      <p:bldP spid="26679" grpId="0" animBg="1"/>
      <p:bldP spid="26676" grpId="0" animBg="1"/>
      <p:bldP spid="26675" grpId="0" animBg="1"/>
      <p:bldP spid="26674" grpId="0" animBg="1"/>
      <p:bldP spid="26673" grpId="0" animBg="1"/>
      <p:bldP spid="26672" grpId="0" animBg="1"/>
      <p:bldP spid="26671" grpId="0" animBg="1"/>
      <p:bldP spid="26670" grpId="0" animBg="1"/>
      <p:bldP spid="26669" grpId="0" animBg="1"/>
      <p:bldP spid="26649" grpId="0" animBg="1"/>
      <p:bldP spid="26648" grpId="0"/>
      <p:bldP spid="26663" grpId="0" animBg="1"/>
      <p:bldP spid="26662" grpId="0" animBg="1"/>
      <p:bldP spid="26661" grpId="0" animBg="1"/>
      <p:bldP spid="26660" grpId="0" animBg="1"/>
      <p:bldP spid="26659" grpId="0" animBg="1"/>
      <p:bldP spid="26656" grpId="0" animBg="1"/>
      <p:bldP spid="26655" grpId="0" animBg="1"/>
      <p:bldP spid="26654" grpId="0" animBg="1"/>
      <p:bldP spid="26653" grpId="0" animBg="1"/>
      <p:bldP spid="26650" grpId="0" animBg="1"/>
      <p:bldP spid="26647" grpId="0" animBg="1"/>
      <p:bldP spid="26646" grpId="0"/>
      <p:bldP spid="26646" grpId="1"/>
      <p:bldP spid="26644" grpId="0" animBg="1"/>
      <p:bldP spid="26643" grpId="0" animBg="1"/>
      <p:bldP spid="26642" grpId="0" animBg="1"/>
      <p:bldP spid="26641" grpId="0" animBg="1"/>
      <p:bldP spid="26730" grpId="0" animBg="1"/>
      <p:bldP spid="26731" grpId="0" animBg="1"/>
      <p:bldP spid="267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 sz="1400" dirty="0">
              <a:solidFill>
                <a:schemeClr val="folHlink"/>
              </a:solidFill>
            </a:endParaRPr>
          </a:p>
        </p:txBody>
      </p:sp>
      <p:sp>
        <p:nvSpPr>
          <p:cNvPr id="21507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 dirty="0" smtClean="0"/>
              <a:t>.</a:t>
            </a:r>
            <a:endParaRPr lang="en-US" altLang="en-US" sz="1400" dirty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404813"/>
            <a:ext cx="7632700" cy="646112"/>
          </a:xfrm>
        </p:spPr>
        <p:txBody>
          <a:bodyPr/>
          <a:lstStyle/>
          <a:p>
            <a:pPr algn="ctr" eaLnBrk="1" hangingPunct="1"/>
            <a:r>
              <a:rPr lang="en-US" altLang="en-US" sz="3600" b="1" smtClean="0">
                <a:cs typeface="Arial" charset="0"/>
              </a:rPr>
              <a:t>ALGORITMI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323850" y="1484313"/>
            <a:ext cx="8640763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b="1" i="1">
                <a:solidFill>
                  <a:srgbClr val="3333FF"/>
                </a:solidFill>
              </a:rPr>
              <a:t>Složene algoritamske strukture</a:t>
            </a:r>
          </a:p>
          <a:p>
            <a:pPr eaLnBrk="1" hangingPunct="1"/>
            <a:endParaRPr lang="en-US" altLang="en-US" b="1" i="1">
              <a:solidFill>
                <a:srgbClr val="234645"/>
              </a:solidFill>
            </a:endParaRPr>
          </a:p>
          <a:p>
            <a:pPr eaLnBrk="1" hangingPunct="1"/>
            <a:r>
              <a:rPr lang="en-US" altLang="en-US" b="1" i="1"/>
              <a:t>Složene algoritamske strukture sastoje se od proizvoljnog broja, proizvoljnih kombinacija osnovnih algoritamskih struktura.</a:t>
            </a:r>
          </a:p>
        </p:txBody>
      </p:sp>
    </p:spTree>
    <p:extLst>
      <p:ext uri="{BB962C8B-B14F-4D97-AF65-F5344CB8AC3E}">
        <p14:creationId xmlns:p14="http://schemas.microsoft.com/office/powerpoint/2010/main" val="11312613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utoUpdateAnimBg="0"/>
      <p:bldP spid="2765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16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139</TotalTime>
  <Words>359</Words>
  <Application>Microsoft Office PowerPoint</Application>
  <PresentationFormat>On-screen Show (4:3)</PresentationFormat>
  <Paragraphs>79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</vt:lpstr>
      <vt:lpstr>UVOD U PROGRAMIRANJE</vt:lpstr>
      <vt:lpstr>ALGORITMI – Struktura algoritma</vt:lpstr>
      <vt:lpstr>ALGORITMI</vt:lpstr>
      <vt:lpstr>PowerPoint Presentation</vt:lpstr>
      <vt:lpstr>ALGORITMI</vt:lpstr>
      <vt:lpstr>ALGORITMI</vt:lpstr>
      <vt:lpstr>ALGORITMI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UVOD U PROGRAMIRANJE</dc:title>
  <dc:creator>Ratka</dc:creator>
  <cp:lastModifiedBy>Ratka</cp:lastModifiedBy>
  <cp:revision>11</cp:revision>
  <dcterms:created xsi:type="dcterms:W3CDTF">2020-09-30T13:00:05Z</dcterms:created>
  <dcterms:modified xsi:type="dcterms:W3CDTF">2020-09-30T15:19:17Z</dcterms:modified>
</cp:coreProperties>
</file>