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5F8CE3-1666-4F89-AA1A-D9F7894309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3F7667-A444-46DF-8A03-A32E3D2B48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i="1" dirty="0" smtClean="0">
                <a:solidFill>
                  <a:srgbClr val="FF0000"/>
                </a:solidFill>
              </a:rPr>
              <a:t>UVOD U PROGRAMIRANJE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6248400" cy="1752600"/>
          </a:xfrm>
        </p:spPr>
        <p:txBody>
          <a:bodyPr>
            <a:normAutofit/>
          </a:bodyPr>
          <a:lstStyle/>
          <a:p>
            <a:r>
              <a:rPr lang="sr-Latn-BA" sz="2800" b="1" i="1" dirty="0">
                <a:solidFill>
                  <a:srgbClr val="FF0000"/>
                </a:solidFill>
              </a:rPr>
              <a:t>Ciklična struktura algoritma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2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Ispisati</a:t>
            </a:r>
            <a:r>
              <a:rPr lang="en-US" dirty="0"/>
              <a:t> </a:t>
            </a:r>
            <a:r>
              <a:rPr lang="en-US" dirty="0" err="1"/>
              <a:t>prvih</a:t>
            </a:r>
            <a:r>
              <a:rPr lang="en-US" dirty="0"/>
              <a:t> n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 smtClean="0"/>
              <a:t>brojeva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4953000" cy="43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04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Izračunati</a:t>
            </a:r>
            <a:r>
              <a:rPr lang="en-US" dirty="0"/>
              <a:t> </a:t>
            </a:r>
            <a:r>
              <a:rPr lang="en-US" dirty="0" err="1" smtClean="0"/>
              <a:t>sumu</a:t>
            </a:r>
            <a:r>
              <a:rPr lang="sr-Latn-BA" dirty="0" smtClean="0"/>
              <a:t> (zbir)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prvih</a:t>
            </a:r>
            <a:r>
              <a:rPr lang="en-US" dirty="0"/>
              <a:t> n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 smtClean="0"/>
              <a:t>brojev</a:t>
            </a:r>
            <a:r>
              <a:rPr lang="sr-Latn-BA" dirty="0" smtClean="0"/>
              <a:t>a</a:t>
            </a:r>
            <a:r>
              <a:rPr lang="en-US" dirty="0" smtClean="0"/>
              <a:t>a</a:t>
            </a:r>
            <a:r>
              <a:rPr lang="en-US" dirty="0"/>
              <a:t>. 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57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2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Izračunati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/>
              <a:t>brojeva</a:t>
            </a:r>
            <a:r>
              <a:rPr lang="en-US" dirty="0"/>
              <a:t> u </a:t>
            </a:r>
            <a:r>
              <a:rPr lang="en-US" dirty="0" err="1"/>
              <a:t>intervalu</a:t>
            </a:r>
            <a:r>
              <a:rPr lang="en-US" dirty="0"/>
              <a:t> od k do n. 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28800"/>
            <a:ext cx="4343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Izračunati</a:t>
            </a:r>
            <a:r>
              <a:rPr lang="en-US" dirty="0"/>
              <a:t> </a:t>
            </a:r>
            <a:r>
              <a:rPr lang="en-US" dirty="0" err="1"/>
              <a:t>sumu</a:t>
            </a:r>
            <a:r>
              <a:rPr lang="en-US" dirty="0"/>
              <a:t> </a:t>
            </a:r>
            <a:r>
              <a:rPr lang="en-US" dirty="0" err="1"/>
              <a:t>parnih</a:t>
            </a:r>
            <a:r>
              <a:rPr lang="en-US" dirty="0"/>
              <a:t>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/>
              <a:t>brojeva</a:t>
            </a:r>
            <a:r>
              <a:rPr lang="en-US" dirty="0"/>
              <a:t> u </a:t>
            </a:r>
            <a:r>
              <a:rPr lang="en-US" dirty="0" err="1"/>
              <a:t>intervalu</a:t>
            </a:r>
            <a:r>
              <a:rPr lang="en-US" dirty="0"/>
              <a:t> od K do N.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267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33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000" dirty="0"/>
              <a:t>Ciklična algoritamska struktura je ona kod koje se </a:t>
            </a:r>
            <a:r>
              <a:rPr lang="vi-VN" sz="2000" b="1" dirty="0"/>
              <a:t>koraci mogu izvršiti više puta</a:t>
            </a:r>
            <a:r>
              <a:rPr lang="vi-VN" sz="2000" dirty="0"/>
              <a:t>. </a:t>
            </a:r>
            <a:endParaRPr lang="sr-Latn-BA" sz="2000" dirty="0" smtClean="0"/>
          </a:p>
          <a:p>
            <a:r>
              <a:rPr lang="vi-VN" sz="2000" dirty="0" smtClean="0"/>
              <a:t>Ogroman</a:t>
            </a:r>
            <a:r>
              <a:rPr lang="vi-VN" sz="2000" dirty="0"/>
              <a:t> broj zadataka koje </a:t>
            </a:r>
            <a:r>
              <a:rPr lang="vi-VN" sz="2000" dirty="0" smtClean="0"/>
              <a:t>r</a:t>
            </a:r>
            <a:r>
              <a:rPr lang="sr-Latn-BA" sz="2000" dirty="0" smtClean="0"/>
              <a:t>j</a:t>
            </a:r>
            <a:r>
              <a:rPr lang="vi-VN" sz="2000" dirty="0" smtClean="0"/>
              <a:t>ešavamo</a:t>
            </a:r>
            <a:r>
              <a:rPr lang="vi-VN" sz="2000" dirty="0"/>
              <a:t> u programiranju </a:t>
            </a:r>
            <a:r>
              <a:rPr lang="vi-VN" sz="2000" dirty="0" smtClean="0"/>
              <a:t>zaht</a:t>
            </a:r>
            <a:r>
              <a:rPr lang="sr-Latn-BA" sz="2000" dirty="0" smtClean="0"/>
              <a:t>ij</a:t>
            </a:r>
            <a:r>
              <a:rPr lang="vi-VN" sz="2000" dirty="0" smtClean="0"/>
              <a:t>eva</a:t>
            </a:r>
            <a:r>
              <a:rPr lang="vi-VN" sz="2000" dirty="0"/>
              <a:t> da se </a:t>
            </a:r>
            <a:r>
              <a:rPr lang="vi-VN" sz="2000" b="1" dirty="0"/>
              <a:t>podatak za podatkom obrađuje na isti način</a:t>
            </a:r>
            <a:r>
              <a:rPr lang="vi-VN" sz="2000" dirty="0"/>
              <a:t>. </a:t>
            </a:r>
            <a:endParaRPr lang="sr-Latn-BA" sz="2000" dirty="0" smtClean="0"/>
          </a:p>
          <a:p>
            <a:r>
              <a:rPr lang="vi-VN" sz="2000" dirty="0" smtClean="0"/>
              <a:t>To </a:t>
            </a:r>
            <a:r>
              <a:rPr lang="vi-VN" sz="2000" dirty="0"/>
              <a:t>sa stanovišta algoritma znači da se </a:t>
            </a:r>
            <a:r>
              <a:rPr lang="vi-VN" sz="2000" b="1" dirty="0"/>
              <a:t>jedni isti koraci ponavljaju više puta</a:t>
            </a:r>
            <a:r>
              <a:rPr lang="vi-VN" sz="2000" dirty="0"/>
              <a:t>. </a:t>
            </a:r>
            <a:endParaRPr lang="sr-Latn-BA" sz="2000" dirty="0" smtClean="0"/>
          </a:p>
          <a:p>
            <a:r>
              <a:rPr lang="sr-Latn-BA" sz="2000" dirty="0" smtClean="0"/>
              <a:t>Postoji n</a:t>
            </a:r>
            <a:r>
              <a:rPr lang="vi-VN" sz="2000" dirty="0" smtClean="0"/>
              <a:t>ekoliko</a:t>
            </a:r>
            <a:r>
              <a:rPr lang="vi-VN" sz="2000" dirty="0"/>
              <a:t> tipova ciklusa. </a:t>
            </a:r>
            <a:endParaRPr lang="sr-Latn-BA" sz="2000" dirty="0" smtClean="0"/>
          </a:p>
          <a:p>
            <a:r>
              <a:rPr lang="vi-VN" sz="2000" dirty="0"/>
              <a:t>Svim koracima kojima definišemo cikluse zajedničko je to što </a:t>
            </a:r>
            <a:r>
              <a:rPr lang="vi-VN" sz="2000" b="1" dirty="0"/>
              <a:t>imaju "strelicu unazad"</a:t>
            </a:r>
            <a:r>
              <a:rPr lang="vi-VN" sz="2000" dirty="0"/>
              <a:t>. </a:t>
            </a:r>
            <a:endParaRPr lang="sr-Latn-BA" sz="2000" dirty="0"/>
          </a:p>
          <a:p>
            <a:r>
              <a:rPr lang="sr-Latn-BA" sz="2000" dirty="0"/>
              <a:t>Tako</a:t>
            </a:r>
            <a:r>
              <a:rPr lang="vi-VN" sz="2000" dirty="0"/>
              <a:t> "vraćaju" izvršavanje algoritma/programa nekoliko koraka unazad čime </a:t>
            </a:r>
            <a:endParaRPr lang="sr-Latn-BA" sz="2000" dirty="0"/>
          </a:p>
          <a:p>
            <a:pPr marL="109728" indent="0">
              <a:buNone/>
            </a:pPr>
            <a:r>
              <a:rPr lang="vi-VN" sz="2000" dirty="0"/>
              <a:t>smo napravili </a:t>
            </a:r>
            <a:r>
              <a:rPr lang="vi-VN" sz="2000" b="1" dirty="0"/>
              <a:t>ciklus</a:t>
            </a:r>
            <a:r>
              <a:rPr lang="vi-VN" sz="2000" dirty="0"/>
              <a:t> ili </a:t>
            </a:r>
            <a:r>
              <a:rPr lang="vi-VN" sz="2000" b="1" dirty="0"/>
              <a:t>petlju</a:t>
            </a:r>
            <a:r>
              <a:rPr lang="vi-VN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043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Svako</a:t>
            </a:r>
            <a:r>
              <a:rPr lang="vi-VN" dirty="0"/>
              <a:t> </a:t>
            </a:r>
            <a:r>
              <a:rPr lang="vi-VN" b="1" dirty="0"/>
              <a:t>ponavljanje ciklusa</a:t>
            </a:r>
            <a:r>
              <a:rPr lang="vi-VN" dirty="0"/>
              <a:t>, naziva se </a:t>
            </a:r>
            <a:r>
              <a:rPr lang="vi-VN" b="1" dirty="0"/>
              <a:t>iteracija</a:t>
            </a:r>
            <a:r>
              <a:rPr lang="vi-VN" dirty="0"/>
              <a:t>. </a:t>
            </a:r>
            <a:endParaRPr lang="sr-Latn-BA" dirty="0"/>
          </a:p>
          <a:p>
            <a:r>
              <a:rPr lang="vi-VN" dirty="0"/>
              <a:t>Koraci unutar ciklusa </a:t>
            </a:r>
            <a:r>
              <a:rPr lang="vi-VN" b="1" dirty="0"/>
              <a:t>su uv</a:t>
            </a:r>
            <a:r>
              <a:rPr lang="sr-Latn-BA" b="1" dirty="0"/>
              <a:t>ij</a:t>
            </a:r>
            <a:r>
              <a:rPr lang="vi-VN" b="1" dirty="0"/>
              <a:t>ek </a:t>
            </a:r>
            <a:r>
              <a:rPr lang="vi-VN" b="1" dirty="0" smtClean="0"/>
              <a:t>ist</a:t>
            </a:r>
            <a:r>
              <a:rPr lang="sr-Latn-BA" b="1" dirty="0" smtClean="0"/>
              <a:t>i,</a:t>
            </a:r>
            <a:r>
              <a:rPr lang="sr-Latn-BA" dirty="0" smtClean="0"/>
              <a:t> a </a:t>
            </a:r>
            <a:r>
              <a:rPr lang="vi-VN" b="1" dirty="0" smtClean="0"/>
              <a:t>vr</a:t>
            </a:r>
            <a:r>
              <a:rPr lang="sr-Latn-BA" b="1" dirty="0"/>
              <a:t>ij</a:t>
            </a:r>
            <a:r>
              <a:rPr lang="vi-VN" b="1" dirty="0"/>
              <a:t>ednosti</a:t>
            </a:r>
            <a:r>
              <a:rPr lang="vi-VN" dirty="0"/>
              <a:t> sa kojima se radi </a:t>
            </a:r>
            <a:r>
              <a:rPr lang="vi-VN" b="1" dirty="0"/>
              <a:t>se m</a:t>
            </a:r>
            <a:r>
              <a:rPr lang="sr-Latn-BA" b="1" dirty="0"/>
              <a:t>ij</a:t>
            </a:r>
            <a:r>
              <a:rPr lang="vi-VN" b="1" dirty="0"/>
              <a:t>enjaju</a:t>
            </a:r>
            <a:r>
              <a:rPr lang="vi-VN" dirty="0"/>
              <a:t>. </a:t>
            </a:r>
            <a:endParaRPr lang="sr-Latn-BA" dirty="0" smtClean="0"/>
          </a:p>
          <a:p>
            <a:r>
              <a:rPr lang="vi-VN" dirty="0" smtClean="0"/>
              <a:t>To </a:t>
            </a:r>
            <a:r>
              <a:rPr lang="vi-VN" dirty="0"/>
              <a:t>je u stvari i poenta rada sa ciklusima.</a:t>
            </a:r>
          </a:p>
          <a:p>
            <a:r>
              <a:rPr lang="sr-Latn-BA" b="1" dirty="0"/>
              <a:t>C</a:t>
            </a:r>
            <a:r>
              <a:rPr lang="vi-VN" b="1" dirty="0"/>
              <a:t>iklusi se mogu kombinovati sa svim algoritamskim </a:t>
            </a:r>
            <a:r>
              <a:rPr lang="vi-VN" b="1" dirty="0" smtClean="0"/>
              <a:t>str</a:t>
            </a:r>
            <a:r>
              <a:rPr lang="sr-Latn-BA" b="1" dirty="0" smtClean="0"/>
              <a:t>u</a:t>
            </a:r>
            <a:r>
              <a:rPr lang="vi-VN" b="1" dirty="0" smtClean="0"/>
              <a:t>kturama</a:t>
            </a:r>
            <a:r>
              <a:rPr lang="vi-VN" dirty="0"/>
              <a:t>. To znači da možemo imati grananja unutar ciklusa ili cikluse unutar grananja.</a:t>
            </a:r>
          </a:p>
        </p:txBody>
      </p:sp>
    </p:spTree>
    <p:extLst>
      <p:ext uri="{BB962C8B-B14F-4D97-AF65-F5344CB8AC3E}">
        <p14:creationId xmlns:p14="http://schemas.microsoft.com/office/powerpoint/2010/main" val="36384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Funkcionisanje ciklusa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2000" dirty="0"/>
              <a:t>Korak koji definiše </a:t>
            </a:r>
            <a:r>
              <a:rPr lang="vi-VN" sz="2000" dirty="0" smtClean="0"/>
              <a:t>ciklus</a:t>
            </a:r>
            <a:r>
              <a:rPr lang="vi-VN" sz="2000" dirty="0"/>
              <a:t> sadrži </a:t>
            </a:r>
            <a:r>
              <a:rPr lang="vi-VN" sz="2000" b="1" dirty="0"/>
              <a:t>izraz logičkog tipa</a:t>
            </a:r>
            <a:r>
              <a:rPr lang="vi-VN" sz="2000" dirty="0"/>
              <a:t>, odnosno </a:t>
            </a:r>
            <a:r>
              <a:rPr lang="vi-VN" sz="2000" b="1" dirty="0"/>
              <a:t>uslov</a:t>
            </a:r>
            <a:r>
              <a:rPr lang="vi-VN" sz="2000" dirty="0" smtClean="0"/>
              <a:t>.</a:t>
            </a:r>
            <a:endParaRPr lang="sr-Latn-BA" sz="2000" dirty="0" smtClean="0"/>
          </a:p>
          <a:p>
            <a:pPr algn="just"/>
            <a:r>
              <a:rPr lang="vi-VN" sz="2000" dirty="0"/>
              <a:t> Pitanje koje se postavlja više nije </a:t>
            </a:r>
            <a:r>
              <a:rPr lang="vi-VN" sz="2000" b="1" dirty="0"/>
              <a:t>"ako je (tačno)..."</a:t>
            </a:r>
            <a:r>
              <a:rPr lang="vi-VN" sz="2000" dirty="0"/>
              <a:t>, već " </a:t>
            </a:r>
            <a:r>
              <a:rPr lang="vi-VN" sz="2000" b="1" dirty="0"/>
              <a:t>dok je (tačno)</a:t>
            </a:r>
            <a:r>
              <a:rPr lang="vi-VN" sz="2000" dirty="0"/>
              <a:t>, </a:t>
            </a:r>
            <a:r>
              <a:rPr lang="vi-VN" sz="2000" b="1" dirty="0"/>
              <a:t>ponavljaj to-i-to</a:t>
            </a:r>
            <a:r>
              <a:rPr lang="vi-VN" sz="2000" dirty="0"/>
              <a:t> ". </a:t>
            </a:r>
            <a:endParaRPr lang="sr-Latn-BA" sz="2000" dirty="0" smtClean="0"/>
          </a:p>
          <a:p>
            <a:pPr algn="just"/>
            <a:r>
              <a:rPr lang="vi-VN" sz="2000" dirty="0" smtClean="0"/>
              <a:t>Sve </a:t>
            </a:r>
            <a:r>
              <a:rPr lang="vi-VN" sz="2000" dirty="0"/>
              <a:t>što smo ranije pisali za uslove u razgranatim algoritmima važi i </a:t>
            </a:r>
            <a:r>
              <a:rPr lang="vi-VN" sz="2000" dirty="0" smtClean="0"/>
              <a:t>ovd</a:t>
            </a:r>
            <a:r>
              <a:rPr lang="sr-Latn-BA" sz="2000" dirty="0" smtClean="0"/>
              <a:t>j</a:t>
            </a:r>
            <a:r>
              <a:rPr lang="vi-VN" sz="2000" dirty="0" smtClean="0"/>
              <a:t>e</a:t>
            </a:r>
            <a:r>
              <a:rPr lang="vi-VN" sz="2000" dirty="0"/>
              <a:t>. </a:t>
            </a:r>
            <a:endParaRPr lang="sr-Latn-BA" sz="2000" dirty="0" smtClean="0"/>
          </a:p>
          <a:p>
            <a:pPr algn="just"/>
            <a:r>
              <a:rPr lang="vi-VN" sz="2000" dirty="0" smtClean="0"/>
              <a:t>To</a:t>
            </a:r>
            <a:r>
              <a:rPr lang="vi-VN" sz="2000" dirty="0"/>
              <a:t> znači da možemo zadati i </a:t>
            </a:r>
            <a:r>
              <a:rPr lang="vi-VN" sz="2000" b="1" dirty="0"/>
              <a:t>kompleksne uslove</a:t>
            </a:r>
            <a:r>
              <a:rPr lang="vi-VN" sz="2000" dirty="0"/>
              <a:t>.</a:t>
            </a:r>
          </a:p>
          <a:p>
            <a:pPr algn="just"/>
            <a:r>
              <a:rPr lang="vi-VN" sz="2000" dirty="0"/>
              <a:t>Ovo su takozvani </a:t>
            </a:r>
            <a:r>
              <a:rPr lang="vi-VN" sz="2000" b="1" dirty="0"/>
              <a:t>uslovni ciklusi</a:t>
            </a:r>
            <a:r>
              <a:rPr lang="vi-VN" sz="2000" dirty="0"/>
              <a:t>.</a:t>
            </a:r>
          </a:p>
          <a:p>
            <a:pPr algn="just"/>
            <a:r>
              <a:rPr lang="vi-VN" sz="2000" dirty="0"/>
              <a:t>Dakle, zaključili smo - sve dok je </a:t>
            </a:r>
            <a:r>
              <a:rPr lang="vi-VN" sz="2000" b="1" dirty="0"/>
              <a:t>odgovor na </a:t>
            </a:r>
            <a:r>
              <a:rPr lang="sr-Latn-BA" sz="2000" b="1" dirty="0" smtClean="0"/>
              <a:t>p</a:t>
            </a:r>
            <a:r>
              <a:rPr lang="vi-VN" sz="2000" b="1" dirty="0" smtClean="0"/>
              <a:t>italicu</a:t>
            </a:r>
            <a:r>
              <a:rPr lang="vi-VN" sz="2000" dirty="0"/>
              <a:t> unutar koraka ciklusa, </a:t>
            </a:r>
            <a:r>
              <a:rPr lang="vi-VN" sz="2000" b="1" dirty="0"/>
              <a:t>"da"</a:t>
            </a:r>
            <a:r>
              <a:rPr lang="vi-VN" sz="2000" dirty="0"/>
              <a:t>, </a:t>
            </a:r>
            <a:r>
              <a:rPr lang="vi-VN" sz="2000" dirty="0" smtClean="0"/>
              <a:t>ciklus</a:t>
            </a:r>
            <a:r>
              <a:rPr lang="vi-VN" sz="2000" dirty="0"/>
              <a:t> će se ponavljati. </a:t>
            </a:r>
            <a:endParaRPr lang="sr-Latn-BA" sz="2000" dirty="0" smtClean="0"/>
          </a:p>
          <a:p>
            <a:pPr algn="just"/>
            <a:r>
              <a:rPr lang="vi-VN" sz="2000" dirty="0" smtClean="0"/>
              <a:t>To</a:t>
            </a:r>
            <a:r>
              <a:rPr lang="vi-VN" sz="2000" dirty="0"/>
              <a:t> znači da do </a:t>
            </a:r>
            <a:r>
              <a:rPr lang="vi-VN" sz="2000" b="1" dirty="0"/>
              <a:t>kraja ciklusa</a:t>
            </a:r>
            <a:r>
              <a:rPr lang="vi-VN" sz="2000" dirty="0"/>
              <a:t> dolazimo kada </a:t>
            </a:r>
            <a:r>
              <a:rPr lang="vi-VN" sz="2000" b="1" dirty="0"/>
              <a:t>uslov više nije zadovoljen</a:t>
            </a:r>
            <a:r>
              <a:rPr lang="vi-VN" sz="2000" dirty="0"/>
              <a:t>. </a:t>
            </a:r>
            <a:endParaRPr lang="sr-Latn-BA" sz="2000" dirty="0" smtClean="0"/>
          </a:p>
          <a:p>
            <a:pPr algn="just"/>
            <a:r>
              <a:rPr lang="vi-VN" sz="2000" dirty="0" smtClean="0"/>
              <a:t>Tada</a:t>
            </a:r>
            <a:r>
              <a:rPr lang="vi-VN" sz="2000" dirty="0"/>
              <a:t> se nastavlja sa normalnim izvršavanjem koraka koji dolaze </a:t>
            </a:r>
            <a:r>
              <a:rPr lang="vi-VN" sz="2000" dirty="0" smtClean="0"/>
              <a:t>pos</a:t>
            </a:r>
            <a:r>
              <a:rPr lang="sr-Latn-BA" sz="2000" dirty="0" smtClean="0"/>
              <a:t>ij</a:t>
            </a:r>
            <a:r>
              <a:rPr lang="vi-VN" sz="2000" dirty="0" smtClean="0"/>
              <a:t>le</a:t>
            </a:r>
            <a:r>
              <a:rPr lang="vi-VN" sz="2000" dirty="0"/>
              <a:t> </a:t>
            </a:r>
            <a:endParaRPr lang="sr-Latn-BA" sz="2000" dirty="0" smtClean="0"/>
          </a:p>
          <a:p>
            <a:pPr algn="just"/>
            <a:r>
              <a:rPr lang="vi-VN" sz="2000" dirty="0" smtClean="0"/>
              <a:t>ciklusa.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90560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 se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početku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razlikujemo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preduslovom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postuslovom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 je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svejedno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 li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proveravamo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verujte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preduslovom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 se desi da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početku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zadovoljen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 se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postuslovom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 da se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 bi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uopšte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do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da li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ponavljati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trenutni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problem,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pošto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zadaci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ešiti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najčešće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odlučuju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preduslovom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1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ovako</a:t>
            </a:r>
            <a:r>
              <a:rPr lang="en-US" dirty="0"/>
              <a:t> </a:t>
            </a:r>
            <a:r>
              <a:rPr lang="en-US" dirty="0" err="1"/>
              <a:t>izgleda</a:t>
            </a:r>
            <a:r>
              <a:rPr lang="en-US" dirty="0"/>
              <a:t> </a:t>
            </a:r>
            <a:r>
              <a:rPr lang="en-US" dirty="0" err="1"/>
              <a:t>ciklus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 </a:t>
            </a:r>
            <a:r>
              <a:rPr lang="en-US" b="1" dirty="0" err="1"/>
              <a:t>izvršiti</a:t>
            </a:r>
            <a:r>
              <a:rPr lang="en-US" b="1" dirty="0"/>
              <a:t> </a:t>
            </a:r>
            <a:r>
              <a:rPr lang="en-US" b="1" dirty="0" err="1"/>
              <a:t>jednom</a:t>
            </a:r>
            <a:r>
              <a:rPr lang="en-US" b="1" dirty="0"/>
              <a:t>, </a:t>
            </a:r>
            <a:r>
              <a:rPr lang="en-US" b="1" dirty="0" err="1"/>
              <a:t>ni</a:t>
            </a:r>
            <a:r>
              <a:rPr lang="en-US" b="1" dirty="0"/>
              <a:t> </a:t>
            </a:r>
            <a:r>
              <a:rPr lang="en-US" b="1" dirty="0" err="1"/>
              <a:t>jednom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više</a:t>
            </a:r>
            <a:r>
              <a:rPr lang="en-US" b="1" dirty="0"/>
              <a:t> puta</a:t>
            </a:r>
            <a:r>
              <a:rPr lang="en-US" dirty="0"/>
              <a:t>. </a:t>
            </a:r>
            <a:endParaRPr lang="sr-Latn-BA" dirty="0"/>
          </a:p>
          <a:p>
            <a:r>
              <a:rPr lang="en-US" b="1" dirty="0" err="1" smtClean="0"/>
              <a:t>uslov</a:t>
            </a:r>
            <a:r>
              <a:rPr lang="en-US" b="1" dirty="0" smtClean="0"/>
              <a:t> </a:t>
            </a:r>
            <a:r>
              <a:rPr lang="sr-Latn-BA" b="1" dirty="0" smtClean="0"/>
              <a:t> se </a:t>
            </a:r>
            <a:r>
              <a:rPr lang="en-US" b="1" dirty="0" err="1" smtClean="0"/>
              <a:t>prov</a:t>
            </a:r>
            <a:r>
              <a:rPr lang="sr-Latn-BA" b="1" dirty="0" smtClean="0"/>
              <a:t>j</a:t>
            </a:r>
            <a:r>
              <a:rPr lang="en-US" b="1" dirty="0" err="1" smtClean="0"/>
              <a:t>erava</a:t>
            </a:r>
            <a:r>
              <a:rPr lang="en-US" b="1" dirty="0" smtClean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početku</a:t>
            </a:r>
            <a:r>
              <a:rPr lang="en-US" dirty="0"/>
              <a:t>. </a:t>
            </a:r>
            <a:endParaRPr lang="sr-Latn-BA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zadovoljen</a:t>
            </a:r>
            <a:r>
              <a:rPr lang="en-US" dirty="0"/>
              <a:t> (</a:t>
            </a:r>
            <a:r>
              <a:rPr lang="en-US" dirty="0" err="1" smtClean="0"/>
              <a:t>vr</a:t>
            </a:r>
            <a:r>
              <a:rPr lang="sr-Latn-BA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 </a:t>
            </a:r>
            <a:r>
              <a:rPr lang="en-US" b="1" dirty="0"/>
              <a:t>true</a:t>
            </a:r>
            <a:r>
              <a:rPr lang="en-US" dirty="0"/>
              <a:t>), </a:t>
            </a:r>
            <a:r>
              <a:rPr lang="en-US" dirty="0" err="1"/>
              <a:t>izvršiće</a:t>
            </a:r>
            <a:r>
              <a:rPr lang="en-US" dirty="0"/>
              <a:t> se </a:t>
            </a:r>
            <a:r>
              <a:rPr lang="en-US" dirty="0" err="1"/>
              <a:t>iteracija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.</a:t>
            </a:r>
          </a:p>
          <a:p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 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uslov</a:t>
            </a:r>
            <a:r>
              <a:rPr lang="en-US" b="1" dirty="0"/>
              <a:t> </a:t>
            </a:r>
            <a:r>
              <a:rPr lang="en-US" b="1" dirty="0" err="1"/>
              <a:t>nije</a:t>
            </a:r>
            <a:r>
              <a:rPr lang="en-US" b="1" dirty="0"/>
              <a:t> </a:t>
            </a:r>
            <a:r>
              <a:rPr lang="en-US" b="1" dirty="0" err="1"/>
              <a:t>zadovoljen</a:t>
            </a:r>
            <a:r>
              <a:rPr lang="en-US" b="1" dirty="0"/>
              <a:t> </a:t>
            </a:r>
            <a:r>
              <a:rPr lang="en-US" b="1" dirty="0" err="1"/>
              <a:t>več</a:t>
            </a:r>
            <a:r>
              <a:rPr lang="en-US" b="1" dirty="0"/>
              <a:t> </a:t>
            </a:r>
            <a:r>
              <a:rPr lang="en-US" b="1" dirty="0" err="1"/>
              <a:t>pri</a:t>
            </a:r>
            <a:r>
              <a:rPr lang="en-US" b="1" dirty="0"/>
              <a:t> </a:t>
            </a:r>
            <a:r>
              <a:rPr lang="en-US" b="1" dirty="0" err="1"/>
              <a:t>prvoj</a:t>
            </a:r>
            <a:r>
              <a:rPr lang="en-US" b="1" dirty="0"/>
              <a:t> </a:t>
            </a:r>
            <a:r>
              <a:rPr lang="en-US" b="1" dirty="0" err="1" smtClean="0"/>
              <a:t>prov</a:t>
            </a:r>
            <a:r>
              <a:rPr lang="sr-Latn-BA" b="1" dirty="0" smtClean="0"/>
              <a:t>j</a:t>
            </a:r>
            <a:r>
              <a:rPr lang="en-US" b="1" dirty="0" err="1" smtClean="0"/>
              <a:t>eri</a:t>
            </a:r>
            <a:r>
              <a:rPr lang="en-US" dirty="0"/>
              <a:t>, </a:t>
            </a:r>
            <a:r>
              <a:rPr lang="en-US" dirty="0" smtClean="0"/>
              <a:t>c</a:t>
            </a:r>
            <a:r>
              <a:rPr lang="sr-Latn-BA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ciklus</a:t>
            </a:r>
            <a:r>
              <a:rPr lang="en-US" dirty="0"/>
              <a:t> se </a:t>
            </a:r>
            <a:r>
              <a:rPr lang="en-US" dirty="0" err="1"/>
              <a:t>preskače</a:t>
            </a:r>
            <a:r>
              <a:rPr lang="en-US" dirty="0"/>
              <a:t> - </a:t>
            </a:r>
            <a:r>
              <a:rPr lang="en-US" dirty="0" err="1"/>
              <a:t>neće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jedanput</a:t>
            </a:r>
            <a:r>
              <a:rPr lang="en-US" dirty="0"/>
              <a:t>. </a:t>
            </a:r>
            <a:endParaRPr lang="sr-Latn-BA" dirty="0" smtClean="0"/>
          </a:p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uslov</a:t>
            </a:r>
            <a:r>
              <a:rPr lang="en-US" dirty="0"/>
              <a:t> se </a:t>
            </a:r>
            <a:r>
              <a:rPr lang="en-US" dirty="0" err="1" smtClean="0"/>
              <a:t>prov</a:t>
            </a:r>
            <a:r>
              <a:rPr lang="sr-Latn-BA" dirty="0" smtClean="0"/>
              <a:t>j</a:t>
            </a:r>
            <a:r>
              <a:rPr lang="en-US" dirty="0" err="1" smtClean="0"/>
              <a:t>erava</a:t>
            </a:r>
            <a:r>
              <a:rPr lang="en-US" dirty="0" smtClean="0"/>
              <a:t> </a:t>
            </a:r>
            <a:r>
              <a:rPr lang="en-US" dirty="0" err="1"/>
              <a:t>svaki</a:t>
            </a:r>
            <a:r>
              <a:rPr lang="en-US" dirty="0"/>
              <a:t> put </a:t>
            </a:r>
            <a:r>
              <a:rPr lang="en-US" dirty="0" err="1"/>
              <a:t>na</a:t>
            </a:r>
            <a:r>
              <a:rPr lang="en-US" dirty="0"/>
              <a:t> "</a:t>
            </a:r>
            <a:r>
              <a:rPr lang="en-US" dirty="0" err="1"/>
              <a:t>ulasku</a:t>
            </a:r>
            <a:r>
              <a:rPr lang="en-US" dirty="0"/>
              <a:t>" u </a:t>
            </a:r>
            <a:r>
              <a:rPr lang="en-US" dirty="0" err="1"/>
              <a:t>iteraciju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zadovoljen</a:t>
            </a:r>
            <a:r>
              <a:rPr lang="en-US" dirty="0"/>
              <a:t>, </a:t>
            </a:r>
            <a:r>
              <a:rPr lang="en-US" dirty="0" err="1"/>
              <a:t>naredbe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ponavljati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737091" cy="28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23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Ovakav ciklus će se izvršiti bar jednom ili više puta. Uslov se sada nalazi na kraju ciklusa</a:t>
            </a:r>
          </a:p>
          <a:p>
            <a:pPr algn="just"/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Zbog toga se čak iako uslov nije zadovoljen pr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ciklusa, t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elo ciklusa izvrši bar jednom, pr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nego što dođe do pro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2610063" cy="271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033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400" dirty="0" err="1"/>
              <a:t>Unose</a:t>
            </a:r>
            <a:r>
              <a:rPr lang="en-US" sz="2400" dirty="0"/>
              <a:t> se </a:t>
            </a:r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smtClean="0"/>
              <a:t>c</a:t>
            </a:r>
            <a:r>
              <a:rPr lang="sr-Latn-BA" sz="2400" dirty="0" smtClean="0"/>
              <a:t>ij</a:t>
            </a:r>
            <a:r>
              <a:rPr lang="en-US" sz="2400" dirty="0" err="1" smtClean="0"/>
              <a:t>ela</a:t>
            </a:r>
            <a:r>
              <a:rPr lang="en-US" sz="2400" dirty="0" smtClean="0"/>
              <a:t> </a:t>
            </a:r>
            <a:r>
              <a:rPr lang="en-US" sz="2400" dirty="0" err="1"/>
              <a:t>broja</a:t>
            </a:r>
            <a:r>
              <a:rPr lang="en-US" sz="2400" dirty="0"/>
              <a:t>, </a:t>
            </a:r>
            <a:r>
              <a:rPr lang="en-US" sz="2400" b="1" dirty="0"/>
              <a:t>A</a:t>
            </a:r>
            <a:r>
              <a:rPr lang="en-US" sz="2400" dirty="0"/>
              <a:t> </a:t>
            </a:r>
            <a:r>
              <a:rPr lang="en-US" sz="2400" dirty="0" err="1"/>
              <a:t>i</a:t>
            </a:r>
            <a:r>
              <a:rPr lang="en-US" sz="2400" dirty="0"/>
              <a:t> </a:t>
            </a:r>
            <a:r>
              <a:rPr lang="en-US" sz="2400" b="1" dirty="0"/>
              <a:t>B</a:t>
            </a:r>
            <a:r>
              <a:rPr lang="en-US" sz="2400" dirty="0"/>
              <a:t>. </a:t>
            </a:r>
            <a:r>
              <a:rPr lang="en-US" sz="2400" dirty="0" err="1"/>
              <a:t>Napraviti</a:t>
            </a:r>
            <a:r>
              <a:rPr lang="en-US" sz="2400" dirty="0"/>
              <a:t> </a:t>
            </a:r>
            <a:r>
              <a:rPr lang="en-US" sz="2400" dirty="0" err="1"/>
              <a:t>algoritam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će</a:t>
            </a:r>
            <a:r>
              <a:rPr lang="en-US" sz="2400" dirty="0"/>
              <a:t> </a:t>
            </a:r>
            <a:r>
              <a:rPr lang="en-US" sz="2400" dirty="0" err="1"/>
              <a:t>ispisati</a:t>
            </a:r>
            <a:r>
              <a:rPr lang="en-US" sz="2400" dirty="0"/>
              <a:t>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brojeve</a:t>
            </a:r>
            <a:r>
              <a:rPr lang="en-US" sz="2400" dirty="0"/>
              <a:t> </a:t>
            </a:r>
            <a:r>
              <a:rPr lang="en-US" sz="2400" b="1" dirty="0"/>
              <a:t>od A do B</a:t>
            </a:r>
            <a:r>
              <a:rPr lang="en-US" sz="2400" dirty="0"/>
              <a:t> </a:t>
            </a:r>
            <a:r>
              <a:rPr lang="en-US" sz="2400" dirty="0" err="1"/>
              <a:t>korišćenjem</a:t>
            </a:r>
            <a:r>
              <a:rPr lang="en-US" sz="2400" dirty="0"/>
              <a:t> </a:t>
            </a:r>
            <a:r>
              <a:rPr lang="en-US" sz="2400" dirty="0" err="1"/>
              <a:t>ciklusa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preduslovom</a:t>
            </a:r>
            <a:r>
              <a:rPr lang="en-US" sz="2400" dirty="0"/>
              <a:t>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1"/>
            <a:ext cx="2952750" cy="339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48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Brojački</a:t>
            </a:r>
            <a:r>
              <a:rPr lang="en-US" b="1" dirty="0"/>
              <a:t> </a:t>
            </a:r>
            <a:r>
              <a:rPr lang="en-US" b="1" dirty="0" err="1"/>
              <a:t>ciklusi</a:t>
            </a:r>
            <a:r>
              <a:rPr lang="en-US" b="1" dirty="0"/>
              <a:t> se </a:t>
            </a:r>
            <a:r>
              <a:rPr lang="en-US" b="1" dirty="0" err="1"/>
              <a:t>mogu</a:t>
            </a:r>
            <a:r>
              <a:rPr lang="en-US" b="1" dirty="0"/>
              <a:t> </a:t>
            </a:r>
            <a:r>
              <a:rPr lang="en-US" b="1" dirty="0" err="1"/>
              <a:t>posmatrati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specijalna</a:t>
            </a:r>
            <a:r>
              <a:rPr lang="en-US" b="1" dirty="0"/>
              <a:t> </a:t>
            </a:r>
            <a:r>
              <a:rPr lang="en-US" b="1" dirty="0" err="1"/>
              <a:t>vrsta</a:t>
            </a:r>
            <a:r>
              <a:rPr lang="en-US" b="1" dirty="0"/>
              <a:t> </a:t>
            </a:r>
            <a:r>
              <a:rPr lang="en-US" b="1" dirty="0" err="1"/>
              <a:t>ciklusa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preduslovom</a:t>
            </a:r>
            <a:r>
              <a:rPr lang="en-US" dirty="0"/>
              <a:t> </a:t>
            </a:r>
            <a:endParaRPr lang="sr-Latn-BA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BA" dirty="0" smtClean="0"/>
              <a:t>j</a:t>
            </a:r>
            <a:r>
              <a:rPr lang="en-US" dirty="0" err="1" smtClean="0"/>
              <a:t>enljiva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brojač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BA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rasponu</a:t>
            </a:r>
            <a:r>
              <a:rPr lang="en-US" dirty="0"/>
              <a:t> od </a:t>
            </a:r>
            <a:r>
              <a:rPr lang="en-US" dirty="0" err="1"/>
              <a:t>početne</a:t>
            </a:r>
            <a:r>
              <a:rPr lang="en-US" dirty="0"/>
              <a:t> pa do </a:t>
            </a:r>
            <a:r>
              <a:rPr lang="en-US" dirty="0" err="1"/>
              <a:t>krajnje</a:t>
            </a:r>
            <a:r>
              <a:rPr lang="en-US" dirty="0" smtClean="0"/>
              <a:t>.</a:t>
            </a:r>
            <a:endParaRPr lang="sr-Latn-BA" dirty="0" smtClean="0"/>
          </a:p>
          <a:p>
            <a:r>
              <a:rPr lang="en-US" dirty="0"/>
              <a:t> 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svaku</a:t>
            </a:r>
            <a:r>
              <a:rPr lang="en-US" b="1" dirty="0"/>
              <a:t> </a:t>
            </a:r>
            <a:r>
              <a:rPr lang="en-US" b="1" dirty="0" err="1" smtClean="0"/>
              <a:t>vr</a:t>
            </a:r>
            <a:r>
              <a:rPr lang="sr-Latn-BA" b="1" dirty="0" smtClean="0"/>
              <a:t>ij</a:t>
            </a:r>
            <a:r>
              <a:rPr lang="en-US" b="1" dirty="0" err="1" smtClean="0"/>
              <a:t>ednost</a:t>
            </a:r>
            <a:r>
              <a:rPr lang="en-US" b="1" dirty="0" smtClean="0"/>
              <a:t> prom</a:t>
            </a:r>
            <a:r>
              <a:rPr lang="sr-Latn-BA" b="1" dirty="0" smtClean="0"/>
              <a:t>j</a:t>
            </a:r>
            <a:r>
              <a:rPr lang="en-US" b="1" dirty="0" err="1" smtClean="0"/>
              <a:t>enljive</a:t>
            </a:r>
            <a:r>
              <a:rPr lang="en-US" b="1" dirty="0" smtClean="0"/>
              <a:t> </a:t>
            </a:r>
            <a:r>
              <a:rPr lang="en-US" b="1" dirty="0" err="1"/>
              <a:t>izvršava</a:t>
            </a:r>
            <a:r>
              <a:rPr lang="en-US" b="1" dirty="0"/>
              <a:t> se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jedna</a:t>
            </a:r>
            <a:r>
              <a:rPr lang="en-US" b="1" dirty="0"/>
              <a:t> </a:t>
            </a:r>
            <a:r>
              <a:rPr lang="en-US" b="1" dirty="0" err="1"/>
              <a:t>iteracija</a:t>
            </a:r>
            <a:r>
              <a:rPr lang="en-US" b="1" dirty="0"/>
              <a:t> </a:t>
            </a:r>
            <a:r>
              <a:rPr lang="en-US" b="1" dirty="0" err="1"/>
              <a:t>ciklusa</a:t>
            </a:r>
            <a:r>
              <a:rPr lang="en-US" b="1" dirty="0"/>
              <a:t>.</a:t>
            </a:r>
            <a:r>
              <a:rPr lang="en-US" dirty="0"/>
              <a:t> </a:t>
            </a:r>
            <a:endParaRPr lang="sr-Latn-BA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uslovnih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zadovoljen</a:t>
            </a:r>
            <a:r>
              <a:rPr lang="en-US" dirty="0"/>
              <a:t>, </a:t>
            </a:r>
            <a:r>
              <a:rPr lang="en-US" dirty="0" err="1"/>
              <a:t>ovde</a:t>
            </a:r>
            <a:r>
              <a:rPr lang="en-US" dirty="0"/>
              <a:t> se 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početku</a:t>
            </a:r>
            <a:r>
              <a:rPr lang="en-US" b="1" dirty="0"/>
              <a:t> </a:t>
            </a:r>
            <a:r>
              <a:rPr lang="en-US" b="1" dirty="0" err="1"/>
              <a:t>ciklusa</a:t>
            </a:r>
            <a:r>
              <a:rPr lang="en-US" b="1" dirty="0"/>
              <a:t> </a:t>
            </a:r>
            <a:r>
              <a:rPr lang="en-US" b="1" dirty="0" err="1"/>
              <a:t>tačno</a:t>
            </a:r>
            <a:r>
              <a:rPr lang="en-US" b="1" dirty="0"/>
              <a:t> </a:t>
            </a:r>
            <a:r>
              <a:rPr lang="en-US" b="1" dirty="0" err="1"/>
              <a:t>zna</a:t>
            </a:r>
            <a:r>
              <a:rPr lang="en-US" b="1" dirty="0"/>
              <a:t> </a:t>
            </a:r>
            <a:r>
              <a:rPr lang="en-US" b="1" dirty="0" err="1"/>
              <a:t>koliko</a:t>
            </a:r>
            <a:r>
              <a:rPr lang="en-US" b="1" dirty="0"/>
              <a:t> </a:t>
            </a:r>
            <a:r>
              <a:rPr lang="en-US" b="1" dirty="0" err="1"/>
              <a:t>će</a:t>
            </a:r>
            <a:r>
              <a:rPr lang="en-US" b="1" dirty="0"/>
              <a:t> se puta </a:t>
            </a:r>
            <a:r>
              <a:rPr lang="en-US" b="1" dirty="0" err="1"/>
              <a:t>izvršiti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468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107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UVOD U PROGRAMIRANJE</vt:lpstr>
      <vt:lpstr>PowerPoint Presentation</vt:lpstr>
      <vt:lpstr>PowerPoint Presentation</vt:lpstr>
      <vt:lpstr>Funkcionisanje ciklusa</vt:lpstr>
      <vt:lpstr>PowerPoint Presentation</vt:lpstr>
      <vt:lpstr>PowerPoint Presentation</vt:lpstr>
      <vt:lpstr>PowerPoint Presentation</vt:lpstr>
      <vt:lpstr>Unose se dva cijela broja, A i B. Napraviti algoritam koji će ispisati sve brojeve od A do B korišćenjem ciklusa sa preduslovom.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Ciklična struktura algoritma</dc:title>
  <dc:creator>Ratka</dc:creator>
  <cp:lastModifiedBy>Ratka</cp:lastModifiedBy>
  <cp:revision>5</cp:revision>
  <dcterms:created xsi:type="dcterms:W3CDTF">2019-09-30T11:18:47Z</dcterms:created>
  <dcterms:modified xsi:type="dcterms:W3CDTF">2020-10-01T14:13:13Z</dcterms:modified>
</cp:coreProperties>
</file>