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4" r:id="rId3"/>
    <p:sldId id="257" r:id="rId4"/>
    <p:sldId id="258" r:id="rId5"/>
    <p:sldId id="265" r:id="rId6"/>
    <p:sldId id="266" r:id="rId7"/>
    <p:sldId id="267" r:id="rId8"/>
    <p:sldId id="268" r:id="rId9"/>
    <p:sldId id="269" r:id="rId10"/>
    <p:sldId id="270" r:id="rId11"/>
    <p:sldId id="271" r:id="rId12"/>
    <p:sldId id="272" r:id="rId13"/>
    <p:sldId id="273" r:id="rId14"/>
    <p:sldId id="274" r:id="rId15"/>
    <p:sldId id="275" r:id="rId16"/>
    <p:sldId id="276" r:id="rId17"/>
    <p:sldId id="259" r:id="rId18"/>
    <p:sldId id="279" r:id="rId19"/>
    <p:sldId id="277" r:id="rId20"/>
    <p:sldId id="278" r:id="rId21"/>
    <p:sldId id="260" r:id="rId22"/>
    <p:sldId id="280" r:id="rId23"/>
    <p:sldId id="281" r:id="rId24"/>
    <p:sldId id="282" r:id="rId25"/>
    <p:sldId id="283" r:id="rId26"/>
    <p:sldId id="284" r:id="rId27"/>
    <p:sldId id="285"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878" autoAdjust="0"/>
    <p:restoredTop sz="94660"/>
  </p:normalViewPr>
  <p:slideViewPr>
    <p:cSldViewPr snapToGrid="0">
      <p:cViewPr varScale="1">
        <p:scale>
          <a:sx n="80" d="100"/>
          <a:sy n="80" d="100"/>
        </p:scale>
        <p:origin x="5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80DA-F416-4B20-8C4D-E13DDE4D0D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9BBD46-71CC-45A3-8E3C-414D1F84D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03093F-9E45-4D17-9E0B-FF7EA92EBFEA}"/>
              </a:ext>
            </a:extLst>
          </p:cNvPr>
          <p:cNvSpPr>
            <a:spLocks noGrp="1"/>
          </p:cNvSpPr>
          <p:nvPr>
            <p:ph type="dt" sz="half" idx="10"/>
          </p:nvPr>
        </p:nvSpPr>
        <p:spPr/>
        <p:txBody>
          <a:bodyPr/>
          <a:lstStyle/>
          <a:p>
            <a:fld id="{1849BA17-F1C3-461C-8CB5-8984613E97DE}" type="datetimeFigureOut">
              <a:rPr lang="en-US" smtClean="0"/>
              <a:t>19.04.2021</a:t>
            </a:fld>
            <a:endParaRPr lang="en-US"/>
          </a:p>
        </p:txBody>
      </p:sp>
      <p:sp>
        <p:nvSpPr>
          <p:cNvPr id="5" name="Footer Placeholder 4">
            <a:extLst>
              <a:ext uri="{FF2B5EF4-FFF2-40B4-BE49-F238E27FC236}">
                <a16:creationId xmlns:a16="http://schemas.microsoft.com/office/drawing/2014/main" id="{E4C3068D-D0A5-41A5-A6CE-F6618BF8E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2449A-7A66-44E6-B71C-D7483ED1C638}"/>
              </a:ext>
            </a:extLst>
          </p:cNvPr>
          <p:cNvSpPr>
            <a:spLocks noGrp="1"/>
          </p:cNvSpPr>
          <p:nvPr>
            <p:ph type="sldNum" sz="quarter" idx="12"/>
          </p:nvPr>
        </p:nvSpPr>
        <p:spPr/>
        <p:txBody>
          <a:bodyPr/>
          <a:lstStyle/>
          <a:p>
            <a:fld id="{7774E613-A8C4-4527-B3EB-79A17C8A906D}" type="slidenum">
              <a:rPr lang="en-US" smtClean="0"/>
              <a:t>‹#›</a:t>
            </a:fld>
            <a:endParaRPr lang="en-US"/>
          </a:p>
        </p:txBody>
      </p:sp>
    </p:spTree>
    <p:extLst>
      <p:ext uri="{BB962C8B-B14F-4D97-AF65-F5344CB8AC3E}">
        <p14:creationId xmlns:p14="http://schemas.microsoft.com/office/powerpoint/2010/main" val="3817434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D72A6-EC4D-4517-8818-ACA4E8F313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5FF303-DA7E-4140-ACB0-2059253D9E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874302-419D-463E-993E-5C3E5F24201E}"/>
              </a:ext>
            </a:extLst>
          </p:cNvPr>
          <p:cNvSpPr>
            <a:spLocks noGrp="1"/>
          </p:cNvSpPr>
          <p:nvPr>
            <p:ph type="dt" sz="half" idx="10"/>
          </p:nvPr>
        </p:nvSpPr>
        <p:spPr/>
        <p:txBody>
          <a:bodyPr/>
          <a:lstStyle/>
          <a:p>
            <a:fld id="{1849BA17-F1C3-461C-8CB5-8984613E97DE}" type="datetimeFigureOut">
              <a:rPr lang="en-US" smtClean="0"/>
              <a:t>19.04.2021</a:t>
            </a:fld>
            <a:endParaRPr lang="en-US"/>
          </a:p>
        </p:txBody>
      </p:sp>
      <p:sp>
        <p:nvSpPr>
          <p:cNvPr id="5" name="Footer Placeholder 4">
            <a:extLst>
              <a:ext uri="{FF2B5EF4-FFF2-40B4-BE49-F238E27FC236}">
                <a16:creationId xmlns:a16="http://schemas.microsoft.com/office/drawing/2014/main" id="{FB855B50-2102-4BC1-A252-316DEB44B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77D1-CC28-47FC-B3F2-1AFA1EF23463}"/>
              </a:ext>
            </a:extLst>
          </p:cNvPr>
          <p:cNvSpPr>
            <a:spLocks noGrp="1"/>
          </p:cNvSpPr>
          <p:nvPr>
            <p:ph type="sldNum" sz="quarter" idx="12"/>
          </p:nvPr>
        </p:nvSpPr>
        <p:spPr/>
        <p:txBody>
          <a:bodyPr/>
          <a:lstStyle/>
          <a:p>
            <a:fld id="{7774E613-A8C4-4527-B3EB-79A17C8A906D}" type="slidenum">
              <a:rPr lang="en-US" smtClean="0"/>
              <a:t>‹#›</a:t>
            </a:fld>
            <a:endParaRPr lang="en-US"/>
          </a:p>
        </p:txBody>
      </p:sp>
    </p:spTree>
    <p:extLst>
      <p:ext uri="{BB962C8B-B14F-4D97-AF65-F5344CB8AC3E}">
        <p14:creationId xmlns:p14="http://schemas.microsoft.com/office/powerpoint/2010/main" val="2865230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9F8A3B-80A8-46D0-9616-4CC9814F13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006DDA-0AF0-463F-AD32-4AEF83D611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FD3A5-685B-4BC1-B6A5-8F6EC13D5005}"/>
              </a:ext>
            </a:extLst>
          </p:cNvPr>
          <p:cNvSpPr>
            <a:spLocks noGrp="1"/>
          </p:cNvSpPr>
          <p:nvPr>
            <p:ph type="dt" sz="half" idx="10"/>
          </p:nvPr>
        </p:nvSpPr>
        <p:spPr/>
        <p:txBody>
          <a:bodyPr/>
          <a:lstStyle/>
          <a:p>
            <a:fld id="{1849BA17-F1C3-461C-8CB5-8984613E97DE}" type="datetimeFigureOut">
              <a:rPr lang="en-US" smtClean="0"/>
              <a:t>19.04.2021</a:t>
            </a:fld>
            <a:endParaRPr lang="en-US"/>
          </a:p>
        </p:txBody>
      </p:sp>
      <p:sp>
        <p:nvSpPr>
          <p:cNvPr id="5" name="Footer Placeholder 4">
            <a:extLst>
              <a:ext uri="{FF2B5EF4-FFF2-40B4-BE49-F238E27FC236}">
                <a16:creationId xmlns:a16="http://schemas.microsoft.com/office/drawing/2014/main" id="{45AD76BE-18F9-4015-9358-234EB79B6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1C5A2-422A-444C-A0F8-D9B6E81A1253}"/>
              </a:ext>
            </a:extLst>
          </p:cNvPr>
          <p:cNvSpPr>
            <a:spLocks noGrp="1"/>
          </p:cNvSpPr>
          <p:nvPr>
            <p:ph type="sldNum" sz="quarter" idx="12"/>
          </p:nvPr>
        </p:nvSpPr>
        <p:spPr/>
        <p:txBody>
          <a:bodyPr/>
          <a:lstStyle/>
          <a:p>
            <a:fld id="{7774E613-A8C4-4527-B3EB-79A17C8A906D}" type="slidenum">
              <a:rPr lang="en-US" smtClean="0"/>
              <a:t>‹#›</a:t>
            </a:fld>
            <a:endParaRPr lang="en-US"/>
          </a:p>
        </p:txBody>
      </p:sp>
    </p:spTree>
    <p:extLst>
      <p:ext uri="{BB962C8B-B14F-4D97-AF65-F5344CB8AC3E}">
        <p14:creationId xmlns:p14="http://schemas.microsoft.com/office/powerpoint/2010/main" val="243861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ECE3-45EF-4902-A7E5-0FF20280C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8E061D-80C8-4801-BA20-E43B29B4C4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6E3B7-89AD-42F1-A6D5-41C3885530B8}"/>
              </a:ext>
            </a:extLst>
          </p:cNvPr>
          <p:cNvSpPr>
            <a:spLocks noGrp="1"/>
          </p:cNvSpPr>
          <p:nvPr>
            <p:ph type="dt" sz="half" idx="10"/>
          </p:nvPr>
        </p:nvSpPr>
        <p:spPr/>
        <p:txBody>
          <a:bodyPr/>
          <a:lstStyle/>
          <a:p>
            <a:fld id="{1849BA17-F1C3-461C-8CB5-8984613E97DE}" type="datetimeFigureOut">
              <a:rPr lang="en-US" smtClean="0"/>
              <a:t>19.04.2021</a:t>
            </a:fld>
            <a:endParaRPr lang="en-US"/>
          </a:p>
        </p:txBody>
      </p:sp>
      <p:sp>
        <p:nvSpPr>
          <p:cNvPr id="5" name="Footer Placeholder 4">
            <a:extLst>
              <a:ext uri="{FF2B5EF4-FFF2-40B4-BE49-F238E27FC236}">
                <a16:creationId xmlns:a16="http://schemas.microsoft.com/office/drawing/2014/main" id="{DD37B788-0FFF-412F-8906-04B24F092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C064A-0902-4EB3-8041-F9F3FED6F19B}"/>
              </a:ext>
            </a:extLst>
          </p:cNvPr>
          <p:cNvSpPr>
            <a:spLocks noGrp="1"/>
          </p:cNvSpPr>
          <p:nvPr>
            <p:ph type="sldNum" sz="quarter" idx="12"/>
          </p:nvPr>
        </p:nvSpPr>
        <p:spPr/>
        <p:txBody>
          <a:bodyPr/>
          <a:lstStyle/>
          <a:p>
            <a:fld id="{7774E613-A8C4-4527-B3EB-79A17C8A906D}" type="slidenum">
              <a:rPr lang="en-US" smtClean="0"/>
              <a:t>‹#›</a:t>
            </a:fld>
            <a:endParaRPr lang="en-US"/>
          </a:p>
        </p:txBody>
      </p:sp>
    </p:spTree>
    <p:extLst>
      <p:ext uri="{BB962C8B-B14F-4D97-AF65-F5344CB8AC3E}">
        <p14:creationId xmlns:p14="http://schemas.microsoft.com/office/powerpoint/2010/main" val="96165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09BF-6687-4AED-8D5C-BF96375E65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5732B0-DDF4-4A6C-8DD0-397F531DFD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0325FC-02C0-4E18-AB26-77E10E085A8D}"/>
              </a:ext>
            </a:extLst>
          </p:cNvPr>
          <p:cNvSpPr>
            <a:spLocks noGrp="1"/>
          </p:cNvSpPr>
          <p:nvPr>
            <p:ph type="dt" sz="half" idx="10"/>
          </p:nvPr>
        </p:nvSpPr>
        <p:spPr/>
        <p:txBody>
          <a:bodyPr/>
          <a:lstStyle/>
          <a:p>
            <a:fld id="{1849BA17-F1C3-461C-8CB5-8984613E97DE}" type="datetimeFigureOut">
              <a:rPr lang="en-US" smtClean="0"/>
              <a:t>19.04.2021</a:t>
            </a:fld>
            <a:endParaRPr lang="en-US"/>
          </a:p>
        </p:txBody>
      </p:sp>
      <p:sp>
        <p:nvSpPr>
          <p:cNvPr id="5" name="Footer Placeholder 4">
            <a:extLst>
              <a:ext uri="{FF2B5EF4-FFF2-40B4-BE49-F238E27FC236}">
                <a16:creationId xmlns:a16="http://schemas.microsoft.com/office/drawing/2014/main" id="{A9BAC160-06D1-4F54-A18E-EC175B7A7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BBA60-6916-4E77-8F88-CA2BD292D37B}"/>
              </a:ext>
            </a:extLst>
          </p:cNvPr>
          <p:cNvSpPr>
            <a:spLocks noGrp="1"/>
          </p:cNvSpPr>
          <p:nvPr>
            <p:ph type="sldNum" sz="quarter" idx="12"/>
          </p:nvPr>
        </p:nvSpPr>
        <p:spPr/>
        <p:txBody>
          <a:bodyPr/>
          <a:lstStyle/>
          <a:p>
            <a:fld id="{7774E613-A8C4-4527-B3EB-79A17C8A906D}" type="slidenum">
              <a:rPr lang="en-US" smtClean="0"/>
              <a:t>‹#›</a:t>
            </a:fld>
            <a:endParaRPr lang="en-US"/>
          </a:p>
        </p:txBody>
      </p:sp>
    </p:spTree>
    <p:extLst>
      <p:ext uri="{BB962C8B-B14F-4D97-AF65-F5344CB8AC3E}">
        <p14:creationId xmlns:p14="http://schemas.microsoft.com/office/powerpoint/2010/main" val="3592243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37C33-11CA-4862-8092-B297E3B1DA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1BB911-BF91-4625-8046-0A9720FDA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701C66-E2C1-4B60-AF69-583E9229F9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68C18D-1F8A-4649-A128-E597493D3002}"/>
              </a:ext>
            </a:extLst>
          </p:cNvPr>
          <p:cNvSpPr>
            <a:spLocks noGrp="1"/>
          </p:cNvSpPr>
          <p:nvPr>
            <p:ph type="dt" sz="half" idx="10"/>
          </p:nvPr>
        </p:nvSpPr>
        <p:spPr/>
        <p:txBody>
          <a:bodyPr/>
          <a:lstStyle/>
          <a:p>
            <a:fld id="{1849BA17-F1C3-461C-8CB5-8984613E97DE}" type="datetimeFigureOut">
              <a:rPr lang="en-US" smtClean="0"/>
              <a:t>19.04.2021</a:t>
            </a:fld>
            <a:endParaRPr lang="en-US"/>
          </a:p>
        </p:txBody>
      </p:sp>
      <p:sp>
        <p:nvSpPr>
          <p:cNvPr id="6" name="Footer Placeholder 5">
            <a:extLst>
              <a:ext uri="{FF2B5EF4-FFF2-40B4-BE49-F238E27FC236}">
                <a16:creationId xmlns:a16="http://schemas.microsoft.com/office/drawing/2014/main" id="{3F2170C3-8C00-4242-B2AA-610211E3E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26D16-FF93-4200-BE6D-F80774F3A44D}"/>
              </a:ext>
            </a:extLst>
          </p:cNvPr>
          <p:cNvSpPr>
            <a:spLocks noGrp="1"/>
          </p:cNvSpPr>
          <p:nvPr>
            <p:ph type="sldNum" sz="quarter" idx="12"/>
          </p:nvPr>
        </p:nvSpPr>
        <p:spPr/>
        <p:txBody>
          <a:bodyPr/>
          <a:lstStyle/>
          <a:p>
            <a:fld id="{7774E613-A8C4-4527-B3EB-79A17C8A906D}" type="slidenum">
              <a:rPr lang="en-US" smtClean="0"/>
              <a:t>‹#›</a:t>
            </a:fld>
            <a:endParaRPr lang="en-US"/>
          </a:p>
        </p:txBody>
      </p:sp>
    </p:spTree>
    <p:extLst>
      <p:ext uri="{BB962C8B-B14F-4D97-AF65-F5344CB8AC3E}">
        <p14:creationId xmlns:p14="http://schemas.microsoft.com/office/powerpoint/2010/main" val="243359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66B5-DCE9-44DC-82F1-19C00C2911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473E08-E08B-4277-93EF-B4B877A8A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9923F5-0AFD-46C8-9810-DB1061E658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CB70B5-6FDE-4181-A00E-C2F0BFF74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F86470-68D8-43AD-A4A2-16E48139DA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04FF56-DF5B-46DB-9D7F-61740FEC33AC}"/>
              </a:ext>
            </a:extLst>
          </p:cNvPr>
          <p:cNvSpPr>
            <a:spLocks noGrp="1"/>
          </p:cNvSpPr>
          <p:nvPr>
            <p:ph type="dt" sz="half" idx="10"/>
          </p:nvPr>
        </p:nvSpPr>
        <p:spPr/>
        <p:txBody>
          <a:bodyPr/>
          <a:lstStyle/>
          <a:p>
            <a:fld id="{1849BA17-F1C3-461C-8CB5-8984613E97DE}" type="datetimeFigureOut">
              <a:rPr lang="en-US" smtClean="0"/>
              <a:t>19.04.2021</a:t>
            </a:fld>
            <a:endParaRPr lang="en-US"/>
          </a:p>
        </p:txBody>
      </p:sp>
      <p:sp>
        <p:nvSpPr>
          <p:cNvPr id="8" name="Footer Placeholder 7">
            <a:extLst>
              <a:ext uri="{FF2B5EF4-FFF2-40B4-BE49-F238E27FC236}">
                <a16:creationId xmlns:a16="http://schemas.microsoft.com/office/drawing/2014/main" id="{7A82C39D-547B-4895-87C2-BE71D9B6BE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564171-C854-4B91-922D-95ABBC9411B0}"/>
              </a:ext>
            </a:extLst>
          </p:cNvPr>
          <p:cNvSpPr>
            <a:spLocks noGrp="1"/>
          </p:cNvSpPr>
          <p:nvPr>
            <p:ph type="sldNum" sz="quarter" idx="12"/>
          </p:nvPr>
        </p:nvSpPr>
        <p:spPr/>
        <p:txBody>
          <a:bodyPr/>
          <a:lstStyle/>
          <a:p>
            <a:fld id="{7774E613-A8C4-4527-B3EB-79A17C8A906D}" type="slidenum">
              <a:rPr lang="en-US" smtClean="0"/>
              <a:t>‹#›</a:t>
            </a:fld>
            <a:endParaRPr lang="en-US"/>
          </a:p>
        </p:txBody>
      </p:sp>
    </p:spTree>
    <p:extLst>
      <p:ext uri="{BB962C8B-B14F-4D97-AF65-F5344CB8AC3E}">
        <p14:creationId xmlns:p14="http://schemas.microsoft.com/office/powerpoint/2010/main" val="396237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B245-0387-4696-8F3F-54FB87233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AEF4FC-AA9C-4923-B930-44E77738BD7E}"/>
              </a:ext>
            </a:extLst>
          </p:cNvPr>
          <p:cNvSpPr>
            <a:spLocks noGrp="1"/>
          </p:cNvSpPr>
          <p:nvPr>
            <p:ph type="dt" sz="half" idx="10"/>
          </p:nvPr>
        </p:nvSpPr>
        <p:spPr/>
        <p:txBody>
          <a:bodyPr/>
          <a:lstStyle/>
          <a:p>
            <a:fld id="{1849BA17-F1C3-461C-8CB5-8984613E97DE}" type="datetimeFigureOut">
              <a:rPr lang="en-US" smtClean="0"/>
              <a:t>19.04.2021</a:t>
            </a:fld>
            <a:endParaRPr lang="en-US"/>
          </a:p>
        </p:txBody>
      </p:sp>
      <p:sp>
        <p:nvSpPr>
          <p:cNvPr id="4" name="Footer Placeholder 3">
            <a:extLst>
              <a:ext uri="{FF2B5EF4-FFF2-40B4-BE49-F238E27FC236}">
                <a16:creationId xmlns:a16="http://schemas.microsoft.com/office/drawing/2014/main" id="{7C74AF76-97E5-48F9-9FF2-A33860C9DF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205051-6641-475D-ACA5-BB73D1C114D5}"/>
              </a:ext>
            </a:extLst>
          </p:cNvPr>
          <p:cNvSpPr>
            <a:spLocks noGrp="1"/>
          </p:cNvSpPr>
          <p:nvPr>
            <p:ph type="sldNum" sz="quarter" idx="12"/>
          </p:nvPr>
        </p:nvSpPr>
        <p:spPr/>
        <p:txBody>
          <a:bodyPr/>
          <a:lstStyle/>
          <a:p>
            <a:fld id="{7774E613-A8C4-4527-B3EB-79A17C8A906D}" type="slidenum">
              <a:rPr lang="en-US" smtClean="0"/>
              <a:t>‹#›</a:t>
            </a:fld>
            <a:endParaRPr lang="en-US"/>
          </a:p>
        </p:txBody>
      </p:sp>
    </p:spTree>
    <p:extLst>
      <p:ext uri="{BB962C8B-B14F-4D97-AF65-F5344CB8AC3E}">
        <p14:creationId xmlns:p14="http://schemas.microsoft.com/office/powerpoint/2010/main" val="332621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2A8BE-D291-4759-B48F-3D2C69A29371}"/>
              </a:ext>
            </a:extLst>
          </p:cNvPr>
          <p:cNvSpPr>
            <a:spLocks noGrp="1"/>
          </p:cNvSpPr>
          <p:nvPr>
            <p:ph type="dt" sz="half" idx="10"/>
          </p:nvPr>
        </p:nvSpPr>
        <p:spPr/>
        <p:txBody>
          <a:bodyPr/>
          <a:lstStyle/>
          <a:p>
            <a:fld id="{1849BA17-F1C3-461C-8CB5-8984613E97DE}" type="datetimeFigureOut">
              <a:rPr lang="en-US" smtClean="0"/>
              <a:t>19.04.2021</a:t>
            </a:fld>
            <a:endParaRPr lang="en-US"/>
          </a:p>
        </p:txBody>
      </p:sp>
      <p:sp>
        <p:nvSpPr>
          <p:cNvPr id="3" name="Footer Placeholder 2">
            <a:extLst>
              <a:ext uri="{FF2B5EF4-FFF2-40B4-BE49-F238E27FC236}">
                <a16:creationId xmlns:a16="http://schemas.microsoft.com/office/drawing/2014/main" id="{265C2CA6-B805-49B3-844B-5EBBD9AE96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E71E44-CA21-4997-96D6-0BDCA5ADF83E}"/>
              </a:ext>
            </a:extLst>
          </p:cNvPr>
          <p:cNvSpPr>
            <a:spLocks noGrp="1"/>
          </p:cNvSpPr>
          <p:nvPr>
            <p:ph type="sldNum" sz="quarter" idx="12"/>
          </p:nvPr>
        </p:nvSpPr>
        <p:spPr/>
        <p:txBody>
          <a:bodyPr/>
          <a:lstStyle/>
          <a:p>
            <a:fld id="{7774E613-A8C4-4527-B3EB-79A17C8A906D}" type="slidenum">
              <a:rPr lang="en-US" smtClean="0"/>
              <a:t>‹#›</a:t>
            </a:fld>
            <a:endParaRPr lang="en-US"/>
          </a:p>
        </p:txBody>
      </p:sp>
    </p:spTree>
    <p:extLst>
      <p:ext uri="{BB962C8B-B14F-4D97-AF65-F5344CB8AC3E}">
        <p14:creationId xmlns:p14="http://schemas.microsoft.com/office/powerpoint/2010/main" val="94624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A88A-304F-43B2-809D-944328645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3150A9-F40D-46FC-A857-09EB18F15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D98244-253C-493F-9A8D-8F1242A21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4AF6B6-5416-4CCE-947C-D1B3B5F852B6}"/>
              </a:ext>
            </a:extLst>
          </p:cNvPr>
          <p:cNvSpPr>
            <a:spLocks noGrp="1"/>
          </p:cNvSpPr>
          <p:nvPr>
            <p:ph type="dt" sz="half" idx="10"/>
          </p:nvPr>
        </p:nvSpPr>
        <p:spPr/>
        <p:txBody>
          <a:bodyPr/>
          <a:lstStyle/>
          <a:p>
            <a:fld id="{1849BA17-F1C3-461C-8CB5-8984613E97DE}" type="datetimeFigureOut">
              <a:rPr lang="en-US" smtClean="0"/>
              <a:t>19.04.2021</a:t>
            </a:fld>
            <a:endParaRPr lang="en-US"/>
          </a:p>
        </p:txBody>
      </p:sp>
      <p:sp>
        <p:nvSpPr>
          <p:cNvPr id="6" name="Footer Placeholder 5">
            <a:extLst>
              <a:ext uri="{FF2B5EF4-FFF2-40B4-BE49-F238E27FC236}">
                <a16:creationId xmlns:a16="http://schemas.microsoft.com/office/drawing/2014/main" id="{3D854523-A270-4962-9483-01597416F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4C441B-7BBF-40D8-A74E-45E0F40559C0}"/>
              </a:ext>
            </a:extLst>
          </p:cNvPr>
          <p:cNvSpPr>
            <a:spLocks noGrp="1"/>
          </p:cNvSpPr>
          <p:nvPr>
            <p:ph type="sldNum" sz="quarter" idx="12"/>
          </p:nvPr>
        </p:nvSpPr>
        <p:spPr/>
        <p:txBody>
          <a:bodyPr/>
          <a:lstStyle/>
          <a:p>
            <a:fld id="{7774E613-A8C4-4527-B3EB-79A17C8A906D}" type="slidenum">
              <a:rPr lang="en-US" smtClean="0"/>
              <a:t>‹#›</a:t>
            </a:fld>
            <a:endParaRPr lang="en-US"/>
          </a:p>
        </p:txBody>
      </p:sp>
    </p:spTree>
    <p:extLst>
      <p:ext uri="{BB962C8B-B14F-4D97-AF65-F5344CB8AC3E}">
        <p14:creationId xmlns:p14="http://schemas.microsoft.com/office/powerpoint/2010/main" val="47085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1B83B-EB48-4EAB-9115-9BF59CBA3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8FACED-955D-4C35-9331-204985EEC3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1F2A69-2568-4094-9A62-D0E624F9D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2FBF0-B7F6-462F-9F59-9DD3FBC39B62}"/>
              </a:ext>
            </a:extLst>
          </p:cNvPr>
          <p:cNvSpPr>
            <a:spLocks noGrp="1"/>
          </p:cNvSpPr>
          <p:nvPr>
            <p:ph type="dt" sz="half" idx="10"/>
          </p:nvPr>
        </p:nvSpPr>
        <p:spPr/>
        <p:txBody>
          <a:bodyPr/>
          <a:lstStyle/>
          <a:p>
            <a:fld id="{1849BA17-F1C3-461C-8CB5-8984613E97DE}" type="datetimeFigureOut">
              <a:rPr lang="en-US" smtClean="0"/>
              <a:t>19.04.2021</a:t>
            </a:fld>
            <a:endParaRPr lang="en-US"/>
          </a:p>
        </p:txBody>
      </p:sp>
      <p:sp>
        <p:nvSpPr>
          <p:cNvPr id="6" name="Footer Placeholder 5">
            <a:extLst>
              <a:ext uri="{FF2B5EF4-FFF2-40B4-BE49-F238E27FC236}">
                <a16:creationId xmlns:a16="http://schemas.microsoft.com/office/drawing/2014/main" id="{27FB1533-2C0A-45B1-BE36-AB7C92E7C5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53B25-816F-47C8-A06D-93CECD8FC0F8}"/>
              </a:ext>
            </a:extLst>
          </p:cNvPr>
          <p:cNvSpPr>
            <a:spLocks noGrp="1"/>
          </p:cNvSpPr>
          <p:nvPr>
            <p:ph type="sldNum" sz="quarter" idx="12"/>
          </p:nvPr>
        </p:nvSpPr>
        <p:spPr/>
        <p:txBody>
          <a:bodyPr/>
          <a:lstStyle/>
          <a:p>
            <a:fld id="{7774E613-A8C4-4527-B3EB-79A17C8A906D}" type="slidenum">
              <a:rPr lang="en-US" smtClean="0"/>
              <a:t>‹#›</a:t>
            </a:fld>
            <a:endParaRPr lang="en-US"/>
          </a:p>
        </p:txBody>
      </p:sp>
    </p:spTree>
    <p:extLst>
      <p:ext uri="{BB962C8B-B14F-4D97-AF65-F5344CB8AC3E}">
        <p14:creationId xmlns:p14="http://schemas.microsoft.com/office/powerpoint/2010/main" val="290580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5000">
              <a:schemeClr val="accent1">
                <a:lumMod val="45000"/>
                <a:lumOff val="55000"/>
              </a:schemeClr>
            </a:gs>
            <a:gs pos="3000">
              <a:schemeClr val="accent1">
                <a:lumMod val="45000"/>
                <a:lumOff val="55000"/>
              </a:schemeClr>
            </a:gs>
            <a:gs pos="99000">
              <a:srgbClr val="92D050"/>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17B09-E38B-4F7E-8610-56BDE3A271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13D8F3-C64A-4040-8392-E515FDAC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B5D2C-625D-46C2-A88B-A9B2494817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49BA17-F1C3-461C-8CB5-8984613E97DE}" type="datetimeFigureOut">
              <a:rPr lang="en-US" smtClean="0"/>
              <a:t>19.04.2021</a:t>
            </a:fld>
            <a:endParaRPr lang="en-US"/>
          </a:p>
        </p:txBody>
      </p:sp>
      <p:sp>
        <p:nvSpPr>
          <p:cNvPr id="5" name="Footer Placeholder 4">
            <a:extLst>
              <a:ext uri="{FF2B5EF4-FFF2-40B4-BE49-F238E27FC236}">
                <a16:creationId xmlns:a16="http://schemas.microsoft.com/office/drawing/2014/main" id="{A8A92B2F-CD2B-4B10-B24B-F1A70994C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B348F8-ADBB-4163-A683-68CF0AC797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4E613-A8C4-4527-B3EB-79A17C8A906D}" type="slidenum">
              <a:rPr lang="en-US" smtClean="0"/>
              <a:t>‹#›</a:t>
            </a:fld>
            <a:endParaRPr lang="en-US"/>
          </a:p>
        </p:txBody>
      </p:sp>
    </p:spTree>
    <p:extLst>
      <p:ext uri="{BB962C8B-B14F-4D97-AF65-F5344CB8AC3E}">
        <p14:creationId xmlns:p14="http://schemas.microsoft.com/office/powerpoint/2010/main" val="170258201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66CE-DAE1-4E84-908C-762FA9FE35B0}"/>
              </a:ext>
            </a:extLst>
          </p:cNvPr>
          <p:cNvSpPr>
            <a:spLocks noGrp="1"/>
          </p:cNvSpPr>
          <p:nvPr>
            <p:ph type="ctrTitle"/>
          </p:nvPr>
        </p:nvSpPr>
        <p:spPr/>
        <p:txBody>
          <a:bodyPr/>
          <a:lstStyle/>
          <a:p>
            <a:r>
              <a:rPr lang="en-US" dirty="0"/>
              <a:t>ELECTRICAL INSTALLATION(WIRING)</a:t>
            </a:r>
          </a:p>
        </p:txBody>
      </p:sp>
      <p:sp>
        <p:nvSpPr>
          <p:cNvPr id="3" name="Subtitle 2">
            <a:extLst>
              <a:ext uri="{FF2B5EF4-FFF2-40B4-BE49-F238E27FC236}">
                <a16:creationId xmlns:a16="http://schemas.microsoft.com/office/drawing/2014/main" id="{C7B62B74-C48D-4CD2-8A88-2E89FE4CCC14}"/>
              </a:ext>
            </a:extLst>
          </p:cNvPr>
          <p:cNvSpPr>
            <a:spLocks noGrp="1"/>
          </p:cNvSpPr>
          <p:nvPr>
            <p:ph type="subTitle" idx="1"/>
          </p:nvPr>
        </p:nvSpPr>
        <p:spPr/>
        <p:txBody>
          <a:bodyPr>
            <a:normAutofit lnSpcReduction="10000"/>
          </a:bodyPr>
          <a:lstStyle/>
          <a:p>
            <a:pPr algn="r"/>
            <a:endParaRPr lang="en-US" dirty="0"/>
          </a:p>
          <a:p>
            <a:pPr algn="r"/>
            <a:endParaRPr lang="en-US" dirty="0"/>
          </a:p>
          <a:p>
            <a:pPr algn="r"/>
            <a:endParaRPr lang="en-US" dirty="0"/>
          </a:p>
          <a:p>
            <a:pPr algn="r"/>
            <a:r>
              <a:rPr lang="en-US" dirty="0"/>
              <a:t>Ana Markovic</a:t>
            </a:r>
          </a:p>
        </p:txBody>
      </p:sp>
    </p:spTree>
    <p:extLst>
      <p:ext uri="{BB962C8B-B14F-4D97-AF65-F5344CB8AC3E}">
        <p14:creationId xmlns:p14="http://schemas.microsoft.com/office/powerpoint/2010/main" val="1870528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F16DA-2DEA-4C31-B713-D8D9CB27EBB8}"/>
              </a:ext>
            </a:extLst>
          </p:cNvPr>
          <p:cNvSpPr>
            <a:spLocks noGrp="1"/>
          </p:cNvSpPr>
          <p:nvPr>
            <p:ph type="title"/>
          </p:nvPr>
        </p:nvSpPr>
        <p:spPr>
          <a:xfrm>
            <a:off x="838200" y="365126"/>
            <a:ext cx="10515600" cy="584786"/>
          </a:xfrm>
        </p:spPr>
        <p:txBody>
          <a:bodyPr>
            <a:normAutofit fontScale="90000"/>
          </a:bodyPr>
          <a:lstStyle/>
          <a:p>
            <a:r>
              <a:rPr lang="en-US" dirty="0"/>
              <a:t>Main Switch</a:t>
            </a:r>
          </a:p>
        </p:txBody>
      </p:sp>
      <p:sp>
        <p:nvSpPr>
          <p:cNvPr id="3" name="Content Placeholder 2">
            <a:extLst>
              <a:ext uri="{FF2B5EF4-FFF2-40B4-BE49-F238E27FC236}">
                <a16:creationId xmlns:a16="http://schemas.microsoft.com/office/drawing/2014/main" id="{4E578144-2CBA-40E4-B03A-12742C0DC6B4}"/>
              </a:ext>
            </a:extLst>
          </p:cNvPr>
          <p:cNvSpPr>
            <a:spLocks noGrp="1"/>
          </p:cNvSpPr>
          <p:nvPr>
            <p:ph idx="1"/>
          </p:nvPr>
        </p:nvSpPr>
        <p:spPr>
          <a:xfrm>
            <a:off x="838200" y="1100832"/>
            <a:ext cx="10515600" cy="5076132"/>
          </a:xfrm>
        </p:spPr>
        <p:txBody>
          <a:bodyPr>
            <a:normAutofit/>
          </a:bodyPr>
          <a:lstStyle/>
          <a:p>
            <a:pPr algn="just"/>
            <a:r>
              <a:rPr lang="en-US" dirty="0">
                <a:latin typeface="Baskerville Old Face" panose="02020602080505020303" pitchFamily="18" charset="0"/>
              </a:rPr>
              <a:t>Every house or commercial building has a distribution box which is where the Main Switch is located.</a:t>
            </a:r>
          </a:p>
          <a:p>
            <a:pPr algn="just"/>
            <a:r>
              <a:rPr lang="en-US" dirty="0">
                <a:latin typeface="Baskerville Old Face" panose="02020602080505020303" pitchFamily="18" charset="0"/>
              </a:rPr>
              <a:t> It’s the first electrical part receiving the electricity from the electric meter inside your house. Therefore the Main Switch is the responsible part to take down the electricity throughout the house as required.</a:t>
            </a:r>
          </a:p>
          <a:p>
            <a:pPr algn="just"/>
            <a:r>
              <a:rPr lang="en-US" dirty="0">
                <a:latin typeface="Baskerville Old Face" panose="02020602080505020303" pitchFamily="18" charset="0"/>
              </a:rPr>
              <a:t>Often useful while upgrading house wiring and when thundering &amp; lightning to disconnect the supply.</a:t>
            </a:r>
          </a:p>
          <a:p>
            <a:pPr algn="just"/>
            <a:r>
              <a:rPr lang="en-US" b="0" i="0" dirty="0">
                <a:effectLst/>
                <a:latin typeface="Baskerville Old Face" panose="02020602080505020303" pitchFamily="18" charset="0"/>
              </a:rPr>
              <a:t>There are 2 wires inside the cable coming from the electric meter namely </a:t>
            </a:r>
            <a:r>
              <a:rPr lang="en-US" b="1" i="0" dirty="0">
                <a:solidFill>
                  <a:srgbClr val="FF0000"/>
                </a:solidFill>
                <a:effectLst/>
                <a:latin typeface="Baskerville Old Face" panose="02020602080505020303" pitchFamily="18" charset="0"/>
              </a:rPr>
              <a:t>Live Wire</a:t>
            </a:r>
            <a:r>
              <a:rPr lang="en-US" b="0" i="0" dirty="0">
                <a:solidFill>
                  <a:srgbClr val="FF0000"/>
                </a:solidFill>
                <a:effectLst/>
                <a:latin typeface="Baskerville Old Face" panose="02020602080505020303" pitchFamily="18" charset="0"/>
              </a:rPr>
              <a:t> </a:t>
            </a:r>
            <a:r>
              <a:rPr lang="en-US" b="0" i="0" dirty="0">
                <a:effectLst/>
                <a:latin typeface="Baskerville Old Face" panose="02020602080505020303" pitchFamily="18" charset="0"/>
              </a:rPr>
              <a:t>and </a:t>
            </a:r>
            <a:r>
              <a:rPr lang="en-US" b="1" i="0" dirty="0">
                <a:solidFill>
                  <a:srgbClr val="FF0000"/>
                </a:solidFill>
                <a:effectLst/>
                <a:latin typeface="Baskerville Old Face" panose="02020602080505020303" pitchFamily="18" charset="0"/>
              </a:rPr>
              <a:t>Neutral Wire</a:t>
            </a:r>
            <a:r>
              <a:rPr lang="en-US" b="0" i="0" dirty="0">
                <a:effectLst/>
                <a:latin typeface="Baskerville Old Face" panose="02020602080505020303" pitchFamily="18" charset="0"/>
              </a:rPr>
              <a:t>. These 2 wires are then connected to the Main Switch. While the main switch is OFF the electric supply is stopped by disconnecting the two wires.</a:t>
            </a:r>
            <a:endParaRPr lang="en-US" dirty="0">
              <a:latin typeface="Baskerville Old Face" panose="02020602080505020303" pitchFamily="18" charset="0"/>
            </a:endParaRPr>
          </a:p>
          <a:p>
            <a:endParaRPr lang="en-US" dirty="0"/>
          </a:p>
          <a:p>
            <a:endParaRPr lang="en-US" dirty="0"/>
          </a:p>
        </p:txBody>
      </p:sp>
    </p:spTree>
    <p:extLst>
      <p:ext uri="{BB962C8B-B14F-4D97-AF65-F5344CB8AC3E}">
        <p14:creationId xmlns:p14="http://schemas.microsoft.com/office/powerpoint/2010/main" val="2732539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520BB3-DB27-4955-B788-6FA402236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008" y="155775"/>
            <a:ext cx="8728599" cy="6546449"/>
          </a:xfrm>
          <a:prstGeom prst="rect">
            <a:avLst/>
          </a:prstGeom>
        </p:spPr>
      </p:pic>
    </p:spTree>
    <p:extLst>
      <p:ext uri="{BB962C8B-B14F-4D97-AF65-F5344CB8AC3E}">
        <p14:creationId xmlns:p14="http://schemas.microsoft.com/office/powerpoint/2010/main" val="1874313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93BE-1EDC-49B7-A22F-E6778D9394BC}"/>
              </a:ext>
            </a:extLst>
          </p:cNvPr>
          <p:cNvSpPr>
            <a:spLocks noGrp="1"/>
          </p:cNvSpPr>
          <p:nvPr>
            <p:ph type="title"/>
          </p:nvPr>
        </p:nvSpPr>
        <p:spPr>
          <a:xfrm>
            <a:off x="838200" y="365126"/>
            <a:ext cx="10515600" cy="638052"/>
          </a:xfrm>
        </p:spPr>
        <p:txBody>
          <a:bodyPr>
            <a:normAutofit fontScale="90000"/>
          </a:bodyPr>
          <a:lstStyle/>
          <a:p>
            <a:r>
              <a:rPr lang="en-US" dirty="0"/>
              <a:t>Trip Switch</a:t>
            </a:r>
          </a:p>
        </p:txBody>
      </p:sp>
      <p:sp>
        <p:nvSpPr>
          <p:cNvPr id="3" name="Content Placeholder 2">
            <a:extLst>
              <a:ext uri="{FF2B5EF4-FFF2-40B4-BE49-F238E27FC236}">
                <a16:creationId xmlns:a16="http://schemas.microsoft.com/office/drawing/2014/main" id="{65572FF5-1C88-4CF4-8BED-5132E4BB1AE8}"/>
              </a:ext>
            </a:extLst>
          </p:cNvPr>
          <p:cNvSpPr>
            <a:spLocks noGrp="1"/>
          </p:cNvSpPr>
          <p:nvPr>
            <p:ph idx="1"/>
          </p:nvPr>
        </p:nvSpPr>
        <p:spPr>
          <a:xfrm>
            <a:off x="838200" y="1091953"/>
            <a:ext cx="10515600" cy="5832722"/>
          </a:xfrm>
        </p:spPr>
        <p:txBody>
          <a:bodyPr>
            <a:normAutofit fontScale="77500" lnSpcReduction="20000"/>
          </a:bodyPr>
          <a:lstStyle/>
          <a:p>
            <a:pPr>
              <a:lnSpc>
                <a:spcPct val="120000"/>
              </a:lnSpc>
            </a:pPr>
            <a:r>
              <a:rPr lang="en-US" sz="3800" dirty="0">
                <a:latin typeface="Baskerville Old Face" panose="02020602080505020303" pitchFamily="18" charset="0"/>
              </a:rPr>
              <a:t>Electric current coming from the Main Switch connects to the Trip Switch via Live &amp; Neutral Wires.</a:t>
            </a:r>
          </a:p>
          <a:p>
            <a:pPr marL="0" indent="0">
              <a:lnSpc>
                <a:spcPct val="120000"/>
              </a:lnSpc>
              <a:buNone/>
            </a:pPr>
            <a:endParaRPr lang="en-US" sz="3800" dirty="0">
              <a:latin typeface="Baskerville Old Face" panose="02020602080505020303" pitchFamily="18" charset="0"/>
            </a:endParaRPr>
          </a:p>
          <a:p>
            <a:pPr>
              <a:lnSpc>
                <a:spcPct val="120000"/>
              </a:lnSpc>
            </a:pPr>
            <a:r>
              <a:rPr lang="en-US" sz="3800" dirty="0">
                <a:latin typeface="Baskerville Old Face" panose="02020602080505020303" pitchFamily="18" charset="0"/>
              </a:rPr>
              <a:t>If there is a fault in any of the circuits in the house this switch opens (Trip) automatically and disconnects the power supply.</a:t>
            </a:r>
          </a:p>
          <a:p>
            <a:pPr>
              <a:lnSpc>
                <a:spcPct val="120000"/>
              </a:lnSpc>
            </a:pPr>
            <a:r>
              <a:rPr lang="en-US" sz="3800" dirty="0">
                <a:latin typeface="Baskerville Old Face" panose="02020602080505020303" pitchFamily="18" charset="0"/>
              </a:rPr>
              <a:t>Residual Current Circuit Breakers work by comparing the current entering the appliance via the live wire with the current leaving the appliance through the neutral wire.</a:t>
            </a:r>
          </a:p>
          <a:p>
            <a:pPr>
              <a:lnSpc>
                <a:spcPct val="120000"/>
              </a:lnSpc>
            </a:pPr>
            <a:r>
              <a:rPr lang="en-US" sz="3800" dirty="0">
                <a:latin typeface="Baskerville Old Face" panose="02020602080505020303" pitchFamily="18" charset="0"/>
              </a:rPr>
              <a:t>RCCB consists of:</a:t>
            </a:r>
          </a:p>
          <a:p>
            <a:pPr lvl="1"/>
            <a:r>
              <a:rPr lang="en-US" dirty="0">
                <a:solidFill>
                  <a:srgbClr val="FF0000"/>
                </a:solidFill>
                <a:latin typeface="Baskerville Old Face" panose="02020602080505020303" pitchFamily="18" charset="0"/>
              </a:rPr>
              <a:t>Primary coil</a:t>
            </a:r>
          </a:p>
          <a:p>
            <a:pPr lvl="1"/>
            <a:r>
              <a:rPr lang="en-US" dirty="0">
                <a:solidFill>
                  <a:srgbClr val="FF0000"/>
                </a:solidFill>
                <a:latin typeface="Baskerville Old Face" panose="02020602080505020303" pitchFamily="18" charset="0"/>
              </a:rPr>
              <a:t>Secondary coil</a:t>
            </a:r>
          </a:p>
          <a:p>
            <a:pPr lvl="1"/>
            <a:r>
              <a:rPr lang="en-US" dirty="0">
                <a:solidFill>
                  <a:srgbClr val="FF0000"/>
                </a:solidFill>
                <a:latin typeface="Baskerville Old Face" panose="02020602080505020303" pitchFamily="18" charset="0"/>
              </a:rPr>
              <a:t>Trip coil</a:t>
            </a:r>
          </a:p>
        </p:txBody>
      </p:sp>
    </p:spTree>
    <p:extLst>
      <p:ext uri="{BB962C8B-B14F-4D97-AF65-F5344CB8AC3E}">
        <p14:creationId xmlns:p14="http://schemas.microsoft.com/office/powerpoint/2010/main" val="64964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823F50-34C3-4AFD-A624-052B387AC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709" y="692986"/>
            <a:ext cx="11403916" cy="5636793"/>
          </a:xfrm>
          <a:prstGeom prst="rect">
            <a:avLst/>
          </a:prstGeom>
        </p:spPr>
      </p:pic>
    </p:spTree>
    <p:extLst>
      <p:ext uri="{BB962C8B-B14F-4D97-AF65-F5344CB8AC3E}">
        <p14:creationId xmlns:p14="http://schemas.microsoft.com/office/powerpoint/2010/main" val="270365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7C4E-6D14-4C5C-BBC9-3D8EA6971E59}"/>
              </a:ext>
            </a:extLst>
          </p:cNvPr>
          <p:cNvSpPr>
            <a:spLocks noGrp="1"/>
          </p:cNvSpPr>
          <p:nvPr>
            <p:ph type="title"/>
          </p:nvPr>
        </p:nvSpPr>
        <p:spPr/>
        <p:txBody>
          <a:bodyPr/>
          <a:lstStyle/>
          <a:p>
            <a:r>
              <a:rPr lang="en-US" dirty="0"/>
              <a:t>Wall Switches</a:t>
            </a:r>
          </a:p>
        </p:txBody>
      </p:sp>
      <p:sp>
        <p:nvSpPr>
          <p:cNvPr id="3" name="Content Placeholder 2">
            <a:extLst>
              <a:ext uri="{FF2B5EF4-FFF2-40B4-BE49-F238E27FC236}">
                <a16:creationId xmlns:a16="http://schemas.microsoft.com/office/drawing/2014/main" id="{ED0E971C-0EDA-49DA-BD86-D361C6E6BDCC}"/>
              </a:ext>
            </a:extLst>
          </p:cNvPr>
          <p:cNvSpPr>
            <a:spLocks noGrp="1"/>
          </p:cNvSpPr>
          <p:nvPr>
            <p:ph idx="1"/>
          </p:nvPr>
        </p:nvSpPr>
        <p:spPr>
          <a:xfrm>
            <a:off x="838200" y="1287262"/>
            <a:ext cx="10515600" cy="4889701"/>
          </a:xfrm>
        </p:spPr>
        <p:txBody>
          <a:bodyPr/>
          <a:lstStyle/>
          <a:p>
            <a:pPr algn="just"/>
            <a:r>
              <a:rPr lang="en-US" dirty="0">
                <a:latin typeface="Baskerville Old Face" panose="02020602080505020303" pitchFamily="18" charset="0"/>
              </a:rPr>
              <a:t>Switches are used in light circuits and plug socket circuits to connect or disconnect the circuit according to the will of the individual.</a:t>
            </a:r>
          </a:p>
          <a:p>
            <a:pPr algn="just"/>
            <a:endParaRPr lang="en-US" dirty="0">
              <a:latin typeface="Baskerville Old Face" panose="02020602080505020303" pitchFamily="18" charset="0"/>
            </a:endParaRPr>
          </a:p>
          <a:p>
            <a:pPr algn="just"/>
            <a:r>
              <a:rPr lang="en-US" dirty="0">
                <a:latin typeface="Baskerville Old Face" panose="02020602080505020303" pitchFamily="18" charset="0"/>
              </a:rPr>
              <a:t>There are different types of wall switches such as Push Button, Press Button... Then there are single, double, triple, quadruple as well as quintuple wall switches.</a:t>
            </a:r>
          </a:p>
        </p:txBody>
      </p:sp>
      <p:pic>
        <p:nvPicPr>
          <p:cNvPr id="5" name="Picture 4">
            <a:extLst>
              <a:ext uri="{FF2B5EF4-FFF2-40B4-BE49-F238E27FC236}">
                <a16:creationId xmlns:a16="http://schemas.microsoft.com/office/drawing/2014/main" id="{C55F943C-3BFE-4776-94E6-35E4AD6E7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3880" y="3620887"/>
            <a:ext cx="5115996" cy="2957466"/>
          </a:xfrm>
          <a:prstGeom prst="rect">
            <a:avLst/>
          </a:prstGeom>
        </p:spPr>
      </p:pic>
    </p:spTree>
    <p:extLst>
      <p:ext uri="{BB962C8B-B14F-4D97-AF65-F5344CB8AC3E}">
        <p14:creationId xmlns:p14="http://schemas.microsoft.com/office/powerpoint/2010/main" val="3025734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A840-3C07-4BE4-BA18-D75B9B7F8B18}"/>
              </a:ext>
            </a:extLst>
          </p:cNvPr>
          <p:cNvSpPr>
            <a:spLocks noGrp="1"/>
          </p:cNvSpPr>
          <p:nvPr>
            <p:ph type="title"/>
          </p:nvPr>
        </p:nvSpPr>
        <p:spPr/>
        <p:txBody>
          <a:bodyPr/>
          <a:lstStyle/>
          <a:p>
            <a:r>
              <a:rPr lang="en-US" dirty="0"/>
              <a:t>Plug sockets</a:t>
            </a:r>
          </a:p>
        </p:txBody>
      </p:sp>
      <p:sp>
        <p:nvSpPr>
          <p:cNvPr id="3" name="Content Placeholder 2">
            <a:extLst>
              <a:ext uri="{FF2B5EF4-FFF2-40B4-BE49-F238E27FC236}">
                <a16:creationId xmlns:a16="http://schemas.microsoft.com/office/drawing/2014/main" id="{CDA4327A-1987-4CF9-B939-7861CBD7E0EA}"/>
              </a:ext>
            </a:extLst>
          </p:cNvPr>
          <p:cNvSpPr>
            <a:spLocks noGrp="1"/>
          </p:cNvSpPr>
          <p:nvPr>
            <p:ph idx="1"/>
          </p:nvPr>
        </p:nvSpPr>
        <p:spPr>
          <a:xfrm>
            <a:off x="838200" y="1526959"/>
            <a:ext cx="10515600" cy="4650004"/>
          </a:xfrm>
        </p:spPr>
        <p:txBody>
          <a:bodyPr/>
          <a:lstStyle/>
          <a:p>
            <a:pPr marL="0" indent="0">
              <a:buNone/>
            </a:pPr>
            <a:endParaRPr lang="en-US" dirty="0"/>
          </a:p>
          <a:p>
            <a:r>
              <a:rPr lang="en-US" dirty="0"/>
              <a:t>Plug sockets are used to get electric supply for appliances like computers, electrical heaters, televisions, refrigerators and whatever electrical device you’ve been using.</a:t>
            </a:r>
          </a:p>
          <a:p>
            <a:r>
              <a:rPr lang="en-US" dirty="0"/>
              <a:t>There are different types of Plug Sockets based on pin type such as two-pin plugs and three-pin plugs where the 3rd pin is for Earth Wire.</a:t>
            </a:r>
          </a:p>
        </p:txBody>
      </p:sp>
      <p:pic>
        <p:nvPicPr>
          <p:cNvPr id="5" name="Picture 4">
            <a:extLst>
              <a:ext uri="{FF2B5EF4-FFF2-40B4-BE49-F238E27FC236}">
                <a16:creationId xmlns:a16="http://schemas.microsoft.com/office/drawing/2014/main" id="{D20B6F8F-A414-4202-BCF8-EFFC118C0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430" y="4112457"/>
            <a:ext cx="4477370" cy="2588288"/>
          </a:xfrm>
          <a:prstGeom prst="rect">
            <a:avLst/>
          </a:prstGeom>
        </p:spPr>
      </p:pic>
      <p:pic>
        <p:nvPicPr>
          <p:cNvPr id="6" name="Picture 5">
            <a:extLst>
              <a:ext uri="{FF2B5EF4-FFF2-40B4-BE49-F238E27FC236}">
                <a16:creationId xmlns:a16="http://schemas.microsoft.com/office/drawing/2014/main" id="{7072C8D2-9031-4925-A027-75042D4C0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9390" y="4112457"/>
            <a:ext cx="2591518" cy="2665297"/>
          </a:xfrm>
          <a:prstGeom prst="rect">
            <a:avLst/>
          </a:prstGeom>
        </p:spPr>
      </p:pic>
    </p:spTree>
    <p:extLst>
      <p:ext uri="{BB962C8B-B14F-4D97-AF65-F5344CB8AC3E}">
        <p14:creationId xmlns:p14="http://schemas.microsoft.com/office/powerpoint/2010/main" val="1534022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66E6-A5EB-4303-A63B-9D3D92879973}"/>
              </a:ext>
            </a:extLst>
          </p:cNvPr>
          <p:cNvSpPr>
            <a:spLocks noGrp="1"/>
          </p:cNvSpPr>
          <p:nvPr>
            <p:ph type="title"/>
          </p:nvPr>
        </p:nvSpPr>
        <p:spPr>
          <a:xfrm>
            <a:off x="838200" y="365125"/>
            <a:ext cx="10515600" cy="815605"/>
          </a:xfrm>
        </p:spPr>
        <p:txBody>
          <a:bodyPr>
            <a:normAutofit fontScale="90000"/>
          </a:bodyPr>
          <a:lstStyle/>
          <a:p>
            <a:r>
              <a:rPr lang="en-US" dirty="0"/>
              <a:t>Electrical Wires &amp; Cables</a:t>
            </a:r>
            <a:br>
              <a:rPr lang="en-US" dirty="0"/>
            </a:br>
            <a:endParaRPr lang="en-US" dirty="0"/>
          </a:p>
        </p:txBody>
      </p:sp>
      <p:sp>
        <p:nvSpPr>
          <p:cNvPr id="3" name="Content Placeholder 2">
            <a:extLst>
              <a:ext uri="{FF2B5EF4-FFF2-40B4-BE49-F238E27FC236}">
                <a16:creationId xmlns:a16="http://schemas.microsoft.com/office/drawing/2014/main" id="{49D6E35E-8A15-4AC0-B23C-A290546931B6}"/>
              </a:ext>
            </a:extLst>
          </p:cNvPr>
          <p:cNvSpPr>
            <a:spLocks noGrp="1"/>
          </p:cNvSpPr>
          <p:nvPr>
            <p:ph idx="1"/>
          </p:nvPr>
        </p:nvSpPr>
        <p:spPr>
          <a:xfrm>
            <a:off x="-1" y="1012054"/>
            <a:ext cx="12126897" cy="5845946"/>
          </a:xfrm>
        </p:spPr>
        <p:txBody>
          <a:bodyPr>
            <a:normAutofit lnSpcReduction="10000"/>
          </a:bodyPr>
          <a:lstStyle/>
          <a:p>
            <a:r>
              <a:rPr lang="en-US" dirty="0"/>
              <a:t>Electrical wires are used to transport electric current, from electric meter to distribution box to power outlets (Plug sockets), all things  get the supply through various electrical wires.</a:t>
            </a:r>
          </a:p>
          <a:p>
            <a:r>
              <a:rPr lang="en-US" dirty="0"/>
              <a:t>There are 3 types of electrical wires</a:t>
            </a:r>
          </a:p>
          <a:p>
            <a:pPr lvl="1"/>
            <a:r>
              <a:rPr lang="en-US" dirty="0"/>
              <a:t>Live Wire</a:t>
            </a:r>
          </a:p>
          <a:p>
            <a:pPr lvl="1"/>
            <a:r>
              <a:rPr lang="en-US" dirty="0"/>
              <a:t>Neutral Wire</a:t>
            </a:r>
          </a:p>
          <a:p>
            <a:pPr lvl="1"/>
            <a:r>
              <a:rPr lang="en-US" dirty="0"/>
              <a:t>Earth Wire</a:t>
            </a:r>
          </a:p>
          <a:p>
            <a:endParaRPr lang="en-US" dirty="0"/>
          </a:p>
          <a:p>
            <a:r>
              <a:rPr lang="en-US" dirty="0"/>
              <a:t>Each of the above wires contain different color codes depending on the country</a:t>
            </a:r>
          </a:p>
          <a:p>
            <a:r>
              <a:rPr lang="en-US" dirty="0"/>
              <a:t>Wires with blue color are used for neutral connections, so those are the Neutral Wires. Then the wires with </a:t>
            </a:r>
            <a:r>
              <a:rPr lang="en-US" dirty="0" err="1"/>
              <a:t>Brown,black</a:t>
            </a:r>
            <a:r>
              <a:rPr lang="en-US" dirty="0"/>
              <a:t> or grey colors are used for live connections, so they are </a:t>
            </a:r>
            <a:r>
              <a:rPr lang="en-US"/>
              <a:t>the Live </a:t>
            </a:r>
            <a:r>
              <a:rPr lang="en-US" dirty="0"/>
              <a:t>Wires. If you see a Green or Yellow-Green wire, remember they are used for earth connections, which means those are the Earth Wires.</a:t>
            </a:r>
          </a:p>
        </p:txBody>
      </p:sp>
      <p:pic>
        <p:nvPicPr>
          <p:cNvPr id="5" name="Picture 4">
            <a:extLst>
              <a:ext uri="{FF2B5EF4-FFF2-40B4-BE49-F238E27FC236}">
                <a16:creationId xmlns:a16="http://schemas.microsoft.com/office/drawing/2014/main" id="{8CB34745-B195-4F04-8B63-F24912963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9589" y="1686758"/>
            <a:ext cx="2384024" cy="2860829"/>
          </a:xfrm>
          <a:prstGeom prst="rect">
            <a:avLst/>
          </a:prstGeom>
        </p:spPr>
      </p:pic>
    </p:spTree>
    <p:extLst>
      <p:ext uri="{BB962C8B-B14F-4D97-AF65-F5344CB8AC3E}">
        <p14:creationId xmlns:p14="http://schemas.microsoft.com/office/powerpoint/2010/main" val="402291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C64E-2911-44EE-9A44-D4ACFC8D8078}"/>
              </a:ext>
            </a:extLst>
          </p:cNvPr>
          <p:cNvSpPr>
            <a:spLocks noGrp="1"/>
          </p:cNvSpPr>
          <p:nvPr>
            <p:ph type="title"/>
          </p:nvPr>
        </p:nvSpPr>
        <p:spPr>
          <a:xfrm>
            <a:off x="838200" y="365125"/>
            <a:ext cx="10515600" cy="835025"/>
          </a:xfrm>
        </p:spPr>
        <p:txBody>
          <a:bodyPr/>
          <a:lstStyle/>
          <a:p>
            <a:pPr algn="ctr"/>
            <a:r>
              <a:rPr lang="en-US" dirty="0"/>
              <a:t>CABLES</a:t>
            </a:r>
          </a:p>
        </p:txBody>
      </p:sp>
      <p:sp>
        <p:nvSpPr>
          <p:cNvPr id="3" name="Content Placeholder 2">
            <a:extLst>
              <a:ext uri="{FF2B5EF4-FFF2-40B4-BE49-F238E27FC236}">
                <a16:creationId xmlns:a16="http://schemas.microsoft.com/office/drawing/2014/main" id="{9BDA42E2-ED71-4D28-AE20-9ED1DCDC1900}"/>
              </a:ext>
            </a:extLst>
          </p:cNvPr>
          <p:cNvSpPr>
            <a:spLocks noGrp="1"/>
          </p:cNvSpPr>
          <p:nvPr>
            <p:ph idx="1"/>
          </p:nvPr>
        </p:nvSpPr>
        <p:spPr>
          <a:xfrm>
            <a:off x="323851" y="1019176"/>
            <a:ext cx="11687174" cy="5838824"/>
          </a:xfrm>
        </p:spPr>
        <p:txBody>
          <a:bodyPr>
            <a:normAutofit/>
          </a:bodyPr>
          <a:lstStyle/>
          <a:p>
            <a:pPr algn="just"/>
            <a:r>
              <a:rPr lang="en-US" b="0" i="0" dirty="0">
                <a:solidFill>
                  <a:srgbClr val="202122"/>
                </a:solidFill>
                <a:effectLst/>
                <a:latin typeface="Arial" panose="020B0604020202020204" pitchFamily="34" charset="0"/>
              </a:rPr>
              <a:t>Cables are the nervous system of all electrical installations, the method by which the electrical supply is carried. There are numerous types of cable, each designed for a particular job and environment. The amount of current a cable can carry depends on the cross-sectional area of its conductor. The larger the cross-sectional area, the more current it can take. It is, therefore, important to select the correct size for the job. </a:t>
            </a:r>
            <a:endParaRPr lang="en-US" dirty="0"/>
          </a:p>
        </p:txBody>
      </p:sp>
      <p:pic>
        <p:nvPicPr>
          <p:cNvPr id="7" name="Picture 6">
            <a:extLst>
              <a:ext uri="{FF2B5EF4-FFF2-40B4-BE49-F238E27FC236}">
                <a16:creationId xmlns:a16="http://schemas.microsoft.com/office/drawing/2014/main" id="{906AD151-15CB-4902-8BB7-8C50A0A82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430" y="3392088"/>
            <a:ext cx="6893719" cy="3238219"/>
          </a:xfrm>
          <a:prstGeom prst="rect">
            <a:avLst/>
          </a:prstGeom>
        </p:spPr>
      </p:pic>
    </p:spTree>
    <p:extLst>
      <p:ext uri="{BB962C8B-B14F-4D97-AF65-F5344CB8AC3E}">
        <p14:creationId xmlns:p14="http://schemas.microsoft.com/office/powerpoint/2010/main" val="1741031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A26AD-0780-4E7B-9990-27F417CE54F5}"/>
              </a:ext>
            </a:extLst>
          </p:cNvPr>
          <p:cNvSpPr>
            <a:spLocks noGrp="1"/>
          </p:cNvSpPr>
          <p:nvPr>
            <p:ph type="title"/>
          </p:nvPr>
        </p:nvSpPr>
        <p:spPr>
          <a:xfrm>
            <a:off x="838200" y="365125"/>
            <a:ext cx="10515600" cy="56832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6C9A472-2A29-476B-82A1-B4371ABE5A4A}"/>
              </a:ext>
            </a:extLst>
          </p:cNvPr>
          <p:cNvSpPr>
            <a:spLocks noGrp="1"/>
          </p:cNvSpPr>
          <p:nvPr>
            <p:ph idx="1"/>
          </p:nvPr>
        </p:nvSpPr>
        <p:spPr>
          <a:xfrm>
            <a:off x="838200" y="1162050"/>
            <a:ext cx="10515600" cy="5581650"/>
          </a:xfrm>
        </p:spPr>
        <p:txBody>
          <a:bodyPr>
            <a:normAutofit/>
          </a:bodyPr>
          <a:lstStyle/>
          <a:p>
            <a:r>
              <a:rPr lang="en-US" dirty="0"/>
              <a:t>Cables have two components to them. One is the conductor itself. This is usually made of copper. The other part is insulation, usually made from PVC, which forms a sheath around the conductor. The insulation is required to:</a:t>
            </a:r>
          </a:p>
          <a:p>
            <a:r>
              <a:rPr lang="en-US" dirty="0"/>
              <a:t>prevent the conductors touching together; this could short the circuit and preventing it from working</a:t>
            </a:r>
          </a:p>
          <a:p>
            <a:r>
              <a:rPr lang="en-US" dirty="0"/>
              <a:t>prevent users of the circuit from coming into contact with the conductors and receiving an electric shock.</a:t>
            </a:r>
          </a:p>
          <a:p>
            <a:endParaRPr lang="en-US" dirty="0"/>
          </a:p>
          <a:p>
            <a:r>
              <a:rPr lang="en-US" dirty="0"/>
              <a:t>Modern non-metallic sheathed cables, consist of two to four wires covered with thermoplastic insulation, plus a bare wire for grounding (bonding), surrounded by a flexible plastic jacket.</a:t>
            </a:r>
          </a:p>
          <a:p>
            <a:pPr marL="0" indent="0">
              <a:buNone/>
            </a:pPr>
            <a:endParaRPr lang="en-US" dirty="0"/>
          </a:p>
        </p:txBody>
      </p:sp>
    </p:spTree>
    <p:extLst>
      <p:ext uri="{BB962C8B-B14F-4D97-AF65-F5344CB8AC3E}">
        <p14:creationId xmlns:p14="http://schemas.microsoft.com/office/powerpoint/2010/main" val="1322373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F514-1D8F-4C7C-9C56-5B5540FD2E98}"/>
              </a:ext>
            </a:extLst>
          </p:cNvPr>
          <p:cNvSpPr>
            <a:spLocks noGrp="1"/>
          </p:cNvSpPr>
          <p:nvPr>
            <p:ph type="title"/>
          </p:nvPr>
        </p:nvSpPr>
        <p:spPr>
          <a:xfrm>
            <a:off x="838200" y="365125"/>
            <a:ext cx="10515600" cy="45402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282953B-D76F-4BDC-B123-E5EEE097BC88}"/>
              </a:ext>
            </a:extLst>
          </p:cNvPr>
          <p:cNvSpPr>
            <a:spLocks noGrp="1"/>
          </p:cNvSpPr>
          <p:nvPr>
            <p:ph idx="1"/>
          </p:nvPr>
        </p:nvSpPr>
        <p:spPr>
          <a:xfrm>
            <a:off x="200025" y="895350"/>
            <a:ext cx="11782425" cy="5281613"/>
          </a:xfrm>
        </p:spPr>
        <p:txBody>
          <a:bodyPr>
            <a:normAutofit/>
          </a:bodyPr>
          <a:lstStyle/>
          <a:p>
            <a:r>
              <a:rPr lang="en-US" dirty="0"/>
              <a:t>All materials have resistance to electrical current. Some materials have a resistance so high it is virtually impossible for any current to pass through them. These are called insulators and include plastic, glass and wood. Other materials have a very low resistance and allow current to pass through them easily. These are called conductors.  This is a general rule. </a:t>
            </a:r>
          </a:p>
          <a:p>
            <a:pPr marL="0" indent="0">
              <a:buNone/>
            </a:pPr>
            <a:endParaRPr lang="en-US" dirty="0"/>
          </a:p>
        </p:txBody>
      </p:sp>
      <p:pic>
        <p:nvPicPr>
          <p:cNvPr id="5" name="Picture 4">
            <a:extLst>
              <a:ext uri="{FF2B5EF4-FFF2-40B4-BE49-F238E27FC236}">
                <a16:creationId xmlns:a16="http://schemas.microsoft.com/office/drawing/2014/main" id="{F138B7E8-1A0F-4E2D-AFFE-B58CA868C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075" y="2981325"/>
            <a:ext cx="5257800" cy="3086100"/>
          </a:xfrm>
          <a:prstGeom prst="rect">
            <a:avLst/>
          </a:prstGeom>
        </p:spPr>
      </p:pic>
    </p:spTree>
    <p:extLst>
      <p:ext uri="{BB962C8B-B14F-4D97-AF65-F5344CB8AC3E}">
        <p14:creationId xmlns:p14="http://schemas.microsoft.com/office/powerpoint/2010/main" val="3887720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D3A6-42B7-4DEF-BCF3-7FF6E9B93C20}"/>
              </a:ext>
            </a:extLst>
          </p:cNvPr>
          <p:cNvSpPr>
            <a:spLocks noGrp="1"/>
          </p:cNvSpPr>
          <p:nvPr>
            <p:ph type="title"/>
          </p:nvPr>
        </p:nvSpPr>
        <p:spPr>
          <a:xfrm>
            <a:off x="838200" y="365125"/>
            <a:ext cx="10515600" cy="16753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6E657A8-EB70-4B10-8850-52730F4BD965}"/>
              </a:ext>
            </a:extLst>
          </p:cNvPr>
          <p:cNvSpPr>
            <a:spLocks noGrp="1"/>
          </p:cNvSpPr>
          <p:nvPr>
            <p:ph idx="1"/>
          </p:nvPr>
        </p:nvSpPr>
        <p:spPr>
          <a:xfrm>
            <a:off x="838200" y="683580"/>
            <a:ext cx="10515600" cy="6045693"/>
          </a:xfrm>
        </p:spPr>
        <p:txBody>
          <a:bodyPr>
            <a:normAutofit fontScale="92500" lnSpcReduction="20000"/>
          </a:bodyPr>
          <a:lstStyle/>
          <a:p>
            <a:r>
              <a:rPr lang="en-US" dirty="0">
                <a:latin typeface="Baskerville Old Face" panose="02020602080505020303" pitchFamily="18" charset="0"/>
              </a:rPr>
              <a:t>Some of the basic elements of electrical installations are:</a:t>
            </a:r>
          </a:p>
          <a:p>
            <a:pPr>
              <a:buFont typeface="Wingdings" panose="05000000000000000000" pitchFamily="2" charset="2"/>
              <a:buChar char="ü"/>
            </a:pPr>
            <a:r>
              <a:rPr lang="en-US" dirty="0">
                <a:latin typeface="Baskerville Old Face" panose="02020602080505020303" pitchFamily="18" charset="0"/>
              </a:rPr>
              <a:t> </a:t>
            </a:r>
            <a:r>
              <a:rPr lang="en-US" b="1" dirty="0">
                <a:solidFill>
                  <a:srgbClr val="C00000"/>
                </a:solidFill>
                <a:latin typeface="Baskerville Old Face" panose="02020602080505020303" pitchFamily="18" charset="0"/>
              </a:rPr>
              <a:t>conductors </a:t>
            </a:r>
            <a:r>
              <a:rPr lang="en-US" dirty="0" err="1">
                <a:highlight>
                  <a:srgbClr val="FFFF00"/>
                </a:highlight>
                <a:latin typeface="Baskerville Old Face" panose="02020602080505020303" pitchFamily="18" charset="0"/>
              </a:rPr>
              <a:t>provodnici</a:t>
            </a:r>
            <a:endParaRPr lang="en-US" b="1" dirty="0">
              <a:solidFill>
                <a:srgbClr val="C00000"/>
              </a:solidFill>
              <a:highlight>
                <a:srgbClr val="FFFF00"/>
              </a:highlight>
              <a:latin typeface="Baskerville Old Face" panose="02020602080505020303" pitchFamily="18" charset="0"/>
            </a:endParaRPr>
          </a:p>
          <a:p>
            <a:pPr>
              <a:buFont typeface="Wingdings" panose="05000000000000000000" pitchFamily="2" charset="2"/>
              <a:buChar char="ü"/>
            </a:pPr>
            <a:r>
              <a:rPr lang="en-US" b="1" dirty="0">
                <a:solidFill>
                  <a:srgbClr val="C00000"/>
                </a:solidFill>
                <a:latin typeface="Baskerville Old Face" panose="02020602080505020303" pitchFamily="18" charset="0"/>
              </a:rPr>
              <a:t>insulators  </a:t>
            </a:r>
            <a:r>
              <a:rPr lang="en-US" dirty="0" err="1">
                <a:highlight>
                  <a:srgbClr val="FFFF00"/>
                </a:highlight>
                <a:latin typeface="Baskerville Old Face" panose="02020602080505020303" pitchFamily="18" charset="0"/>
              </a:rPr>
              <a:t>izolatori</a:t>
            </a:r>
            <a:endParaRPr lang="en-US" dirty="0">
              <a:highlight>
                <a:srgbClr val="FFFF00"/>
              </a:highlight>
              <a:latin typeface="Baskerville Old Face" panose="02020602080505020303" pitchFamily="18" charset="0"/>
            </a:endParaRPr>
          </a:p>
          <a:p>
            <a:pPr>
              <a:buFont typeface="Wingdings" panose="05000000000000000000" pitchFamily="2" charset="2"/>
              <a:buChar char="ü"/>
            </a:pPr>
            <a:r>
              <a:rPr lang="en-US" b="1" dirty="0">
                <a:solidFill>
                  <a:srgbClr val="C00000"/>
                </a:solidFill>
                <a:latin typeface="Baskerville Old Face" panose="02020602080505020303" pitchFamily="18" charset="0"/>
              </a:rPr>
              <a:t>cables </a:t>
            </a:r>
            <a:r>
              <a:rPr lang="en-US" dirty="0" err="1">
                <a:highlight>
                  <a:srgbClr val="FFFF00"/>
                </a:highlight>
                <a:latin typeface="Baskerville Old Face" panose="02020602080505020303" pitchFamily="18" charset="0"/>
              </a:rPr>
              <a:t>kablovi</a:t>
            </a:r>
            <a:endParaRPr lang="en-US" dirty="0">
              <a:highlight>
                <a:srgbClr val="FFFF00"/>
              </a:highlight>
              <a:latin typeface="Baskerville Old Face" panose="02020602080505020303" pitchFamily="18" charset="0"/>
            </a:endParaRPr>
          </a:p>
          <a:p>
            <a:pPr>
              <a:buFont typeface="Wingdings" panose="05000000000000000000" pitchFamily="2" charset="2"/>
              <a:buChar char="ü"/>
            </a:pPr>
            <a:r>
              <a:rPr lang="en-US" b="1" dirty="0">
                <a:solidFill>
                  <a:srgbClr val="C00000"/>
                </a:solidFill>
                <a:latin typeface="Baskerville Old Face" panose="02020602080505020303" pitchFamily="18" charset="0"/>
              </a:rPr>
              <a:t>switches </a:t>
            </a:r>
            <a:r>
              <a:rPr lang="en-US" dirty="0" err="1">
                <a:highlight>
                  <a:srgbClr val="FFFF00"/>
                </a:highlight>
                <a:latin typeface="Baskerville Old Face" panose="02020602080505020303" pitchFamily="18" charset="0"/>
              </a:rPr>
              <a:t>prekida</a:t>
            </a:r>
            <a:r>
              <a:rPr lang="sr-Latn-ME" dirty="0">
                <a:highlight>
                  <a:srgbClr val="FFFF00"/>
                </a:highlight>
                <a:latin typeface="Baskerville Old Face" panose="02020602080505020303" pitchFamily="18" charset="0"/>
              </a:rPr>
              <a:t>č</a:t>
            </a:r>
            <a:r>
              <a:rPr lang="en-US" dirty="0" err="1">
                <a:highlight>
                  <a:srgbClr val="FFFF00"/>
                </a:highlight>
                <a:latin typeface="Baskerville Old Face" panose="02020602080505020303" pitchFamily="18" charset="0"/>
              </a:rPr>
              <a:t>i</a:t>
            </a:r>
            <a:endParaRPr lang="en-US" dirty="0">
              <a:highlight>
                <a:srgbClr val="FFFF00"/>
              </a:highlight>
              <a:latin typeface="Baskerville Old Face" panose="02020602080505020303" pitchFamily="18" charset="0"/>
            </a:endParaRPr>
          </a:p>
          <a:p>
            <a:pPr>
              <a:buFont typeface="Wingdings" panose="05000000000000000000" pitchFamily="2" charset="2"/>
              <a:buChar char="ü"/>
            </a:pPr>
            <a:r>
              <a:rPr lang="en-US" b="1" dirty="0">
                <a:solidFill>
                  <a:srgbClr val="C00000"/>
                </a:solidFill>
                <a:latin typeface="Baskerville Old Face" panose="02020602080505020303" pitchFamily="18" charset="0"/>
              </a:rPr>
              <a:t>sockets </a:t>
            </a:r>
            <a:r>
              <a:rPr lang="en-US" dirty="0" err="1">
                <a:highlight>
                  <a:srgbClr val="FFFF00"/>
                </a:highlight>
                <a:latin typeface="Baskerville Old Face" panose="02020602080505020303" pitchFamily="18" charset="0"/>
              </a:rPr>
              <a:t>priklju</a:t>
            </a:r>
            <a:r>
              <a:rPr lang="sr-Latn-ME" dirty="0">
                <a:highlight>
                  <a:srgbClr val="FFFF00"/>
                </a:highlight>
                <a:latin typeface="Baskerville Old Face" panose="02020602080505020303" pitchFamily="18" charset="0"/>
              </a:rPr>
              <a:t>č</a:t>
            </a:r>
            <a:r>
              <a:rPr lang="en-US" dirty="0">
                <a:highlight>
                  <a:srgbClr val="FFFF00"/>
                </a:highlight>
                <a:latin typeface="Baskerville Old Face" panose="02020602080505020303" pitchFamily="18" charset="0"/>
              </a:rPr>
              <a:t>nice</a:t>
            </a:r>
          </a:p>
          <a:p>
            <a:pPr>
              <a:buFont typeface="Wingdings" panose="05000000000000000000" pitchFamily="2" charset="2"/>
              <a:buChar char="ü"/>
            </a:pPr>
            <a:r>
              <a:rPr lang="en-US" b="1" dirty="0">
                <a:solidFill>
                  <a:srgbClr val="C00000"/>
                </a:solidFill>
                <a:latin typeface="Baskerville Old Face" panose="02020602080505020303" pitchFamily="18" charset="0"/>
              </a:rPr>
              <a:t>light fittings </a:t>
            </a:r>
            <a:r>
              <a:rPr lang="en-US" dirty="0" err="1">
                <a:highlight>
                  <a:srgbClr val="FFFF00"/>
                </a:highlight>
                <a:latin typeface="Baskerville Old Face" panose="02020602080505020303" pitchFamily="18" charset="0"/>
              </a:rPr>
              <a:t>sijali</a:t>
            </a:r>
            <a:r>
              <a:rPr lang="sr-Latn-ME" dirty="0">
                <a:highlight>
                  <a:srgbClr val="FFFF00"/>
                </a:highlight>
                <a:latin typeface="Baskerville Old Face" panose="02020602080505020303" pitchFamily="18" charset="0"/>
              </a:rPr>
              <a:t>č</a:t>
            </a:r>
            <a:r>
              <a:rPr lang="en-US" dirty="0" err="1">
                <a:highlight>
                  <a:srgbClr val="FFFF00"/>
                </a:highlight>
                <a:latin typeface="Baskerville Old Face" panose="02020602080505020303" pitchFamily="18" charset="0"/>
              </a:rPr>
              <a:t>na</a:t>
            </a:r>
            <a:r>
              <a:rPr lang="en-US" dirty="0">
                <a:highlight>
                  <a:srgbClr val="FFFF00"/>
                </a:highlight>
                <a:latin typeface="Baskerville Old Face" panose="02020602080505020303" pitchFamily="18" charset="0"/>
              </a:rPr>
              <a:t> </a:t>
            </a:r>
            <a:r>
              <a:rPr lang="en-US" dirty="0" err="1">
                <a:highlight>
                  <a:srgbClr val="FFFF00"/>
                </a:highlight>
                <a:latin typeface="Baskerville Old Face" panose="02020602080505020303" pitchFamily="18" charset="0"/>
              </a:rPr>
              <a:t>grla</a:t>
            </a:r>
            <a:endParaRPr lang="en-US" dirty="0">
              <a:highlight>
                <a:srgbClr val="FFFF00"/>
              </a:highlight>
              <a:latin typeface="Baskerville Old Face" panose="02020602080505020303" pitchFamily="18" charset="0"/>
            </a:endParaRPr>
          </a:p>
          <a:p>
            <a:pPr>
              <a:buFont typeface="Wingdings" panose="05000000000000000000" pitchFamily="2" charset="2"/>
              <a:buChar char="ü"/>
            </a:pPr>
            <a:r>
              <a:rPr lang="en-US" b="1" dirty="0">
                <a:solidFill>
                  <a:srgbClr val="C00000"/>
                </a:solidFill>
                <a:latin typeface="Baskerville Old Face" panose="02020602080505020303" pitchFamily="18" charset="0"/>
              </a:rPr>
              <a:t>lamps </a:t>
            </a:r>
            <a:r>
              <a:rPr lang="en-US" dirty="0" err="1">
                <a:highlight>
                  <a:srgbClr val="FFFF00"/>
                </a:highlight>
                <a:latin typeface="Baskerville Old Face" panose="02020602080505020303" pitchFamily="18" charset="0"/>
              </a:rPr>
              <a:t>svjetiljke</a:t>
            </a:r>
            <a:endParaRPr lang="en-US" dirty="0">
              <a:highlight>
                <a:srgbClr val="FFFF00"/>
              </a:highlight>
              <a:latin typeface="Baskerville Old Face" panose="02020602080505020303" pitchFamily="18" charset="0"/>
            </a:endParaRPr>
          </a:p>
          <a:p>
            <a:pPr>
              <a:buFont typeface="Wingdings" panose="05000000000000000000" pitchFamily="2" charset="2"/>
              <a:buChar char="ü"/>
            </a:pPr>
            <a:r>
              <a:rPr lang="en-US" b="1" dirty="0">
                <a:solidFill>
                  <a:srgbClr val="C00000"/>
                </a:solidFill>
                <a:latin typeface="Baskerville Old Face" panose="02020602080505020303" pitchFamily="18" charset="0"/>
              </a:rPr>
              <a:t>fuses </a:t>
            </a:r>
            <a:r>
              <a:rPr lang="en-US" dirty="0" err="1">
                <a:highlight>
                  <a:srgbClr val="FFFF00"/>
                </a:highlight>
                <a:latin typeface="Baskerville Old Face" panose="02020602080505020303" pitchFamily="18" charset="0"/>
              </a:rPr>
              <a:t>osigura</a:t>
            </a:r>
            <a:r>
              <a:rPr lang="sr-Latn-ME" dirty="0">
                <a:highlight>
                  <a:srgbClr val="FFFF00"/>
                </a:highlight>
                <a:latin typeface="Baskerville Old Face" panose="02020602080505020303" pitchFamily="18" charset="0"/>
              </a:rPr>
              <a:t>č</a:t>
            </a:r>
            <a:r>
              <a:rPr lang="en-US" dirty="0" err="1">
                <a:highlight>
                  <a:srgbClr val="FFFF00"/>
                </a:highlight>
                <a:latin typeface="Baskerville Old Face" panose="02020602080505020303" pitchFamily="18" charset="0"/>
              </a:rPr>
              <a:t>i</a:t>
            </a:r>
            <a:endParaRPr lang="en-US" dirty="0">
              <a:highlight>
                <a:srgbClr val="FFFF00"/>
              </a:highlight>
              <a:latin typeface="Baskerville Old Face" panose="02020602080505020303" pitchFamily="18" charset="0"/>
            </a:endParaRPr>
          </a:p>
          <a:p>
            <a:pPr>
              <a:buFont typeface="Wingdings" panose="05000000000000000000" pitchFamily="2" charset="2"/>
              <a:buChar char="ü"/>
            </a:pPr>
            <a:r>
              <a:rPr lang="en-US" b="1" dirty="0">
                <a:solidFill>
                  <a:srgbClr val="C00000"/>
                </a:solidFill>
                <a:latin typeface="Baskerville Old Face" panose="02020602080505020303" pitchFamily="18" charset="0"/>
              </a:rPr>
              <a:t>distribution boards (box) </a:t>
            </a:r>
            <a:r>
              <a:rPr lang="en-US" dirty="0" err="1">
                <a:highlight>
                  <a:srgbClr val="FFFF00"/>
                </a:highlight>
                <a:latin typeface="Baskerville Old Face" panose="02020602080505020303" pitchFamily="18" charset="0"/>
              </a:rPr>
              <a:t>razvodne</a:t>
            </a:r>
            <a:r>
              <a:rPr lang="en-US" dirty="0">
                <a:highlight>
                  <a:srgbClr val="FFFF00"/>
                </a:highlight>
                <a:latin typeface="Baskerville Old Face" panose="02020602080505020303" pitchFamily="18" charset="0"/>
              </a:rPr>
              <a:t> table</a:t>
            </a:r>
          </a:p>
          <a:p>
            <a:pPr>
              <a:buFont typeface="Wingdings" panose="05000000000000000000" pitchFamily="2" charset="2"/>
              <a:buChar char="ü"/>
            </a:pPr>
            <a:r>
              <a:rPr lang="en-US" b="1" dirty="0">
                <a:solidFill>
                  <a:srgbClr val="C00000"/>
                </a:solidFill>
                <a:latin typeface="Baskerville Old Face" panose="02020602080505020303" pitchFamily="18" charset="0"/>
              </a:rPr>
              <a:t>electrical panels (electric meters)  </a:t>
            </a:r>
            <a:r>
              <a:rPr lang="en-US" dirty="0" err="1">
                <a:highlight>
                  <a:srgbClr val="FFFF00"/>
                </a:highlight>
                <a:latin typeface="Baskerville Old Face" panose="02020602080505020303" pitchFamily="18" charset="0"/>
              </a:rPr>
              <a:t>elektricna</a:t>
            </a:r>
            <a:r>
              <a:rPr lang="en-US" dirty="0">
                <a:highlight>
                  <a:srgbClr val="FFFF00"/>
                </a:highlight>
                <a:latin typeface="Baskerville Old Face" panose="02020602080505020303" pitchFamily="18" charset="0"/>
              </a:rPr>
              <a:t> </a:t>
            </a:r>
            <a:r>
              <a:rPr lang="en-US" dirty="0" err="1">
                <a:highlight>
                  <a:srgbClr val="FFFF00"/>
                </a:highlight>
                <a:latin typeface="Baskerville Old Face" panose="02020602080505020303" pitchFamily="18" charset="0"/>
              </a:rPr>
              <a:t>brojila</a:t>
            </a:r>
            <a:endParaRPr lang="sr-Latn-ME" dirty="0">
              <a:highlight>
                <a:srgbClr val="FFFF00"/>
              </a:highlight>
              <a:latin typeface="Baskerville Old Face" panose="02020602080505020303" pitchFamily="18" charset="0"/>
            </a:endParaRPr>
          </a:p>
          <a:p>
            <a:pPr>
              <a:buFont typeface="Wingdings" panose="05000000000000000000" pitchFamily="2" charset="2"/>
              <a:buChar char="ü"/>
            </a:pPr>
            <a:r>
              <a:rPr lang="sr-Latn-ME" b="1" dirty="0">
                <a:solidFill>
                  <a:srgbClr val="C00000"/>
                </a:solidFill>
                <a:latin typeface="Baskerville Old Face" panose="02020602080505020303" pitchFamily="18" charset="0"/>
              </a:rPr>
              <a:t> plugs   </a:t>
            </a:r>
            <a:r>
              <a:rPr lang="sr-Latn-ME" dirty="0">
                <a:highlight>
                  <a:srgbClr val="FFFF00"/>
                </a:highlight>
                <a:latin typeface="Baskerville Old Face" panose="02020602080505020303" pitchFamily="18" charset="0"/>
              </a:rPr>
              <a:t>utikači</a:t>
            </a:r>
            <a:endParaRPr lang="en-US" dirty="0">
              <a:highlight>
                <a:srgbClr val="FFFF00"/>
              </a:highlight>
              <a:latin typeface="Baskerville Old Face" panose="02020602080505020303" pitchFamily="18" charset="0"/>
            </a:endParaRPr>
          </a:p>
          <a:p>
            <a:pPr>
              <a:buFont typeface="Wingdings" panose="05000000000000000000" pitchFamily="2" charset="2"/>
              <a:buChar char="ü"/>
            </a:pPr>
            <a:r>
              <a:rPr lang="en-US" b="1" dirty="0">
                <a:solidFill>
                  <a:srgbClr val="C00000"/>
                </a:solidFill>
                <a:latin typeface="Baskerville Old Face" panose="02020602080505020303" pitchFamily="18" charset="0"/>
              </a:rPr>
              <a:t>circuit </a:t>
            </a:r>
            <a:r>
              <a:rPr lang="en-US" b="1" dirty="0" err="1">
                <a:solidFill>
                  <a:srgbClr val="C00000"/>
                </a:solidFill>
                <a:latin typeface="Baskerville Old Face" panose="02020602080505020303" pitchFamily="18" charset="0"/>
              </a:rPr>
              <a:t>brakers</a:t>
            </a:r>
            <a:r>
              <a:rPr lang="en-US" b="1" dirty="0">
                <a:solidFill>
                  <a:srgbClr val="C00000"/>
                </a:solidFill>
                <a:latin typeface="Baskerville Old Face" panose="02020602080505020303" pitchFamily="18" charset="0"/>
              </a:rPr>
              <a:t>  </a:t>
            </a:r>
            <a:r>
              <a:rPr lang="en-US" dirty="0" err="1">
                <a:highlight>
                  <a:srgbClr val="FFFF00"/>
                </a:highlight>
                <a:latin typeface="Baskerville Old Face" panose="02020602080505020303" pitchFamily="18" charset="0"/>
              </a:rPr>
              <a:t>sklopke</a:t>
            </a:r>
            <a:endParaRPr lang="en-US" dirty="0">
              <a:highlight>
                <a:srgbClr val="FFFF00"/>
              </a:highlight>
              <a:latin typeface="Baskerville Old Face" panose="02020602080505020303" pitchFamily="18" charset="0"/>
            </a:endParaRPr>
          </a:p>
          <a:p>
            <a:pPr>
              <a:buFont typeface="Wingdings" panose="05000000000000000000" pitchFamily="2" charset="2"/>
              <a:buChar char="ü"/>
            </a:pPr>
            <a:r>
              <a:rPr lang="en-US" dirty="0">
                <a:solidFill>
                  <a:srgbClr val="FF0000"/>
                </a:solidFill>
                <a:latin typeface="Baskerville Old Face" panose="02020602080505020303" pitchFamily="18" charset="0"/>
              </a:rPr>
              <a:t>Residual Current Circuit Breaker </a:t>
            </a:r>
            <a:r>
              <a:rPr lang="en-US" dirty="0" err="1">
                <a:highlight>
                  <a:srgbClr val="FFFF00"/>
                </a:highlight>
                <a:latin typeface="Baskerville Old Face" panose="02020602080505020303" pitchFamily="18" charset="0"/>
              </a:rPr>
              <a:t>automatski</a:t>
            </a:r>
            <a:r>
              <a:rPr lang="en-US" dirty="0">
                <a:highlight>
                  <a:srgbClr val="FFFF00"/>
                </a:highlight>
                <a:latin typeface="Baskerville Old Face" panose="02020602080505020303" pitchFamily="18" charset="0"/>
              </a:rPr>
              <a:t> </a:t>
            </a:r>
            <a:r>
              <a:rPr lang="en-US" dirty="0" err="1">
                <a:highlight>
                  <a:srgbClr val="FFFF00"/>
                </a:highlight>
                <a:latin typeface="Baskerville Old Face" panose="02020602080505020303" pitchFamily="18" charset="0"/>
              </a:rPr>
              <a:t>prekidac</a:t>
            </a:r>
            <a:r>
              <a:rPr lang="en-US" dirty="0">
                <a:highlight>
                  <a:srgbClr val="FFFF00"/>
                </a:highlight>
                <a:latin typeface="Baskerville Old Face" panose="02020602080505020303" pitchFamily="18" charset="0"/>
              </a:rPr>
              <a:t> </a:t>
            </a:r>
            <a:r>
              <a:rPr lang="en-US" dirty="0" err="1">
                <a:highlight>
                  <a:srgbClr val="FFFF00"/>
                </a:highlight>
                <a:latin typeface="Baskerville Old Face" panose="02020602080505020303" pitchFamily="18" charset="0"/>
              </a:rPr>
              <a:t>rezidualne</a:t>
            </a:r>
            <a:r>
              <a:rPr lang="en-US" dirty="0">
                <a:highlight>
                  <a:srgbClr val="FFFF00"/>
                </a:highlight>
                <a:latin typeface="Baskerville Old Face" panose="02020602080505020303" pitchFamily="18" charset="0"/>
              </a:rPr>
              <a:t> </a:t>
            </a:r>
            <a:r>
              <a:rPr lang="en-US" dirty="0" err="1">
                <a:highlight>
                  <a:srgbClr val="FFFF00"/>
                </a:highlight>
                <a:latin typeface="Baskerville Old Face" panose="02020602080505020303" pitchFamily="18" charset="0"/>
              </a:rPr>
              <a:t>struje</a:t>
            </a:r>
            <a:endParaRPr lang="en-US" dirty="0">
              <a:highlight>
                <a:srgbClr val="FFFF00"/>
              </a:highlight>
              <a:latin typeface="Baskerville Old Face" panose="02020602080505020303" pitchFamily="18" charset="0"/>
            </a:endParaRPr>
          </a:p>
        </p:txBody>
      </p:sp>
    </p:spTree>
    <p:extLst>
      <p:ext uri="{BB962C8B-B14F-4D97-AF65-F5344CB8AC3E}">
        <p14:creationId xmlns:p14="http://schemas.microsoft.com/office/powerpoint/2010/main" val="265295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7357-8823-43E9-AA68-12F8648F62A8}"/>
              </a:ext>
            </a:extLst>
          </p:cNvPr>
          <p:cNvSpPr>
            <a:spLocks noGrp="1"/>
          </p:cNvSpPr>
          <p:nvPr>
            <p:ph type="title"/>
          </p:nvPr>
        </p:nvSpPr>
        <p:spPr>
          <a:xfrm>
            <a:off x="838200" y="365125"/>
            <a:ext cx="10515600" cy="701675"/>
          </a:xfrm>
        </p:spPr>
        <p:txBody>
          <a:bodyPr/>
          <a:lstStyle/>
          <a:p>
            <a:endParaRPr lang="en-US" dirty="0"/>
          </a:p>
        </p:txBody>
      </p:sp>
      <p:sp>
        <p:nvSpPr>
          <p:cNvPr id="3" name="Content Placeholder 2">
            <a:extLst>
              <a:ext uri="{FF2B5EF4-FFF2-40B4-BE49-F238E27FC236}">
                <a16:creationId xmlns:a16="http://schemas.microsoft.com/office/drawing/2014/main" id="{8FD02F97-5CD9-4CB6-B97C-BED63162AA6B}"/>
              </a:ext>
            </a:extLst>
          </p:cNvPr>
          <p:cNvSpPr>
            <a:spLocks noGrp="1"/>
          </p:cNvSpPr>
          <p:nvPr>
            <p:ph idx="1"/>
          </p:nvPr>
        </p:nvSpPr>
        <p:spPr>
          <a:xfrm>
            <a:off x="304800" y="1066800"/>
            <a:ext cx="11753850" cy="5110163"/>
          </a:xfrm>
        </p:spPr>
        <p:txBody>
          <a:bodyPr>
            <a:normAutofit/>
          </a:bodyPr>
          <a:lstStyle/>
          <a:p>
            <a:r>
              <a:rPr lang="en-US" dirty="0"/>
              <a:t>There are a number of factors that can reduce the amount of current a cable can carry. Among these are: </a:t>
            </a:r>
          </a:p>
          <a:p>
            <a:r>
              <a:rPr lang="en-US" b="1" dirty="0">
                <a:solidFill>
                  <a:schemeClr val="accent2">
                    <a:lumMod val="75000"/>
                  </a:schemeClr>
                </a:solidFill>
              </a:rPr>
              <a:t>ambient temperature </a:t>
            </a:r>
            <a:r>
              <a:rPr lang="en-US" dirty="0"/>
              <a:t>– the temperature of the surrounding air </a:t>
            </a:r>
          </a:p>
          <a:p>
            <a:r>
              <a:rPr lang="en-US" b="1" dirty="0">
                <a:solidFill>
                  <a:schemeClr val="accent2">
                    <a:lumMod val="75000"/>
                  </a:schemeClr>
                </a:solidFill>
              </a:rPr>
              <a:t>presence of other conductors </a:t>
            </a:r>
            <a:r>
              <a:rPr lang="en-US" dirty="0"/>
              <a:t>– cables produce heat when carrying current and when cables are bunched together their combined heat reduces current capacity</a:t>
            </a:r>
          </a:p>
          <a:p>
            <a:r>
              <a:rPr lang="en-US" b="1" dirty="0">
                <a:solidFill>
                  <a:schemeClr val="accent2">
                    <a:lumMod val="75000"/>
                  </a:schemeClr>
                </a:solidFill>
              </a:rPr>
              <a:t>confined space </a:t>
            </a:r>
            <a:r>
              <a:rPr lang="en-US" dirty="0"/>
              <a:t>– if a cable is buried in a wall or run through conduit, its current-generated heat cannot escape </a:t>
            </a:r>
          </a:p>
          <a:p>
            <a:r>
              <a:rPr lang="en-US" b="1" dirty="0">
                <a:solidFill>
                  <a:schemeClr val="accent2">
                    <a:lumMod val="75000"/>
                  </a:schemeClr>
                </a:solidFill>
              </a:rPr>
              <a:t>the length of run </a:t>
            </a:r>
            <a:r>
              <a:rPr lang="en-US" dirty="0"/>
              <a:t>– the longer the cable run the less current it can carry because, like water pressure in a pipe, the voltage is reduced the further you go from the power source</a:t>
            </a:r>
          </a:p>
        </p:txBody>
      </p:sp>
    </p:spTree>
    <p:extLst>
      <p:ext uri="{BB962C8B-B14F-4D97-AF65-F5344CB8AC3E}">
        <p14:creationId xmlns:p14="http://schemas.microsoft.com/office/powerpoint/2010/main" val="3805247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CFF8-91CA-4E8F-8383-48B6C0C19511}"/>
              </a:ext>
            </a:extLst>
          </p:cNvPr>
          <p:cNvSpPr>
            <a:spLocks noGrp="1"/>
          </p:cNvSpPr>
          <p:nvPr>
            <p:ph type="title"/>
          </p:nvPr>
        </p:nvSpPr>
        <p:spPr>
          <a:xfrm>
            <a:off x="838200" y="365126"/>
            <a:ext cx="10515600" cy="606424"/>
          </a:xfrm>
        </p:spPr>
        <p:txBody>
          <a:bodyPr>
            <a:normAutofit fontScale="90000"/>
          </a:bodyPr>
          <a:lstStyle/>
          <a:p>
            <a:pPr algn="ctr"/>
            <a:r>
              <a:rPr lang="en-US" dirty="0"/>
              <a:t>Conductors</a:t>
            </a:r>
          </a:p>
        </p:txBody>
      </p:sp>
      <p:sp>
        <p:nvSpPr>
          <p:cNvPr id="3" name="Content Placeholder 2">
            <a:extLst>
              <a:ext uri="{FF2B5EF4-FFF2-40B4-BE49-F238E27FC236}">
                <a16:creationId xmlns:a16="http://schemas.microsoft.com/office/drawing/2014/main" id="{E3D37253-A439-4356-B675-C91F5A327233}"/>
              </a:ext>
            </a:extLst>
          </p:cNvPr>
          <p:cNvSpPr>
            <a:spLocks noGrp="1"/>
          </p:cNvSpPr>
          <p:nvPr>
            <p:ph idx="1"/>
          </p:nvPr>
        </p:nvSpPr>
        <p:spPr>
          <a:xfrm>
            <a:off x="838200" y="1198485"/>
            <a:ext cx="10515600" cy="4978478"/>
          </a:xfrm>
        </p:spPr>
        <p:txBody>
          <a:bodyPr>
            <a:normAutofit/>
          </a:bodyPr>
          <a:lstStyle/>
          <a:p>
            <a:r>
              <a:rPr lang="en-US" dirty="0"/>
              <a:t>The choice generally is between copper and </a:t>
            </a:r>
            <a:r>
              <a:rPr lang="en-US" dirty="0" err="1"/>
              <a:t>aluminium</a:t>
            </a:r>
            <a:r>
              <a:rPr lang="en-US" dirty="0"/>
              <a:t>. Copper has better conductivity for a given cross-sectional area and is preferable, but its cost has risen over the years. </a:t>
            </a:r>
            <a:r>
              <a:rPr lang="en-US" dirty="0" err="1"/>
              <a:t>Aluminium</a:t>
            </a:r>
            <a:r>
              <a:rPr lang="en-US" dirty="0"/>
              <a:t> conductors are now sometimes preferred for the medium and larger range of cables. </a:t>
            </a:r>
          </a:p>
        </p:txBody>
      </p:sp>
      <p:graphicFrame>
        <p:nvGraphicFramePr>
          <p:cNvPr id="6" name="Table 6">
            <a:extLst>
              <a:ext uri="{FF2B5EF4-FFF2-40B4-BE49-F238E27FC236}">
                <a16:creationId xmlns:a16="http://schemas.microsoft.com/office/drawing/2014/main" id="{EC0645B9-617D-484E-AEA0-BFD43F39198E}"/>
              </a:ext>
            </a:extLst>
          </p:cNvPr>
          <p:cNvGraphicFramePr>
            <a:graphicFrameLocks noGrp="1"/>
          </p:cNvGraphicFramePr>
          <p:nvPr>
            <p:extLst>
              <p:ext uri="{D42A27DB-BD31-4B8C-83A1-F6EECF244321}">
                <p14:modId xmlns:p14="http://schemas.microsoft.com/office/powerpoint/2010/main" val="2470350152"/>
              </p:ext>
            </p:extLst>
          </p:nvPr>
        </p:nvGraphicFramePr>
        <p:xfrm>
          <a:off x="2241550" y="3015191"/>
          <a:ext cx="8127999" cy="3022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016540214"/>
                    </a:ext>
                  </a:extLst>
                </a:gridCol>
                <a:gridCol w="2709333">
                  <a:extLst>
                    <a:ext uri="{9D8B030D-6E8A-4147-A177-3AD203B41FA5}">
                      <a16:colId xmlns:a16="http://schemas.microsoft.com/office/drawing/2014/main" val="3919876325"/>
                    </a:ext>
                  </a:extLst>
                </a:gridCol>
                <a:gridCol w="2709333">
                  <a:extLst>
                    <a:ext uri="{9D8B030D-6E8A-4147-A177-3AD203B41FA5}">
                      <a16:colId xmlns:a16="http://schemas.microsoft.com/office/drawing/2014/main" val="1943673785"/>
                    </a:ext>
                  </a:extLst>
                </a:gridCol>
              </a:tblGrid>
              <a:tr h="370840">
                <a:tc>
                  <a:txBody>
                    <a:bodyPr/>
                    <a:lstStyle/>
                    <a:p>
                      <a:r>
                        <a:rPr lang="en-US" dirty="0"/>
                        <a:t>Conductor</a:t>
                      </a:r>
                    </a:p>
                  </a:txBody>
                  <a:tcPr/>
                </a:tc>
                <a:tc>
                  <a:txBody>
                    <a:bodyPr/>
                    <a:lstStyle/>
                    <a:p>
                      <a:r>
                        <a:rPr lang="en-US" dirty="0"/>
                        <a:t>Advantages</a:t>
                      </a:r>
                    </a:p>
                  </a:txBody>
                  <a:tcPr/>
                </a:tc>
                <a:tc>
                  <a:txBody>
                    <a:bodyPr/>
                    <a:lstStyle/>
                    <a:p>
                      <a:r>
                        <a:rPr lang="en-US" dirty="0"/>
                        <a:t>Disadvantages</a:t>
                      </a:r>
                    </a:p>
                  </a:txBody>
                  <a:tcPr/>
                </a:tc>
                <a:extLst>
                  <a:ext uri="{0D108BD9-81ED-4DB2-BD59-A6C34878D82A}">
                    <a16:rowId xmlns:a16="http://schemas.microsoft.com/office/drawing/2014/main" val="3136504303"/>
                  </a:ext>
                </a:extLst>
              </a:tr>
              <a:tr h="370840">
                <a:tc>
                  <a:txBody>
                    <a:bodyPr/>
                    <a:lstStyle/>
                    <a:p>
                      <a:r>
                        <a:rPr lang="en-US" dirty="0"/>
                        <a:t>Copper</a:t>
                      </a:r>
                    </a:p>
                  </a:txBody>
                  <a:tcPr/>
                </a:tc>
                <a:tc>
                  <a:txBody>
                    <a:bodyPr/>
                    <a:lstStyle/>
                    <a:p>
                      <a:pPr marL="285750" indent="-285750">
                        <a:buFont typeface="Arial" panose="020B0604020202020204" pitchFamily="34" charset="0"/>
                        <a:buChar char="•"/>
                      </a:pPr>
                      <a:r>
                        <a:rPr lang="en-US" dirty="0"/>
                        <a:t>Easier to joint and terminate</a:t>
                      </a:r>
                    </a:p>
                    <a:p>
                      <a:pPr marL="285750" indent="-285750">
                        <a:buFont typeface="Arial" panose="020B0604020202020204" pitchFamily="34" charset="0"/>
                        <a:buChar char="•"/>
                      </a:pPr>
                      <a:r>
                        <a:rPr lang="en-US" dirty="0"/>
                        <a:t>Smaller cross-sectional area for given current rating </a:t>
                      </a:r>
                    </a:p>
                  </a:txBody>
                  <a:tcPr/>
                </a:tc>
                <a:tc>
                  <a:txBody>
                    <a:bodyPr/>
                    <a:lstStyle/>
                    <a:p>
                      <a:pPr marL="285750" indent="-285750">
                        <a:buFont typeface="Arial" panose="020B0604020202020204" pitchFamily="34" charset="0"/>
                        <a:buChar char="•"/>
                      </a:pPr>
                      <a:r>
                        <a:rPr lang="en-US" dirty="0"/>
                        <a:t>More costly</a:t>
                      </a:r>
                    </a:p>
                    <a:p>
                      <a:pPr marL="285750" indent="-285750">
                        <a:buFont typeface="Arial" panose="020B0604020202020204" pitchFamily="34" charset="0"/>
                        <a:buChar char="•"/>
                      </a:pPr>
                      <a:r>
                        <a:rPr lang="en-US" dirty="0"/>
                        <a:t>heavier</a:t>
                      </a:r>
                    </a:p>
                  </a:txBody>
                  <a:tcPr/>
                </a:tc>
                <a:extLst>
                  <a:ext uri="{0D108BD9-81ED-4DB2-BD59-A6C34878D82A}">
                    <a16:rowId xmlns:a16="http://schemas.microsoft.com/office/drawing/2014/main" val="127122903"/>
                  </a:ext>
                </a:extLst>
              </a:tr>
              <a:tr h="370840">
                <a:tc>
                  <a:txBody>
                    <a:bodyPr/>
                    <a:lstStyle/>
                    <a:p>
                      <a:r>
                        <a:rPr lang="en-US" dirty="0" err="1"/>
                        <a:t>Aluminium</a:t>
                      </a:r>
                      <a:endParaRPr lang="en-US" dirty="0"/>
                    </a:p>
                  </a:txBody>
                  <a:tcPr/>
                </a:tc>
                <a:tc>
                  <a:txBody>
                    <a:bodyPr/>
                    <a:lstStyle/>
                    <a:p>
                      <a:pPr marL="285750" indent="-285750">
                        <a:buFont typeface="Arial" panose="020B0604020202020204" pitchFamily="34" charset="0"/>
                        <a:buChar char="•"/>
                      </a:pPr>
                      <a:r>
                        <a:rPr lang="en-US" dirty="0"/>
                        <a:t>Cheaper</a:t>
                      </a:r>
                    </a:p>
                    <a:p>
                      <a:pPr marL="285750" indent="-285750">
                        <a:buFont typeface="Arial" panose="020B0604020202020204" pitchFamily="34" charset="0"/>
                        <a:buChar char="•"/>
                      </a:pPr>
                      <a:r>
                        <a:rPr lang="en-US" dirty="0"/>
                        <a:t>Lighter</a:t>
                      </a:r>
                    </a:p>
                    <a:p>
                      <a:pPr marL="285750" indent="-285750">
                        <a:buFont typeface="Arial" panose="020B0604020202020204" pitchFamily="34" charset="0"/>
                        <a:buChar char="•"/>
                      </a:pPr>
                      <a:r>
                        <a:rPr lang="en-US" dirty="0"/>
                        <a:t>Not recommended for use in hazardous areas</a:t>
                      </a:r>
                    </a:p>
                  </a:txBody>
                  <a:tcPr/>
                </a:tc>
                <a:tc>
                  <a:txBody>
                    <a:bodyPr/>
                    <a:lstStyle/>
                    <a:p>
                      <a:pPr marL="285750" indent="-285750">
                        <a:buFont typeface="Arial" panose="020B0604020202020204" pitchFamily="34" charset="0"/>
                        <a:buChar char="•"/>
                      </a:pPr>
                      <a:r>
                        <a:rPr lang="en-US" dirty="0"/>
                        <a:t>Bulkier for given current rating</a:t>
                      </a:r>
                    </a:p>
                  </a:txBody>
                  <a:tcPr/>
                </a:tc>
                <a:extLst>
                  <a:ext uri="{0D108BD9-81ED-4DB2-BD59-A6C34878D82A}">
                    <a16:rowId xmlns:a16="http://schemas.microsoft.com/office/drawing/2014/main" val="4151069138"/>
                  </a:ext>
                </a:extLst>
              </a:tr>
            </a:tbl>
          </a:graphicData>
        </a:graphic>
      </p:graphicFrame>
    </p:spTree>
    <p:extLst>
      <p:ext uri="{BB962C8B-B14F-4D97-AF65-F5344CB8AC3E}">
        <p14:creationId xmlns:p14="http://schemas.microsoft.com/office/powerpoint/2010/main" val="4159510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CCEEF-AC65-4CA6-86F5-1832C215B0A8}"/>
              </a:ext>
            </a:extLst>
          </p:cNvPr>
          <p:cNvSpPr>
            <a:spLocks noGrp="1"/>
          </p:cNvSpPr>
          <p:nvPr>
            <p:ph type="title"/>
          </p:nvPr>
        </p:nvSpPr>
        <p:spPr>
          <a:xfrm>
            <a:off x="1228725" y="346075"/>
            <a:ext cx="10515600" cy="1325563"/>
          </a:xfrm>
        </p:spPr>
        <p:txBody>
          <a:bodyPr/>
          <a:lstStyle/>
          <a:p>
            <a:pPr algn="ctr"/>
            <a:r>
              <a:rPr lang="en-US" dirty="0"/>
              <a:t>Electrical Earthing</a:t>
            </a:r>
          </a:p>
        </p:txBody>
      </p:sp>
      <p:sp>
        <p:nvSpPr>
          <p:cNvPr id="3" name="Content Placeholder 2">
            <a:extLst>
              <a:ext uri="{FF2B5EF4-FFF2-40B4-BE49-F238E27FC236}">
                <a16:creationId xmlns:a16="http://schemas.microsoft.com/office/drawing/2014/main" id="{773D8C7D-59E3-4146-B9BB-ADABD4345FF6}"/>
              </a:ext>
            </a:extLst>
          </p:cNvPr>
          <p:cNvSpPr>
            <a:spLocks noGrp="1"/>
          </p:cNvSpPr>
          <p:nvPr>
            <p:ph idx="1"/>
          </p:nvPr>
        </p:nvSpPr>
        <p:spPr>
          <a:xfrm>
            <a:off x="838200" y="1276350"/>
            <a:ext cx="10515600" cy="4900613"/>
          </a:xfrm>
        </p:spPr>
        <p:txBody>
          <a:bodyPr/>
          <a:lstStyle/>
          <a:p>
            <a:pPr algn="just"/>
            <a:r>
              <a:rPr lang="en-US" dirty="0"/>
              <a:t>The process of transferring the immediate discharge of the electrical energy directly to the earth by the help of the low resistance wire is known as </a:t>
            </a:r>
            <a:r>
              <a:rPr lang="en-US" b="1" dirty="0">
                <a:highlight>
                  <a:srgbClr val="00FF00"/>
                </a:highlight>
              </a:rPr>
              <a:t>THE ELECTRICAL EARTHING</a:t>
            </a:r>
            <a:r>
              <a:rPr lang="en-US" dirty="0"/>
              <a:t>.</a:t>
            </a:r>
          </a:p>
          <a:p>
            <a:pPr algn="just"/>
            <a:r>
              <a:rPr lang="en-US" dirty="0"/>
              <a:t> The electrical earthing is done by connecting the non-current carrying part of the equipment or neutral of supply system to the ground.</a:t>
            </a:r>
          </a:p>
          <a:p>
            <a:pPr algn="just"/>
            <a:r>
              <a:rPr lang="en-US" dirty="0"/>
              <a:t>Mostly, the </a:t>
            </a:r>
            <a:r>
              <a:rPr lang="en-US" dirty="0" err="1"/>
              <a:t>galvanised</a:t>
            </a:r>
            <a:r>
              <a:rPr lang="en-US" dirty="0"/>
              <a:t> iron is used for the earthing. The earthing provides the simple path to the leakage current. The </a:t>
            </a:r>
            <a:r>
              <a:rPr lang="en-US" dirty="0" err="1"/>
              <a:t>shortcircuit</a:t>
            </a:r>
            <a:r>
              <a:rPr lang="en-US" dirty="0"/>
              <a:t> current of the equipment passes to the earth which has zero potential. Thus, protects the system and equipment from damage.</a:t>
            </a:r>
          </a:p>
          <a:p>
            <a:pPr algn="just"/>
            <a:endParaRPr lang="en-US" dirty="0"/>
          </a:p>
          <a:p>
            <a:endParaRPr lang="en-US" dirty="0"/>
          </a:p>
        </p:txBody>
      </p:sp>
    </p:spTree>
    <p:extLst>
      <p:ext uri="{BB962C8B-B14F-4D97-AF65-F5344CB8AC3E}">
        <p14:creationId xmlns:p14="http://schemas.microsoft.com/office/powerpoint/2010/main" val="2577557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DE9B-83EF-4EE9-BF40-849FF8675A10}"/>
              </a:ext>
            </a:extLst>
          </p:cNvPr>
          <p:cNvSpPr>
            <a:spLocks noGrp="1"/>
          </p:cNvSpPr>
          <p:nvPr>
            <p:ph type="title"/>
          </p:nvPr>
        </p:nvSpPr>
        <p:spPr>
          <a:xfrm>
            <a:off x="838200" y="609600"/>
            <a:ext cx="10515600" cy="704850"/>
          </a:xfrm>
        </p:spPr>
        <p:txBody>
          <a:bodyPr>
            <a:normAutofit fontScale="90000"/>
          </a:bodyPr>
          <a:lstStyle/>
          <a:p>
            <a:br>
              <a:rPr lang="en-US" dirty="0"/>
            </a:br>
            <a:r>
              <a:rPr lang="en-US" dirty="0"/>
              <a:t>Types of Electrical Earthing</a:t>
            </a:r>
            <a:br>
              <a:rPr lang="en-US" dirty="0"/>
            </a:br>
            <a:endParaRPr lang="en-US" dirty="0"/>
          </a:p>
        </p:txBody>
      </p:sp>
      <p:sp>
        <p:nvSpPr>
          <p:cNvPr id="3" name="Content Placeholder 2">
            <a:extLst>
              <a:ext uri="{FF2B5EF4-FFF2-40B4-BE49-F238E27FC236}">
                <a16:creationId xmlns:a16="http://schemas.microsoft.com/office/drawing/2014/main" id="{8932D6C5-0735-432B-97D9-1199587DF1B1}"/>
              </a:ext>
            </a:extLst>
          </p:cNvPr>
          <p:cNvSpPr>
            <a:spLocks noGrp="1"/>
          </p:cNvSpPr>
          <p:nvPr>
            <p:ph idx="1"/>
          </p:nvPr>
        </p:nvSpPr>
        <p:spPr/>
        <p:txBody>
          <a:bodyPr/>
          <a:lstStyle/>
          <a:p>
            <a:pPr algn="just"/>
            <a:r>
              <a:rPr lang="en-US" dirty="0"/>
              <a:t>The electrical equipment mainly consists of two non-current carrying parts. These parts are neutral of the system or frame of the electrical equipment. From the earthing of these two non-current carrying parts of the electrical system earthing can be classified into two types.</a:t>
            </a:r>
          </a:p>
          <a:p>
            <a:pPr marL="0" indent="0" algn="just">
              <a:buNone/>
            </a:pPr>
            <a:endParaRPr lang="en-US" dirty="0"/>
          </a:p>
          <a:p>
            <a:pPr lvl="1" algn="just"/>
            <a:r>
              <a:rPr lang="en-US" sz="3200" b="1" dirty="0"/>
              <a:t>Neutral Earthing</a:t>
            </a:r>
          </a:p>
          <a:p>
            <a:pPr lvl="1" algn="just"/>
            <a:r>
              <a:rPr lang="en-US" sz="3200" b="1" dirty="0"/>
              <a:t>Equipment Earthing.</a:t>
            </a:r>
          </a:p>
        </p:txBody>
      </p:sp>
    </p:spTree>
    <p:extLst>
      <p:ext uri="{BB962C8B-B14F-4D97-AF65-F5344CB8AC3E}">
        <p14:creationId xmlns:p14="http://schemas.microsoft.com/office/powerpoint/2010/main" val="1353063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AEC4-93BE-4AFA-ADE8-A2C33547996C}"/>
              </a:ext>
            </a:extLst>
          </p:cNvPr>
          <p:cNvSpPr>
            <a:spLocks noGrp="1"/>
          </p:cNvSpPr>
          <p:nvPr>
            <p:ph type="title"/>
          </p:nvPr>
        </p:nvSpPr>
        <p:spPr>
          <a:xfrm>
            <a:off x="1066800" y="681037"/>
            <a:ext cx="10515600" cy="1325563"/>
          </a:xfrm>
        </p:spPr>
        <p:txBody>
          <a:bodyPr/>
          <a:lstStyle/>
          <a:p>
            <a:r>
              <a:rPr lang="en-US" dirty="0"/>
              <a:t>Neutral Earthing</a:t>
            </a:r>
            <a:br>
              <a:rPr lang="en-US" dirty="0"/>
            </a:br>
            <a:endParaRPr lang="en-US" dirty="0"/>
          </a:p>
        </p:txBody>
      </p:sp>
      <p:sp>
        <p:nvSpPr>
          <p:cNvPr id="3" name="Content Placeholder 2">
            <a:extLst>
              <a:ext uri="{FF2B5EF4-FFF2-40B4-BE49-F238E27FC236}">
                <a16:creationId xmlns:a16="http://schemas.microsoft.com/office/drawing/2014/main" id="{D3D18797-5A48-4582-A91B-342AD3C9340C}"/>
              </a:ext>
            </a:extLst>
          </p:cNvPr>
          <p:cNvSpPr>
            <a:spLocks noGrp="1"/>
          </p:cNvSpPr>
          <p:nvPr>
            <p:ph idx="1"/>
          </p:nvPr>
        </p:nvSpPr>
        <p:spPr/>
        <p:txBody>
          <a:bodyPr/>
          <a:lstStyle/>
          <a:p>
            <a:r>
              <a:rPr lang="en-US" dirty="0"/>
              <a:t>In neutral earthing, the neutral of the system is directly connected to earth by the help of the GI wire. </a:t>
            </a:r>
          </a:p>
          <a:p>
            <a:r>
              <a:rPr lang="en-US" dirty="0"/>
              <a:t>The neutral earthing is also called the system earthing. Such type of earthing is mostly provided to the system which has star winding.</a:t>
            </a:r>
          </a:p>
          <a:p>
            <a:r>
              <a:rPr lang="en-US" dirty="0"/>
              <a:t> For example, the neutral earthing is provided in the generator, transformer, motor etc.</a:t>
            </a:r>
          </a:p>
        </p:txBody>
      </p:sp>
    </p:spTree>
    <p:extLst>
      <p:ext uri="{BB962C8B-B14F-4D97-AF65-F5344CB8AC3E}">
        <p14:creationId xmlns:p14="http://schemas.microsoft.com/office/powerpoint/2010/main" val="2615894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FFCD6-DEE4-4127-B5C8-7563FC648A1C}"/>
              </a:ext>
            </a:extLst>
          </p:cNvPr>
          <p:cNvSpPr>
            <a:spLocks noGrp="1"/>
          </p:cNvSpPr>
          <p:nvPr>
            <p:ph type="title"/>
          </p:nvPr>
        </p:nvSpPr>
        <p:spPr/>
        <p:txBody>
          <a:bodyPr/>
          <a:lstStyle/>
          <a:p>
            <a:r>
              <a:rPr lang="en-US" dirty="0"/>
              <a:t>Equipment  Earthing</a:t>
            </a:r>
            <a:br>
              <a:rPr lang="en-US" dirty="0"/>
            </a:br>
            <a:endParaRPr lang="en-US" dirty="0"/>
          </a:p>
        </p:txBody>
      </p:sp>
      <p:sp>
        <p:nvSpPr>
          <p:cNvPr id="3" name="Content Placeholder 2">
            <a:extLst>
              <a:ext uri="{FF2B5EF4-FFF2-40B4-BE49-F238E27FC236}">
                <a16:creationId xmlns:a16="http://schemas.microsoft.com/office/drawing/2014/main" id="{8651A684-DEB2-4696-B13C-110F268EFC79}"/>
              </a:ext>
            </a:extLst>
          </p:cNvPr>
          <p:cNvSpPr>
            <a:spLocks noGrp="1"/>
          </p:cNvSpPr>
          <p:nvPr>
            <p:ph idx="1"/>
          </p:nvPr>
        </p:nvSpPr>
        <p:spPr/>
        <p:txBody>
          <a:bodyPr/>
          <a:lstStyle/>
          <a:p>
            <a:r>
              <a:rPr lang="en-US" dirty="0"/>
              <a:t>Such type of earthing is provided to the electrical equipment. The non-current carrying part of the equipment like their metallic frame is connected to the earth by the help of the conducting wire. </a:t>
            </a:r>
          </a:p>
          <a:p>
            <a:r>
              <a:rPr lang="en-US" dirty="0"/>
              <a:t>If any fault occurs in the apparatus, the short-circuit current to pass the earth by the help of wire. Thus, protect the system from damage.</a:t>
            </a:r>
          </a:p>
        </p:txBody>
      </p:sp>
    </p:spTree>
    <p:extLst>
      <p:ext uri="{BB962C8B-B14F-4D97-AF65-F5344CB8AC3E}">
        <p14:creationId xmlns:p14="http://schemas.microsoft.com/office/powerpoint/2010/main" val="1418493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CF81-90AA-4986-98C2-2EA88E5278F9}"/>
              </a:ext>
            </a:extLst>
          </p:cNvPr>
          <p:cNvSpPr>
            <a:spLocks noGrp="1"/>
          </p:cNvSpPr>
          <p:nvPr>
            <p:ph type="title"/>
          </p:nvPr>
        </p:nvSpPr>
        <p:spPr>
          <a:xfrm>
            <a:off x="838200" y="365125"/>
            <a:ext cx="10515600" cy="911225"/>
          </a:xfrm>
        </p:spPr>
        <p:txBody>
          <a:bodyPr>
            <a:normAutofit fontScale="90000"/>
          </a:bodyPr>
          <a:lstStyle/>
          <a:p>
            <a:r>
              <a:rPr lang="en-US" dirty="0"/>
              <a:t>Importance of Earthing</a:t>
            </a:r>
            <a:br>
              <a:rPr lang="en-US" dirty="0"/>
            </a:br>
            <a:endParaRPr lang="en-US" dirty="0"/>
          </a:p>
        </p:txBody>
      </p:sp>
      <p:sp>
        <p:nvSpPr>
          <p:cNvPr id="3" name="Content Placeholder 2">
            <a:extLst>
              <a:ext uri="{FF2B5EF4-FFF2-40B4-BE49-F238E27FC236}">
                <a16:creationId xmlns:a16="http://schemas.microsoft.com/office/drawing/2014/main" id="{A4310A8D-79F9-43CD-A65E-6E205F0C348F}"/>
              </a:ext>
            </a:extLst>
          </p:cNvPr>
          <p:cNvSpPr>
            <a:spLocks noGrp="1"/>
          </p:cNvSpPr>
          <p:nvPr>
            <p:ph idx="1"/>
          </p:nvPr>
        </p:nvSpPr>
        <p:spPr>
          <a:xfrm>
            <a:off x="838200" y="1123950"/>
            <a:ext cx="10515600" cy="5053013"/>
          </a:xfrm>
        </p:spPr>
        <p:txBody>
          <a:bodyPr>
            <a:normAutofit fontScale="92500" lnSpcReduction="10000"/>
          </a:bodyPr>
          <a:lstStyle/>
          <a:p>
            <a:r>
              <a:rPr lang="en-US" dirty="0"/>
              <a:t>The earthing is essential because of the following reasons</a:t>
            </a:r>
          </a:p>
          <a:p>
            <a:endParaRPr lang="en-US" dirty="0"/>
          </a:p>
          <a:p>
            <a:pPr lvl="1">
              <a:buFont typeface="Wingdings" panose="05000000000000000000" pitchFamily="2" charset="2"/>
              <a:buChar char="Ø"/>
            </a:pPr>
            <a:r>
              <a:rPr lang="en-US" sz="2800" dirty="0"/>
              <a:t>The earthing protects the personnel from the </a:t>
            </a:r>
            <a:r>
              <a:rPr lang="en-US" sz="2800" dirty="0" err="1"/>
              <a:t>shortcircuit</a:t>
            </a:r>
            <a:r>
              <a:rPr lang="en-US" sz="2800" dirty="0"/>
              <a:t> current.</a:t>
            </a:r>
          </a:p>
          <a:p>
            <a:pPr lvl="1">
              <a:buFont typeface="Wingdings" panose="05000000000000000000" pitchFamily="2" charset="2"/>
              <a:buChar char="Ø"/>
            </a:pPr>
            <a:r>
              <a:rPr lang="en-US" sz="2800" dirty="0"/>
              <a:t>The earthing provides the easiest path to the flow of </a:t>
            </a:r>
            <a:r>
              <a:rPr lang="en-US" sz="2800" dirty="0" err="1"/>
              <a:t>shortcircuit</a:t>
            </a:r>
            <a:r>
              <a:rPr lang="en-US" sz="2800" dirty="0"/>
              <a:t> current even after the failure of the insulation.</a:t>
            </a:r>
          </a:p>
          <a:p>
            <a:pPr lvl="1">
              <a:buFont typeface="Wingdings" panose="05000000000000000000" pitchFamily="2" charset="2"/>
              <a:buChar char="Ø"/>
            </a:pPr>
            <a:r>
              <a:rPr lang="en-US" sz="2800" dirty="0"/>
              <a:t>The earthing protects the apparatus and personnel from the high voltage surges and lightning discharge.</a:t>
            </a:r>
          </a:p>
          <a:p>
            <a:pPr lvl="1">
              <a:buFont typeface="Wingdings" panose="05000000000000000000" pitchFamily="2" charset="2"/>
              <a:buChar char="Ø"/>
            </a:pPr>
            <a:r>
              <a:rPr lang="en-US" sz="2800" dirty="0"/>
              <a:t>Earthing can be done by electrically connecting the respective parts in the installation to some system of electrical conductors or electrodes placed near the soil or below the ground level. The earthing mat or electrode under the ground level have flat iron riser through which all the non-current-carrying metallic parts of the equipment are connected.</a:t>
            </a:r>
          </a:p>
        </p:txBody>
      </p:sp>
    </p:spTree>
    <p:extLst>
      <p:ext uri="{BB962C8B-B14F-4D97-AF65-F5344CB8AC3E}">
        <p14:creationId xmlns:p14="http://schemas.microsoft.com/office/powerpoint/2010/main" val="1246417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81A7-3A90-4B7F-8797-59317A8D1538}"/>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C43F580-992A-4671-A46D-722EFEFEA84C}"/>
              </a:ext>
            </a:extLst>
          </p:cNvPr>
          <p:cNvSpPr>
            <a:spLocks noGrp="1"/>
          </p:cNvSpPr>
          <p:nvPr>
            <p:ph idx="1"/>
          </p:nvPr>
        </p:nvSpPr>
        <p:spPr>
          <a:xfrm>
            <a:off x="838200" y="1200150"/>
            <a:ext cx="10515600" cy="4976813"/>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r>
              <a:rPr lang="en-US" dirty="0"/>
              <a:t>When the fault occurs the fault current from the equipment flows through the earthing system to the earth and thereby protect the equipment from the fault current. At the time of the fault, the earth mat conductors rise to the voltage which is equal to the resistance of the earth mat multiplied by a ground fault.</a:t>
            </a:r>
          </a:p>
        </p:txBody>
      </p:sp>
      <p:pic>
        <p:nvPicPr>
          <p:cNvPr id="5" name="Picture 4">
            <a:extLst>
              <a:ext uri="{FF2B5EF4-FFF2-40B4-BE49-F238E27FC236}">
                <a16:creationId xmlns:a16="http://schemas.microsoft.com/office/drawing/2014/main" id="{B4A20EF8-8478-435E-B23A-75C74EF0F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33437"/>
            <a:ext cx="4762500" cy="2752725"/>
          </a:xfrm>
          <a:prstGeom prst="rect">
            <a:avLst/>
          </a:prstGeom>
        </p:spPr>
      </p:pic>
      <p:pic>
        <p:nvPicPr>
          <p:cNvPr id="7" name="Picture 6">
            <a:extLst>
              <a:ext uri="{FF2B5EF4-FFF2-40B4-BE49-F238E27FC236}">
                <a16:creationId xmlns:a16="http://schemas.microsoft.com/office/drawing/2014/main" id="{D2D81F8D-1C47-45D7-ABBC-57C218520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0775" y="776286"/>
            <a:ext cx="4762500" cy="2867025"/>
          </a:xfrm>
          <a:prstGeom prst="rect">
            <a:avLst/>
          </a:prstGeom>
        </p:spPr>
      </p:pic>
    </p:spTree>
    <p:extLst>
      <p:ext uri="{BB962C8B-B14F-4D97-AF65-F5344CB8AC3E}">
        <p14:creationId xmlns:p14="http://schemas.microsoft.com/office/powerpoint/2010/main" val="406400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D5537-C706-4681-8881-583C7774263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DA7ABC1-652F-40B3-AB57-E3A9B65E84B6}"/>
              </a:ext>
            </a:extLst>
          </p:cNvPr>
          <p:cNvSpPr>
            <a:spLocks noGrp="1"/>
          </p:cNvSpPr>
          <p:nvPr>
            <p:ph idx="1"/>
          </p:nvPr>
        </p:nvSpPr>
        <p:spPr/>
        <p:txBody>
          <a:bodyPr/>
          <a:lstStyle/>
          <a:p>
            <a:r>
              <a:rPr lang="en-US" dirty="0"/>
              <a:t>The contacting assembly is called earthing. The metallic conductors connecting the parts of the installation with the earthing are called electrical connection. The earthing and the earthing connection together called the earthing system.</a:t>
            </a:r>
          </a:p>
        </p:txBody>
      </p:sp>
    </p:spTree>
    <p:extLst>
      <p:ext uri="{BB962C8B-B14F-4D97-AF65-F5344CB8AC3E}">
        <p14:creationId xmlns:p14="http://schemas.microsoft.com/office/powerpoint/2010/main" val="3028868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873A0-F1F5-49C8-AE45-C5EF49AD8524}"/>
              </a:ext>
            </a:extLst>
          </p:cNvPr>
          <p:cNvSpPr>
            <a:spLocks noGrp="1"/>
          </p:cNvSpPr>
          <p:nvPr>
            <p:ph type="title"/>
          </p:nvPr>
        </p:nvSpPr>
        <p:spPr>
          <a:xfrm>
            <a:off x="838200" y="365126"/>
            <a:ext cx="10515600" cy="62029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4B704BA-80C9-43E2-9904-09DD2D22EB28}"/>
              </a:ext>
            </a:extLst>
          </p:cNvPr>
          <p:cNvSpPr>
            <a:spLocks noGrp="1"/>
          </p:cNvSpPr>
          <p:nvPr>
            <p:ph idx="1"/>
          </p:nvPr>
        </p:nvSpPr>
        <p:spPr>
          <a:xfrm>
            <a:off x="838200" y="985421"/>
            <a:ext cx="10515600" cy="5191542"/>
          </a:xfrm>
        </p:spPr>
        <p:txBody>
          <a:bodyPr>
            <a:normAutofit/>
          </a:bodyPr>
          <a:lstStyle/>
          <a:p>
            <a:pPr algn="just"/>
            <a:r>
              <a:rPr lang="en-US" sz="3200" b="1" i="0" dirty="0">
                <a:solidFill>
                  <a:srgbClr val="202122"/>
                </a:solidFill>
                <a:effectLst/>
                <a:latin typeface="Baskerville Old Face" panose="02020602080505020303" pitchFamily="18" charset="0"/>
              </a:rPr>
              <a:t>Electrical wiring</a:t>
            </a:r>
            <a:r>
              <a:rPr lang="en-US" sz="3200" b="0" i="0" dirty="0">
                <a:solidFill>
                  <a:srgbClr val="202122"/>
                </a:solidFill>
                <a:effectLst/>
                <a:latin typeface="Baskerville Old Face" panose="02020602080505020303" pitchFamily="18" charset="0"/>
              </a:rPr>
              <a:t> is an </a:t>
            </a:r>
            <a:r>
              <a:rPr lang="en-US" sz="3200" dirty="0">
                <a:latin typeface="Baskerville Old Face" panose="02020602080505020303" pitchFamily="18" charset="0"/>
              </a:rPr>
              <a:t>electrical</a:t>
            </a:r>
            <a:r>
              <a:rPr lang="en-US" sz="3200" b="0" i="0" dirty="0">
                <a:effectLst/>
                <a:latin typeface="Baskerville Old Face" panose="02020602080505020303" pitchFamily="18" charset="0"/>
              </a:rPr>
              <a:t> installation of cabling and associated devices such as switches, distribution boards, sockets, and light fittings in a structure.</a:t>
            </a:r>
          </a:p>
          <a:p>
            <a:pPr marL="0" indent="0" algn="just">
              <a:buNone/>
            </a:pPr>
            <a:r>
              <a:rPr lang="en-US" sz="3200" b="0" i="0" dirty="0">
                <a:effectLst/>
                <a:latin typeface="Baskerville Old Face" panose="02020602080505020303" pitchFamily="18" charset="0"/>
              </a:rPr>
              <a:t> </a:t>
            </a:r>
            <a:endParaRPr lang="sr-Latn-ME" sz="3200" b="0" i="0" dirty="0">
              <a:effectLst/>
              <a:latin typeface="Baskerville Old Face" panose="02020602080505020303" pitchFamily="18" charset="0"/>
            </a:endParaRPr>
          </a:p>
          <a:p>
            <a:pPr algn="just"/>
            <a:endParaRPr lang="sr-Latn-ME" sz="3200" dirty="0">
              <a:latin typeface="Baskerville Old Face" panose="02020602080505020303" pitchFamily="18" charset="0"/>
            </a:endParaRPr>
          </a:p>
          <a:p>
            <a:pPr algn="just"/>
            <a:r>
              <a:rPr lang="en-US" sz="3200" b="0" i="0" dirty="0">
                <a:effectLst/>
                <a:latin typeface="Baskerville Old Face" panose="02020602080505020303" pitchFamily="18" charset="0"/>
              </a:rPr>
              <a:t>Allowable </a:t>
            </a:r>
            <a:r>
              <a:rPr lang="en-US" sz="3200" dirty="0">
                <a:latin typeface="Baskerville Old Face" panose="02020602080505020303" pitchFamily="18" charset="0"/>
              </a:rPr>
              <a:t>wire </a:t>
            </a:r>
            <a:r>
              <a:rPr lang="en-US" sz="3200" b="0" i="0" dirty="0">
                <a:effectLst/>
                <a:latin typeface="Baskerville Old Face" panose="02020602080505020303" pitchFamily="18" charset="0"/>
              </a:rPr>
              <a:t>and </a:t>
            </a:r>
            <a:r>
              <a:rPr lang="en-US" sz="3200" dirty="0">
                <a:latin typeface="Baskerville Old Face" panose="02020602080505020303" pitchFamily="18" charset="0"/>
              </a:rPr>
              <a:t>cable </a:t>
            </a:r>
            <a:r>
              <a:rPr lang="en-US" sz="3200" b="0" i="0" dirty="0">
                <a:effectLst/>
                <a:latin typeface="Baskerville Old Face" panose="02020602080505020303" pitchFamily="18" charset="0"/>
              </a:rPr>
              <a:t>types and sizes are specified according to the circuit operating </a:t>
            </a:r>
            <a:r>
              <a:rPr lang="en-US" sz="3200" dirty="0">
                <a:latin typeface="Baskerville Old Face" panose="02020602080505020303" pitchFamily="18" charset="0"/>
              </a:rPr>
              <a:t>voltage </a:t>
            </a:r>
            <a:r>
              <a:rPr lang="en-US" sz="3200" b="0" i="0" dirty="0">
                <a:effectLst/>
                <a:latin typeface="Baskerville Old Face" panose="02020602080505020303" pitchFamily="18" charset="0"/>
              </a:rPr>
              <a:t>and </a:t>
            </a:r>
            <a:r>
              <a:rPr lang="en-US" sz="3200" dirty="0">
                <a:latin typeface="Baskerville Old Face" panose="02020602080505020303" pitchFamily="18" charset="0"/>
              </a:rPr>
              <a:t>electric current</a:t>
            </a:r>
            <a:r>
              <a:rPr lang="en-US" sz="3200" b="0" i="0" dirty="0">
                <a:effectLst/>
                <a:latin typeface="Baskerville Old Face" panose="02020602080505020303" pitchFamily="18" charset="0"/>
              </a:rPr>
              <a:t> capability, with further restrictions on the environmental conditions, such as ambient temperature range, moisture levels, and exposure to sunlight and chemicals.</a:t>
            </a:r>
          </a:p>
          <a:p>
            <a:endParaRPr lang="en-US" dirty="0"/>
          </a:p>
        </p:txBody>
      </p:sp>
    </p:spTree>
    <p:extLst>
      <p:ext uri="{BB962C8B-B14F-4D97-AF65-F5344CB8AC3E}">
        <p14:creationId xmlns:p14="http://schemas.microsoft.com/office/powerpoint/2010/main" val="195164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6EDD-69E3-41C2-9BE9-3ADA3DD72604}"/>
              </a:ext>
            </a:extLst>
          </p:cNvPr>
          <p:cNvSpPr>
            <a:spLocks noGrp="1"/>
          </p:cNvSpPr>
          <p:nvPr>
            <p:ph type="title"/>
          </p:nvPr>
        </p:nvSpPr>
        <p:spPr>
          <a:xfrm>
            <a:off x="838200" y="365125"/>
            <a:ext cx="10515600" cy="17641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2DF89CD-3FD9-44FD-8510-8057A6B97FCA}"/>
              </a:ext>
            </a:extLst>
          </p:cNvPr>
          <p:cNvSpPr>
            <a:spLocks noGrp="1"/>
          </p:cNvSpPr>
          <p:nvPr>
            <p:ph idx="1"/>
          </p:nvPr>
        </p:nvSpPr>
        <p:spPr>
          <a:xfrm>
            <a:off x="758301" y="674703"/>
            <a:ext cx="10515600" cy="6036815"/>
          </a:xfrm>
        </p:spPr>
        <p:txBody>
          <a:bodyPr>
            <a:normAutofit fontScale="92500" lnSpcReduction="10000"/>
          </a:bodyPr>
          <a:lstStyle/>
          <a:p>
            <a:pPr algn="l"/>
            <a:r>
              <a:rPr lang="en-US" b="0" i="0" dirty="0">
                <a:solidFill>
                  <a:srgbClr val="202122"/>
                </a:solidFill>
                <a:effectLst/>
                <a:latin typeface="Baskerville Old Face" panose="02020602080505020303" pitchFamily="18" charset="0"/>
              </a:rPr>
              <a:t>Materials for wiring interior electrical systems in buildings vary depending on:</a:t>
            </a:r>
          </a:p>
          <a:p>
            <a:pPr algn="l">
              <a:buFont typeface="Wingdings" panose="05000000000000000000" pitchFamily="2" charset="2"/>
              <a:buChar char="Ø"/>
            </a:pPr>
            <a:r>
              <a:rPr lang="en-US" b="1" i="0" dirty="0">
                <a:solidFill>
                  <a:srgbClr val="202122"/>
                </a:solidFill>
                <a:effectLst/>
                <a:latin typeface="Baskerville Old Face" panose="02020602080505020303" pitchFamily="18" charset="0"/>
              </a:rPr>
              <a:t>Intended use and amount of power demand on the circuit</a:t>
            </a:r>
          </a:p>
          <a:p>
            <a:pPr algn="l">
              <a:buFont typeface="Wingdings" panose="05000000000000000000" pitchFamily="2" charset="2"/>
              <a:buChar char="Ø"/>
            </a:pPr>
            <a:r>
              <a:rPr lang="en-US" b="1" i="0" dirty="0">
                <a:solidFill>
                  <a:srgbClr val="202122"/>
                </a:solidFill>
                <a:effectLst/>
                <a:latin typeface="Baskerville Old Face" panose="02020602080505020303" pitchFamily="18" charset="0"/>
              </a:rPr>
              <a:t>Type of occupancy and size of the building</a:t>
            </a:r>
          </a:p>
          <a:p>
            <a:pPr algn="l">
              <a:buFont typeface="Wingdings" panose="05000000000000000000" pitchFamily="2" charset="2"/>
              <a:buChar char="Ø"/>
            </a:pPr>
            <a:r>
              <a:rPr lang="en-US" b="1" i="0" dirty="0">
                <a:solidFill>
                  <a:srgbClr val="202122"/>
                </a:solidFill>
                <a:effectLst/>
                <a:latin typeface="Baskerville Old Face" panose="02020602080505020303" pitchFamily="18" charset="0"/>
              </a:rPr>
              <a:t>National and local regulations</a:t>
            </a:r>
          </a:p>
          <a:p>
            <a:pPr algn="l">
              <a:buFont typeface="Wingdings" panose="05000000000000000000" pitchFamily="2" charset="2"/>
              <a:buChar char="Ø"/>
            </a:pPr>
            <a:r>
              <a:rPr lang="en-US" b="1" i="0" dirty="0">
                <a:solidFill>
                  <a:srgbClr val="202122"/>
                </a:solidFill>
                <a:effectLst/>
                <a:latin typeface="Baskerville Old Face" panose="02020602080505020303" pitchFamily="18" charset="0"/>
              </a:rPr>
              <a:t>Environment in which the wiring must operate.</a:t>
            </a:r>
          </a:p>
          <a:p>
            <a:pPr algn="just">
              <a:buFont typeface="Wingdings" panose="05000000000000000000" pitchFamily="2" charset="2"/>
              <a:buChar char="v"/>
            </a:pPr>
            <a:r>
              <a:rPr lang="en-US" b="1" i="0" dirty="0">
                <a:solidFill>
                  <a:srgbClr val="FF0000"/>
                </a:solidFill>
                <a:effectLst/>
                <a:latin typeface="Baskerville Old Face" panose="02020602080505020303" pitchFamily="18" charset="0"/>
              </a:rPr>
              <a:t>Homes typically have several kinds of home wiring, including electrical wiring for lighting and power distribution, permanently installed and portable appliances, telephone, heating or ventilation system control</a:t>
            </a:r>
            <a:r>
              <a:rPr lang="en-US" b="1" dirty="0">
                <a:solidFill>
                  <a:srgbClr val="FF0000"/>
                </a:solidFill>
                <a:latin typeface="Baskerville Old Face" panose="02020602080505020303" pitchFamily="18" charset="0"/>
              </a:rPr>
              <a:t> </a:t>
            </a:r>
            <a:r>
              <a:rPr lang="en-US" b="1" i="0" dirty="0">
                <a:solidFill>
                  <a:srgbClr val="FF0000"/>
                </a:solidFill>
                <a:effectLst/>
                <a:latin typeface="Baskerville Old Face" panose="02020602080505020303" pitchFamily="18" charset="0"/>
              </a:rPr>
              <a:t>and computer networks.</a:t>
            </a:r>
          </a:p>
          <a:p>
            <a:pPr algn="just">
              <a:buFont typeface="Wingdings" panose="05000000000000000000" pitchFamily="2" charset="2"/>
              <a:buChar char="v"/>
            </a:pPr>
            <a:r>
              <a:rPr lang="en-US" b="1" i="0" dirty="0">
                <a:solidFill>
                  <a:srgbClr val="FF0000"/>
                </a:solidFill>
                <a:effectLst/>
                <a:latin typeface="Baskerville Old Face" panose="02020602080505020303" pitchFamily="18" charset="0"/>
              </a:rPr>
              <a:t>AC power plugs and sockets connect electric equipment to the alternating current (AC) power supply in buildings and at other sites. Electrical plugs and sockets differ from one another in voltage and current rating, shape, size, and connector type</a:t>
            </a:r>
          </a:p>
          <a:p>
            <a:pPr algn="just">
              <a:buFont typeface="Wingdings" panose="05000000000000000000" pitchFamily="2" charset="2"/>
              <a:buChar char="v"/>
            </a:pPr>
            <a:r>
              <a:rPr lang="en-US" b="1" i="0" dirty="0">
                <a:solidFill>
                  <a:srgbClr val="FF0000"/>
                </a:solidFill>
                <a:effectLst/>
                <a:latin typeface="Baskerville Old Face" panose="02020602080505020303" pitchFamily="18" charset="0"/>
              </a:rPr>
              <a:t> Plugs, </a:t>
            </a:r>
            <a:r>
              <a:rPr lang="en-US" b="1" i="0" dirty="0" err="1">
                <a:solidFill>
                  <a:srgbClr val="FF0000"/>
                </a:solidFill>
                <a:effectLst/>
                <a:latin typeface="Baskerville Old Face" panose="02020602080505020303" pitchFamily="18" charset="0"/>
              </a:rPr>
              <a:t>wallsockets</a:t>
            </a:r>
            <a:r>
              <a:rPr lang="en-US" b="1" i="0" dirty="0">
                <a:solidFill>
                  <a:srgbClr val="FF0000"/>
                </a:solidFill>
                <a:effectLst/>
                <a:latin typeface="Baskerville Old Face" panose="02020602080505020303" pitchFamily="18" charset="0"/>
              </a:rPr>
              <a:t> need to be installed throughout the house in locations where power will be required</a:t>
            </a:r>
          </a:p>
          <a:p>
            <a:endParaRPr lang="en-US" dirty="0"/>
          </a:p>
        </p:txBody>
      </p:sp>
    </p:spTree>
    <p:extLst>
      <p:ext uri="{BB962C8B-B14F-4D97-AF65-F5344CB8AC3E}">
        <p14:creationId xmlns:p14="http://schemas.microsoft.com/office/powerpoint/2010/main" val="59464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3622-A716-445E-8D92-30F2A2CB7E53}"/>
              </a:ext>
            </a:extLst>
          </p:cNvPr>
          <p:cNvSpPr>
            <a:spLocks noGrp="1"/>
          </p:cNvSpPr>
          <p:nvPr>
            <p:ph type="title"/>
          </p:nvPr>
        </p:nvSpPr>
        <p:spPr/>
        <p:txBody>
          <a:bodyPr/>
          <a:lstStyle/>
          <a:p>
            <a:r>
              <a:rPr lang="en-US" dirty="0"/>
              <a:t>Electric meters</a:t>
            </a:r>
          </a:p>
        </p:txBody>
      </p:sp>
      <p:sp>
        <p:nvSpPr>
          <p:cNvPr id="3" name="Content Placeholder 2">
            <a:extLst>
              <a:ext uri="{FF2B5EF4-FFF2-40B4-BE49-F238E27FC236}">
                <a16:creationId xmlns:a16="http://schemas.microsoft.com/office/drawing/2014/main" id="{368CC4E9-73A2-419F-B352-463D972FA7DF}"/>
              </a:ext>
            </a:extLst>
          </p:cNvPr>
          <p:cNvSpPr>
            <a:spLocks noGrp="1"/>
          </p:cNvSpPr>
          <p:nvPr>
            <p:ph idx="1"/>
          </p:nvPr>
        </p:nvSpPr>
        <p:spPr>
          <a:xfrm>
            <a:off x="838200" y="1260629"/>
            <a:ext cx="10515600" cy="4916334"/>
          </a:xfrm>
        </p:spPr>
        <p:txBody>
          <a:bodyPr/>
          <a:lstStyle/>
          <a:p>
            <a:r>
              <a:rPr lang="en-US" dirty="0">
                <a:latin typeface="Baskerville Old Face" panose="02020602080505020303" pitchFamily="18" charset="0"/>
              </a:rPr>
              <a:t>First in the list of common electrical parts you see everyday is the Electric meter. It is used by the national electricity grid to measure the units of electrical energy used in your household circuits. Yeah, that’s how they find the amount you need to pay for your electricity bill per month.</a:t>
            </a:r>
          </a:p>
        </p:txBody>
      </p:sp>
      <p:pic>
        <p:nvPicPr>
          <p:cNvPr id="5" name="Picture 4">
            <a:extLst>
              <a:ext uri="{FF2B5EF4-FFF2-40B4-BE49-F238E27FC236}">
                <a16:creationId xmlns:a16="http://schemas.microsoft.com/office/drawing/2014/main" id="{7093F41C-1147-4025-BA03-C9F21B3BE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624" y="2967362"/>
            <a:ext cx="5331410" cy="3083332"/>
          </a:xfrm>
          <a:prstGeom prst="rect">
            <a:avLst/>
          </a:prstGeom>
        </p:spPr>
      </p:pic>
    </p:spTree>
    <p:extLst>
      <p:ext uri="{BB962C8B-B14F-4D97-AF65-F5344CB8AC3E}">
        <p14:creationId xmlns:p14="http://schemas.microsoft.com/office/powerpoint/2010/main" val="3416490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2D0B1-1E95-4074-BBC4-BD6E3411A22F}"/>
              </a:ext>
            </a:extLst>
          </p:cNvPr>
          <p:cNvSpPr>
            <a:spLocks noGrp="1"/>
          </p:cNvSpPr>
          <p:nvPr>
            <p:ph type="title"/>
          </p:nvPr>
        </p:nvSpPr>
        <p:spPr/>
        <p:txBody>
          <a:bodyPr/>
          <a:lstStyle/>
          <a:p>
            <a:r>
              <a:rPr lang="en-US" dirty="0"/>
              <a:t>Fuses</a:t>
            </a:r>
          </a:p>
        </p:txBody>
      </p:sp>
      <p:sp>
        <p:nvSpPr>
          <p:cNvPr id="3" name="Content Placeholder 2">
            <a:extLst>
              <a:ext uri="{FF2B5EF4-FFF2-40B4-BE49-F238E27FC236}">
                <a16:creationId xmlns:a16="http://schemas.microsoft.com/office/drawing/2014/main" id="{3D401D35-B869-4513-8E05-3347DCED8E9B}"/>
              </a:ext>
            </a:extLst>
          </p:cNvPr>
          <p:cNvSpPr>
            <a:spLocks noGrp="1"/>
          </p:cNvSpPr>
          <p:nvPr>
            <p:ph idx="1"/>
          </p:nvPr>
        </p:nvSpPr>
        <p:spPr>
          <a:xfrm>
            <a:off x="838200" y="1331650"/>
            <a:ext cx="10515600" cy="4845313"/>
          </a:xfrm>
        </p:spPr>
        <p:txBody>
          <a:bodyPr/>
          <a:lstStyle/>
          <a:p>
            <a:r>
              <a:rPr lang="en-US" dirty="0">
                <a:latin typeface="Baskerville Old Face" panose="02020602080505020303" pitchFamily="18" charset="0"/>
              </a:rPr>
              <a:t>A fuse is an electrical part which you can’t see as it’s always inside a plug or an electrical device such as TV.</a:t>
            </a:r>
          </a:p>
          <a:p>
            <a:r>
              <a:rPr lang="en-US" dirty="0">
                <a:latin typeface="Baskerville Old Face" panose="02020602080505020303" pitchFamily="18" charset="0"/>
              </a:rPr>
              <a:t>Basically fuses are used to protect electrical appliances, parts and electronic components from potential damage due to a high current – Ampere – flowing in the circuit.</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DF2DB081-FA36-4D78-8BFF-98C79863C5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8407" y="3255384"/>
            <a:ext cx="4984455" cy="3322970"/>
          </a:xfrm>
          <a:prstGeom prst="rect">
            <a:avLst/>
          </a:prstGeom>
        </p:spPr>
      </p:pic>
      <p:pic>
        <p:nvPicPr>
          <p:cNvPr id="7" name="Picture 6">
            <a:extLst>
              <a:ext uri="{FF2B5EF4-FFF2-40B4-BE49-F238E27FC236}">
                <a16:creationId xmlns:a16="http://schemas.microsoft.com/office/drawing/2014/main" id="{FC482BD0-E024-4483-B4D1-2EE6BC9AA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197" y="3676753"/>
            <a:ext cx="4256647" cy="2461761"/>
          </a:xfrm>
          <a:prstGeom prst="rect">
            <a:avLst/>
          </a:prstGeom>
        </p:spPr>
      </p:pic>
    </p:spTree>
    <p:extLst>
      <p:ext uri="{BB962C8B-B14F-4D97-AF65-F5344CB8AC3E}">
        <p14:creationId xmlns:p14="http://schemas.microsoft.com/office/powerpoint/2010/main" val="768838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F458-5F86-41C9-8B03-E9B98A30F28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1B6E25-861A-4494-924A-9899931D1A5C}"/>
              </a:ext>
            </a:extLst>
          </p:cNvPr>
          <p:cNvSpPr>
            <a:spLocks noGrp="1"/>
          </p:cNvSpPr>
          <p:nvPr>
            <p:ph idx="1"/>
          </p:nvPr>
        </p:nvSpPr>
        <p:spPr/>
        <p:txBody>
          <a:bodyPr/>
          <a:lstStyle/>
          <a:p>
            <a:r>
              <a:rPr lang="en-US" dirty="0">
                <a:latin typeface="Baskerville Old Face" panose="02020602080505020303" pitchFamily="18" charset="0"/>
              </a:rPr>
              <a:t>A</a:t>
            </a:r>
            <a:r>
              <a:rPr lang="en-US" b="0" i="0" dirty="0">
                <a:effectLst/>
                <a:latin typeface="Baskerville Old Face" panose="02020602080505020303" pitchFamily="18" charset="0"/>
              </a:rPr>
              <a:t> </a:t>
            </a:r>
            <a:r>
              <a:rPr lang="en-US" b="1" i="0" dirty="0">
                <a:effectLst/>
                <a:latin typeface="Baskerville Old Face" panose="02020602080505020303" pitchFamily="18" charset="0"/>
              </a:rPr>
              <a:t>miniature circuit breaker</a:t>
            </a:r>
            <a:r>
              <a:rPr lang="en-US" b="0" i="0" dirty="0">
                <a:effectLst/>
                <a:latin typeface="Baskerville Old Face" panose="02020602080505020303" pitchFamily="18" charset="0"/>
              </a:rPr>
              <a:t> </a:t>
            </a:r>
            <a:r>
              <a:rPr lang="en-US" dirty="0">
                <a:latin typeface="Baskerville Old Face" panose="02020602080505020303" pitchFamily="18" charset="0"/>
              </a:rPr>
              <a:t>- </a:t>
            </a:r>
            <a:r>
              <a:rPr lang="en-US" b="0" i="0" dirty="0">
                <a:effectLst/>
                <a:latin typeface="Baskerville Old Face" panose="02020602080505020303" pitchFamily="18" charset="0"/>
              </a:rPr>
              <a:t>it looks like a switch consisting various ampere values.</a:t>
            </a:r>
          </a:p>
          <a:p>
            <a:r>
              <a:rPr lang="en-US" b="0" i="0" dirty="0">
                <a:effectLst/>
                <a:latin typeface="Baskerville Old Face" panose="02020602080505020303" pitchFamily="18" charset="0"/>
              </a:rPr>
              <a:t> Circuit breakers function similar to fuses. In the event of an exceeding current flow than the rated ampere value, the switch opens and stops the current, instead of melting anything or dying forever. </a:t>
            </a:r>
          </a:p>
          <a:p>
            <a:r>
              <a:rPr lang="en-US" b="0" i="0" dirty="0">
                <a:effectLst/>
                <a:latin typeface="Baskerville Old Face" panose="02020602080505020303" pitchFamily="18" charset="0"/>
              </a:rPr>
              <a:t>The circuit can be connected again by closing the switch.</a:t>
            </a:r>
            <a:endParaRPr lang="en-US" dirty="0">
              <a:latin typeface="Baskerville Old Face" panose="02020602080505020303" pitchFamily="18" charset="0"/>
            </a:endParaRPr>
          </a:p>
        </p:txBody>
      </p:sp>
    </p:spTree>
    <p:extLst>
      <p:ext uri="{BB962C8B-B14F-4D97-AF65-F5344CB8AC3E}">
        <p14:creationId xmlns:p14="http://schemas.microsoft.com/office/powerpoint/2010/main" val="795633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ECF9E-476E-4CFF-BDC0-A641049F2FF1}"/>
              </a:ext>
            </a:extLst>
          </p:cNvPr>
          <p:cNvSpPr>
            <a:spLocks noGrp="1"/>
          </p:cNvSpPr>
          <p:nvPr>
            <p:ph type="title"/>
          </p:nvPr>
        </p:nvSpPr>
        <p:spPr/>
        <p:txBody>
          <a:bodyPr/>
          <a:lstStyle/>
          <a:p>
            <a:r>
              <a:rPr lang="en-US" dirty="0"/>
              <a:t>Distribution box</a:t>
            </a:r>
          </a:p>
        </p:txBody>
      </p:sp>
      <p:sp>
        <p:nvSpPr>
          <p:cNvPr id="3" name="Content Placeholder 2">
            <a:extLst>
              <a:ext uri="{FF2B5EF4-FFF2-40B4-BE49-F238E27FC236}">
                <a16:creationId xmlns:a16="http://schemas.microsoft.com/office/drawing/2014/main" id="{BC057FC8-823E-4B6F-A17D-78D064C7F608}"/>
              </a:ext>
            </a:extLst>
          </p:cNvPr>
          <p:cNvSpPr>
            <a:spLocks noGrp="1"/>
          </p:cNvSpPr>
          <p:nvPr>
            <p:ph idx="1"/>
          </p:nvPr>
        </p:nvSpPr>
        <p:spPr>
          <a:xfrm>
            <a:off x="838200" y="1260629"/>
            <a:ext cx="10515600" cy="5433134"/>
          </a:xfrm>
        </p:spPr>
        <p:txBody>
          <a:bodyPr/>
          <a:lstStyle/>
          <a:p>
            <a:pPr algn="just"/>
            <a:r>
              <a:rPr lang="en-US" b="0" i="0" dirty="0">
                <a:effectLst/>
                <a:latin typeface="Baskerville Old Face" panose="02020602080505020303" pitchFamily="18" charset="0"/>
              </a:rPr>
              <a:t>Distribution box is another easy to notice electrical part in your home. It consists </a:t>
            </a:r>
            <a:r>
              <a:rPr lang="en-US" b="1" i="0" dirty="0">
                <a:effectLst/>
                <a:latin typeface="Baskerville Old Face" panose="02020602080505020303" pitchFamily="18" charset="0"/>
              </a:rPr>
              <a:t>3 more electrical parts</a:t>
            </a:r>
            <a:r>
              <a:rPr lang="en-US" b="0" i="0" dirty="0">
                <a:effectLst/>
                <a:latin typeface="Baskerville Old Face" panose="02020602080505020303" pitchFamily="18" charset="0"/>
              </a:rPr>
              <a:t>, namely,</a:t>
            </a:r>
          </a:p>
          <a:p>
            <a:pPr lvl="1" algn="just">
              <a:buFont typeface="Wingdings" panose="05000000000000000000" pitchFamily="2" charset="2"/>
              <a:buChar char="v"/>
            </a:pPr>
            <a:r>
              <a:rPr lang="en-US" b="0" i="0" dirty="0">
                <a:solidFill>
                  <a:srgbClr val="FF0000"/>
                </a:solidFill>
                <a:effectLst/>
                <a:latin typeface="Baskerville Old Face" panose="02020602080505020303" pitchFamily="18" charset="0"/>
              </a:rPr>
              <a:t>Main Switch </a:t>
            </a:r>
          </a:p>
          <a:p>
            <a:pPr lvl="1" algn="just">
              <a:buFont typeface="Wingdings" panose="05000000000000000000" pitchFamily="2" charset="2"/>
              <a:buChar char="v"/>
            </a:pPr>
            <a:r>
              <a:rPr lang="en-US" b="0" i="0" dirty="0">
                <a:solidFill>
                  <a:srgbClr val="FF0000"/>
                </a:solidFill>
                <a:effectLst/>
                <a:latin typeface="Baskerville Old Face" panose="02020602080505020303" pitchFamily="18" charset="0"/>
              </a:rPr>
              <a:t>Trip Switch </a:t>
            </a:r>
          </a:p>
          <a:p>
            <a:pPr lvl="1" algn="just">
              <a:buFont typeface="Wingdings" panose="05000000000000000000" pitchFamily="2" charset="2"/>
              <a:buChar char="v"/>
            </a:pPr>
            <a:r>
              <a:rPr lang="en-US" b="0" i="0" dirty="0">
                <a:solidFill>
                  <a:srgbClr val="FF0000"/>
                </a:solidFill>
                <a:effectLst/>
                <a:latin typeface="Baskerville Old Face" panose="02020602080505020303" pitchFamily="18" charset="0"/>
              </a:rPr>
              <a:t>Circuit Breakers </a:t>
            </a:r>
          </a:p>
          <a:p>
            <a:pPr algn="just"/>
            <a:r>
              <a:rPr lang="en-US" b="0" i="0" dirty="0">
                <a:effectLst/>
                <a:latin typeface="Baskerville Old Face" panose="02020602080505020303" pitchFamily="18" charset="0"/>
              </a:rPr>
              <a:t>As the name implies, Distribution Box simply distributes the electric supply to sections of the house. </a:t>
            </a:r>
          </a:p>
          <a:p>
            <a:pPr algn="just"/>
            <a:r>
              <a:rPr lang="en-US" b="0" i="0" dirty="0">
                <a:effectLst/>
                <a:latin typeface="Baskerville Old Face" panose="02020602080505020303" pitchFamily="18" charset="0"/>
              </a:rPr>
              <a:t>These sections contain:</a:t>
            </a:r>
          </a:p>
          <a:p>
            <a:pPr lvl="1" algn="just">
              <a:buFont typeface="Wingdings" panose="05000000000000000000" pitchFamily="2" charset="2"/>
              <a:buChar char="Ø"/>
            </a:pPr>
            <a:r>
              <a:rPr lang="en-US" b="1" i="0" dirty="0">
                <a:solidFill>
                  <a:srgbClr val="FF0000"/>
                </a:solidFill>
                <a:effectLst/>
                <a:latin typeface="Baskerville Old Face" panose="02020602080505020303" pitchFamily="18" charset="0"/>
              </a:rPr>
              <a:t>light circuits</a:t>
            </a:r>
            <a:r>
              <a:rPr lang="en-US" b="0" i="0" dirty="0">
                <a:solidFill>
                  <a:srgbClr val="FF0000"/>
                </a:solidFill>
                <a:effectLst/>
                <a:latin typeface="Baskerville Old Face" panose="02020602080505020303" pitchFamily="18" charset="0"/>
              </a:rPr>
              <a:t> [Light Switches + Light Bulbs],</a:t>
            </a:r>
            <a:r>
              <a:rPr lang="en-US" b="1" i="0" dirty="0">
                <a:solidFill>
                  <a:srgbClr val="FF0000"/>
                </a:solidFill>
                <a:effectLst/>
                <a:latin typeface="Baskerville Old Face" panose="02020602080505020303" pitchFamily="18" charset="0"/>
              </a:rPr>
              <a:t> </a:t>
            </a:r>
          </a:p>
          <a:p>
            <a:pPr lvl="1" algn="just">
              <a:buFont typeface="Wingdings" panose="05000000000000000000" pitchFamily="2" charset="2"/>
              <a:buChar char="Ø"/>
            </a:pPr>
            <a:r>
              <a:rPr lang="en-US" b="1" i="0" dirty="0">
                <a:solidFill>
                  <a:srgbClr val="FF0000"/>
                </a:solidFill>
                <a:effectLst/>
                <a:latin typeface="Baskerville Old Face" panose="02020602080505020303" pitchFamily="18" charset="0"/>
              </a:rPr>
              <a:t>fan circuits</a:t>
            </a:r>
            <a:r>
              <a:rPr lang="en-US" b="0" i="0" dirty="0">
                <a:solidFill>
                  <a:srgbClr val="FF0000"/>
                </a:solidFill>
                <a:effectLst/>
                <a:latin typeface="Baskerville Old Face" panose="02020602080505020303" pitchFamily="18" charset="0"/>
              </a:rPr>
              <a:t> [Fan Regulator + Fan]</a:t>
            </a:r>
          </a:p>
          <a:p>
            <a:pPr lvl="1" algn="just">
              <a:buFont typeface="Wingdings" panose="05000000000000000000" pitchFamily="2" charset="2"/>
              <a:buChar char="Ø"/>
            </a:pPr>
            <a:r>
              <a:rPr lang="en-US" b="1" i="0" dirty="0">
                <a:solidFill>
                  <a:srgbClr val="FF0000"/>
                </a:solidFill>
                <a:effectLst/>
                <a:latin typeface="Baskerville Old Face" panose="02020602080505020303" pitchFamily="18" charset="0"/>
              </a:rPr>
              <a:t>plug socket circuits</a:t>
            </a:r>
            <a:r>
              <a:rPr lang="en-US" b="0" i="0" dirty="0">
                <a:solidFill>
                  <a:srgbClr val="FF0000"/>
                </a:solidFill>
                <a:effectLst/>
                <a:latin typeface="Baskerville Old Face" panose="02020602080505020303" pitchFamily="18" charset="0"/>
              </a:rPr>
              <a:t>.</a:t>
            </a:r>
          </a:p>
          <a:p>
            <a:endParaRPr lang="en-US" dirty="0"/>
          </a:p>
        </p:txBody>
      </p:sp>
    </p:spTree>
    <p:extLst>
      <p:ext uri="{BB962C8B-B14F-4D97-AF65-F5344CB8AC3E}">
        <p14:creationId xmlns:p14="http://schemas.microsoft.com/office/powerpoint/2010/main" val="229862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771061-1002-4EE5-B1FD-A56A9881D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830" y="875725"/>
            <a:ext cx="8415569" cy="4864891"/>
          </a:xfrm>
          <a:prstGeom prst="rect">
            <a:avLst/>
          </a:prstGeom>
        </p:spPr>
      </p:pic>
    </p:spTree>
    <p:extLst>
      <p:ext uri="{BB962C8B-B14F-4D97-AF65-F5344CB8AC3E}">
        <p14:creationId xmlns:p14="http://schemas.microsoft.com/office/powerpoint/2010/main" val="3422292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1682</TotalTime>
  <Words>1936</Words>
  <Application>Microsoft Office PowerPoint</Application>
  <PresentationFormat>Widescreen</PresentationFormat>
  <Paragraphs>140</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Baskerville Old Face</vt:lpstr>
      <vt:lpstr>Calibri</vt:lpstr>
      <vt:lpstr>Calibri Light</vt:lpstr>
      <vt:lpstr>Wingdings</vt:lpstr>
      <vt:lpstr>Office Theme</vt:lpstr>
      <vt:lpstr>ELECTRICAL INSTALLATION(WIRING)</vt:lpstr>
      <vt:lpstr>PowerPoint Presentation</vt:lpstr>
      <vt:lpstr>PowerPoint Presentation</vt:lpstr>
      <vt:lpstr>PowerPoint Presentation</vt:lpstr>
      <vt:lpstr>Electric meters</vt:lpstr>
      <vt:lpstr>Fuses</vt:lpstr>
      <vt:lpstr>PowerPoint Presentation</vt:lpstr>
      <vt:lpstr>Distribution box</vt:lpstr>
      <vt:lpstr>PowerPoint Presentation</vt:lpstr>
      <vt:lpstr>Main Switch</vt:lpstr>
      <vt:lpstr>PowerPoint Presentation</vt:lpstr>
      <vt:lpstr>Trip Switch</vt:lpstr>
      <vt:lpstr>PowerPoint Presentation</vt:lpstr>
      <vt:lpstr>Wall Switches</vt:lpstr>
      <vt:lpstr>Plug sockets</vt:lpstr>
      <vt:lpstr>Electrical Wires &amp; Cables </vt:lpstr>
      <vt:lpstr>CABLES</vt:lpstr>
      <vt:lpstr>PowerPoint Presentation</vt:lpstr>
      <vt:lpstr>PowerPoint Presentation</vt:lpstr>
      <vt:lpstr>PowerPoint Presentation</vt:lpstr>
      <vt:lpstr>Conductors</vt:lpstr>
      <vt:lpstr>Electrical Earthing</vt:lpstr>
      <vt:lpstr> Types of Electrical Earthing </vt:lpstr>
      <vt:lpstr>Neutral Earthing </vt:lpstr>
      <vt:lpstr>Equipment  Earthing </vt:lpstr>
      <vt:lpstr>Importance of Earthing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Markovic</dc:creator>
  <cp:lastModifiedBy>Ana Markovic</cp:lastModifiedBy>
  <cp:revision>35</cp:revision>
  <dcterms:created xsi:type="dcterms:W3CDTF">2021-03-17T05:38:18Z</dcterms:created>
  <dcterms:modified xsi:type="dcterms:W3CDTF">2021-04-19T06:26:02Z</dcterms:modified>
</cp:coreProperties>
</file>