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341" r:id="rId3"/>
    <p:sldId id="342" r:id="rId4"/>
    <p:sldId id="343" r:id="rId5"/>
    <p:sldId id="344" r:id="rId6"/>
    <p:sldId id="345" r:id="rId7"/>
    <p:sldId id="347" r:id="rId8"/>
    <p:sldId id="348" r:id="rId9"/>
    <p:sldId id="346" r:id="rId10"/>
    <p:sldId id="325" r:id="rId11"/>
    <p:sldId id="334" r:id="rId12"/>
    <p:sldId id="351" r:id="rId13"/>
    <p:sldId id="35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8" autoAdjust="0"/>
  </p:normalViewPr>
  <p:slideViewPr>
    <p:cSldViewPr>
      <p:cViewPr varScale="1">
        <p:scale>
          <a:sx n="60" d="100"/>
          <a:sy n="60" d="100"/>
        </p:scale>
        <p:origin x="14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67664B-0560-4554-A99B-DA5F6AFD20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362F-5A4A-4223-8B12-746C4447F0D7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19748B-7043-4017-802E-2EB75E10C7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D2E3-9A5B-4E16-A188-03546E0998D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B5BA-8D57-4E4C-944B-DD133958E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C73-1AF6-4729-BE4D-D7838A3FBB9D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C3FD-E30F-4E20-B6CD-A802BF57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0D3-2A4A-484F-BF85-02421AC2D6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05B8-88CD-4DC6-81B9-FBC5FD56F2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FE7-97E4-4E3A-81CA-13D171E4C431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5EE8FE-1B4C-4DFD-99AB-D0D2AD62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1AEA-D42E-4440-8EF6-8F12DDFF95DF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34E8-4B48-43C2-92B3-CF7809742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03EE-77A9-497D-9E0F-2947669BB5B3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C08F-C8E7-4E61-A06F-1E954614D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95A1-82D8-4B02-9917-E934D4E087C7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5085-EA0F-474B-AAF7-705D98DFE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D0A-115E-4DF6-8E5E-97E567005B9C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5DB-A75C-465D-9A02-F79699EAB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2AE9-E1A6-4D88-BE6F-EB5ADEF85778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337B6F-AE6F-49D6-AF15-8DC057CC3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BE7D98-7DAC-47FE-82D7-CF281F4ADC7B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Melanija Ćalasan dipl.ing.el.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07D072-163F-4D13-8137-9C6B4E5A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781800" cy="365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SOLARNE  FOTOVOLTIK  ELEKTRANE</a:t>
            </a:r>
            <a:endParaRPr lang="sr-Latn-CS" b="1" dirty="0">
              <a:latin typeface="Arial" pitchFamily="34" charset="0"/>
              <a:cs typeface="Arial" pitchFamily="34" charset="0"/>
            </a:endParaRPr>
          </a:p>
          <a:p>
            <a:endParaRPr lang="sr-Latn-C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sr-Latn-CS" dirty="0">
              <a:latin typeface="Century Gothic" pitchFamily="34" charset="0"/>
            </a:endParaRPr>
          </a:p>
          <a:p>
            <a:r>
              <a:rPr lang="sr-Latn-CS" sz="1200" dirty="0">
                <a:latin typeface="Century Gothic" pitchFamily="34" charset="0"/>
              </a:rPr>
              <a:t>Melanija Ćalasan dipl.ing.el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ME" sz="6000" b="1" dirty="0">
                <a:latin typeface="Arial" pitchFamily="34" charset="0"/>
                <a:cs typeface="Arial" pitchFamily="34" charset="0"/>
              </a:rPr>
              <a:t>PROIZVODNJA ELEKTRIČNE</a:t>
            </a:r>
            <a:r>
              <a:rPr sz="6000" b="1" dirty="0">
                <a:latin typeface="Arial" pitchFamily="34" charset="0"/>
                <a:cs typeface="Arial" pitchFamily="34" charset="0"/>
              </a:rPr>
              <a:t> ENERGIJE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28600"/>
            <a:ext cx="762000" cy="762002"/>
          </a:xfrm>
          <a:prstGeom prst="rect">
            <a:avLst/>
          </a:prstGeom>
          <a:noFill/>
        </p:spPr>
      </p:pic>
      <p:pic>
        <p:nvPicPr>
          <p:cNvPr id="6" name="Picture 2" descr="Polje  fotonaponskih ćel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657600"/>
            <a:ext cx="3657600" cy="2852749"/>
          </a:xfrm>
          <a:prstGeom prst="rect">
            <a:avLst/>
          </a:prstGeom>
          <a:noFill/>
        </p:spPr>
      </p:pic>
      <p:pic>
        <p:nvPicPr>
          <p:cNvPr id="12" name="Picture 11" descr="http://rgn.hr/~tkurevi/Slike/sola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267200"/>
            <a:ext cx="1524000" cy="1524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6386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28600"/>
            <a:ext cx="762000" cy="762002"/>
          </a:xfrm>
          <a:prstGeom prst="rect">
            <a:avLst/>
          </a:prstGeom>
          <a:noFill/>
        </p:spPr>
      </p:pic>
      <p:pic>
        <p:nvPicPr>
          <p:cNvPr id="1026" name="Picture 2" descr="Solarne fotonaponske elektr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1000"/>
            <a:ext cx="4762500" cy="41052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724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Solarni</a:t>
            </a:r>
            <a:r>
              <a:rPr lang="en-US" dirty="0"/>
              <a:t> </a:t>
            </a:r>
            <a:r>
              <a:rPr lang="en-US" dirty="0" err="1"/>
              <a:t>fotonaponski</a:t>
            </a:r>
            <a:r>
              <a:rPr lang="en-US" dirty="0"/>
              <a:t> s</a:t>
            </a:r>
            <a:r>
              <a:rPr lang="sr-Latn-CS" dirty="0"/>
              <a:t>istemi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isplativi</a:t>
            </a:r>
            <a:r>
              <a:rPr lang="en-US" dirty="0"/>
              <a:t>,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povr</a:t>
            </a:r>
            <a:r>
              <a:rPr lang="sr-Latn-CS" dirty="0"/>
              <a:t>atka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pet do 13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sr-Latn-CS" dirty="0"/>
              <a:t>za</a:t>
            </a:r>
            <a:r>
              <a:rPr lang="en-US" dirty="0" err="1"/>
              <a:t>visno</a:t>
            </a:r>
            <a:r>
              <a:rPr lang="en-US" dirty="0"/>
              <a:t> o</a:t>
            </a:r>
            <a:r>
              <a:rPr lang="sr-Latn-CS" dirty="0"/>
              <a:t>d</a:t>
            </a:r>
            <a:r>
              <a:rPr lang="en-US" dirty="0"/>
              <a:t> </a:t>
            </a:r>
            <a:r>
              <a:rPr lang="en-US" dirty="0" err="1"/>
              <a:t>lokacij</a:t>
            </a:r>
            <a:r>
              <a:rPr lang="sr-Latn-CS" dirty="0"/>
              <a:t>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specifičnostima</a:t>
            </a:r>
            <a:r>
              <a:rPr lang="en-US" dirty="0"/>
              <a:t>. </a:t>
            </a:r>
            <a:endParaRPr lang="sr-Latn-CS" dirty="0"/>
          </a:p>
          <a:p>
            <a:r>
              <a:rPr lang="en-US" dirty="0" err="1"/>
              <a:t>Cijena</a:t>
            </a:r>
            <a:r>
              <a:rPr lang="en-US" dirty="0"/>
              <a:t> s</a:t>
            </a:r>
            <a:r>
              <a:rPr lang="sr-Latn-CS" dirty="0"/>
              <a:t>istema</a:t>
            </a:r>
            <a:r>
              <a:rPr lang="en-US" dirty="0"/>
              <a:t> </a:t>
            </a:r>
            <a:r>
              <a:rPr lang="en-US" dirty="0" err="1"/>
              <a:t>kreće</a:t>
            </a:r>
            <a:r>
              <a:rPr lang="en-US" dirty="0"/>
              <a:t> se </a:t>
            </a:r>
            <a:r>
              <a:rPr lang="en-US" dirty="0" err="1"/>
              <a:t>od</a:t>
            </a:r>
            <a:r>
              <a:rPr lang="en-US" dirty="0"/>
              <a:t> 3,5 do 5 € </a:t>
            </a:r>
            <a:r>
              <a:rPr lang="en-US" dirty="0" err="1"/>
              <a:t>po</a:t>
            </a:r>
            <a:r>
              <a:rPr lang="en-US" dirty="0"/>
              <a:t> W </a:t>
            </a:r>
            <a:r>
              <a:rPr lang="en-US" dirty="0" err="1"/>
              <a:t>instali</a:t>
            </a:r>
            <a:r>
              <a:rPr lang="sr-Latn-CS" dirty="0"/>
              <a:t>sane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E585-73D4-4E69-BF19-DE4E8EB2574D}" type="datetime1">
              <a:rPr lang="sr-Latn-CS" smtClean="0"/>
              <a:t>17.12.2021.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085852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SOLARNE  TERMOELEKTRANE</a:t>
            </a:r>
            <a:endParaRPr lang="sr-Latn-C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sr-Latn-M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sr-Latn-M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sr-Latn-M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r-H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Solarne termoelektrane </a:t>
            </a: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ili</a:t>
            </a:r>
            <a:r>
              <a:rPr lang="hr-H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Koncentrisane solarne elektrane (</a:t>
            </a:r>
            <a:r>
              <a:rPr lang="vi-VN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CSP - Concentrated Solar Power Plants</a:t>
            </a:r>
            <a:r>
              <a:rPr lang="sr-Latn-CS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 su izvori električne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energije</a:t>
            </a: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 dobijene pretv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aranjem</a:t>
            </a: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hr-HR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Sunčeve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energije u toplotnu (za razliku od </a:t>
            </a:r>
            <a:r>
              <a:rPr lang="hr-HR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fotovoltaika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kod kojih se električna energija dobija direktno). 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 obzirom da nemaju štetnih produkata prilikom proizvodnje električne energije, a imaju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prili</a:t>
            </a:r>
            <a:r>
              <a:rPr lang="sr-Latn-C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čno</a:t>
            </a: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dobru efikasnost (20 - 40%), proriče im se svijetla budućnost. 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sr-Latn-C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Španija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i SAD,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zahvaljujući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vladinim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mjerama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podrške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kao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što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poreske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olakšice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čine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90%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ukupnih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instalisanih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kapaciteta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hr-H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921046"/>
            <a:ext cx="762000" cy="571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0F49-FADC-434D-AEC5-5CF7440D9591}" type="datetime1">
              <a:rPr lang="sr-Latn-CS" smtClean="0"/>
              <a:t>17.12.2021.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08585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Solarne termoelektrane</a:t>
            </a:r>
          </a:p>
          <a:p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Solarne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termoelektrane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solarnim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tornjem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koriste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polje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heliostata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sr-Latn-C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vi-VN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eliostat </a:t>
            </a:r>
            <a:r>
              <a:rPr lang="vi-VN" dirty="0">
                <a:latin typeface="Verdana" pitchFamily="34" charset="0"/>
                <a:ea typeface="Verdana" pitchFamily="34" charset="0"/>
                <a:cs typeface="Verdana" pitchFamily="34" charset="0"/>
              </a:rPr>
              <a:t>je uređaj koji ima obično ogledalo koje se okreće </a:t>
            </a:r>
            <a:r>
              <a:rPr lang="sr-Latn-CS" dirty="0">
                <a:latin typeface="Verdana" pitchFamily="34" charset="0"/>
                <a:ea typeface="Verdana" pitchFamily="34" charset="0"/>
                <a:cs typeface="Verdana" pitchFamily="34" charset="0"/>
              </a:rPr>
              <a:t>tako da </a:t>
            </a:r>
            <a:r>
              <a:rPr lang="vi-VN" dirty="0">
                <a:latin typeface="Verdana" pitchFamily="34" charset="0"/>
                <a:ea typeface="Verdana" pitchFamily="34" charset="0"/>
                <a:cs typeface="Verdana" pitchFamily="34" charset="0"/>
              </a:rPr>
              <a:t>tokom c</a:t>
            </a:r>
            <a:r>
              <a:rPr lang="sr-Latn-CS" dirty="0">
                <a:latin typeface="Verdana" pitchFamily="34" charset="0"/>
                <a:ea typeface="Verdana" pitchFamily="34" charset="0"/>
                <a:cs typeface="Verdana" pitchFamily="34" charset="0"/>
              </a:rPr>
              <a:t>ij</a:t>
            </a:r>
            <a:r>
              <a:rPr lang="vi-VN" dirty="0">
                <a:latin typeface="Verdana" pitchFamily="34" charset="0"/>
                <a:ea typeface="Verdana" pitchFamily="34" charset="0"/>
                <a:cs typeface="Verdana" pitchFamily="34" charset="0"/>
              </a:rPr>
              <a:t>elog dana, reflektuje sunčevu svetlost ka određenom cilju</a:t>
            </a:r>
            <a:r>
              <a:rPr lang="sr-Latn-C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r-Latn-C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tornju</a:t>
            </a:r>
            <a:r>
              <a:rPr lang="vi-VN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helios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-od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grčke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riječi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sunce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i stat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nastale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od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engleske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riječi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stationary-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nepokretan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1028701"/>
            <a:ext cx="381000" cy="285751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57500"/>
            <a:ext cx="6172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F14C-6F85-4737-8B8D-9D7B63CF05B3}" type="datetime1">
              <a:rPr lang="sr-Latn-CS" smtClean="0"/>
              <a:t>17.12.2021.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000500"/>
            <a:ext cx="86106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Solarni</a:t>
            </a:r>
            <a:r>
              <a:rPr lang="en-US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sakupljači</a:t>
            </a:r>
            <a:r>
              <a:rPr lang="en-US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energije</a:t>
            </a:r>
            <a:r>
              <a:rPr lang="en-US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sastoje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od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paraboličnih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ogledala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koja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skupljaju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topl</a:t>
            </a:r>
            <a:r>
              <a:rPr lang="sr-Latn-C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otnu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energiju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Sunca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refokusiraju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cijev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koja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nalazi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ž</a:t>
            </a:r>
            <a:r>
              <a:rPr lang="sr-Latn-C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ižnom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mjestu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parabole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. U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cijevi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nalazi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sr-Latn-C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čnost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r-Latn-C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na primjer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sintetičko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ulje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kao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toplotni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medijum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radnom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temperaturom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od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400°C.  </a:t>
            </a:r>
            <a:r>
              <a:rPr lang="sr-Latn-C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Tečnost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putuje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cijevima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predaje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energiju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nastanak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 pare</a:t>
            </a:r>
            <a:r>
              <a:rPr lang="sr-Latn-C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visokog pritiska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koja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pogoni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tradicionalnu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parnu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turbinu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odnosno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generator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gdje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proizvodi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električna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energija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7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085848"/>
            <a:ext cx="762000" cy="57150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68498"/>
            <a:ext cx="5867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4578" name="Picture 2" descr="tehnicke_karakteristike.jpeg (842×59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102" y="381000"/>
            <a:ext cx="8343548" cy="5895976"/>
          </a:xfrm>
          <a:prstGeom prst="rect">
            <a:avLst/>
          </a:prstGeom>
          <a:noFill/>
        </p:spPr>
      </p:pic>
      <p:pic>
        <p:nvPicPr>
          <p:cNvPr id="6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28600"/>
            <a:ext cx="762000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4543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57801" y="914400"/>
            <a:ext cx="36575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Čestice</a:t>
            </a:r>
            <a:r>
              <a:rPr lang="en-US" dirty="0"/>
              <a:t> </a:t>
            </a:r>
            <a:r>
              <a:rPr lang="en-US" dirty="0" err="1"/>
              <a:t>svjetlosti</a:t>
            </a:r>
            <a:r>
              <a:rPr lang="en-US" dirty="0"/>
              <a:t> (</a:t>
            </a:r>
            <a:r>
              <a:rPr lang="en-US" dirty="0" err="1"/>
              <a:t>fotoni</a:t>
            </a:r>
            <a:r>
              <a:rPr lang="en-US" dirty="0"/>
              <a:t>)</a:t>
            </a:r>
            <a:r>
              <a:rPr lang="sr-Latn-CS" dirty="0"/>
              <a:t> kada padnu na</a:t>
            </a:r>
            <a:r>
              <a:rPr lang="en-US" dirty="0"/>
              <a:t> atom </a:t>
            </a:r>
            <a:r>
              <a:rPr lang="en-US" dirty="0" err="1"/>
              <a:t>silicij</a:t>
            </a:r>
            <a:r>
              <a:rPr lang="sr-Latn-CS" dirty="0"/>
              <a:t>uma dolazi do</a:t>
            </a:r>
            <a:r>
              <a:rPr lang="en-US" dirty="0"/>
              <a:t> </a:t>
            </a:r>
            <a:r>
              <a:rPr lang="en-US" dirty="0" err="1"/>
              <a:t>izbij</a:t>
            </a:r>
            <a:r>
              <a:rPr lang="sr-Latn-CS" dirty="0"/>
              <a:t>anja</a:t>
            </a:r>
            <a:r>
              <a:rPr lang="en-US" dirty="0"/>
              <a:t> </a:t>
            </a:r>
            <a:r>
              <a:rPr lang="en-US" dirty="0" err="1"/>
              <a:t>elektrone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kristalne</a:t>
            </a:r>
            <a:r>
              <a:rPr lang="en-US" dirty="0"/>
              <a:t> </a:t>
            </a:r>
            <a:r>
              <a:rPr lang="en-US" dirty="0" err="1"/>
              <a:t>rešetke</a:t>
            </a:r>
            <a:r>
              <a:rPr lang="sr-Latn-CS" dirty="0"/>
              <a:t>.Usled ovoga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polu</a:t>
            </a:r>
            <a:r>
              <a:rPr lang="sr-Latn-CS" dirty="0"/>
              <a:t>pro</a:t>
            </a:r>
            <a:r>
              <a:rPr lang="en-US" dirty="0" err="1"/>
              <a:t>vod</a:t>
            </a:r>
            <a:r>
              <a:rPr lang="sr-Latn-CS" dirty="0"/>
              <a:t>nič</a:t>
            </a:r>
            <a:r>
              <a:rPr lang="en-US" dirty="0" err="1"/>
              <a:t>kog</a:t>
            </a:r>
            <a:r>
              <a:rPr lang="en-US" dirty="0"/>
              <a:t> </a:t>
            </a:r>
            <a:r>
              <a:rPr lang="en-US" dirty="0" err="1"/>
              <a:t>spoja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višak</a:t>
            </a:r>
            <a:r>
              <a:rPr lang="en-US" dirty="0"/>
              <a:t> </a:t>
            </a:r>
            <a:r>
              <a:rPr lang="en-US" dirty="0" err="1"/>
              <a:t>negativnog</a:t>
            </a:r>
            <a:r>
              <a:rPr lang="en-US" dirty="0"/>
              <a:t> n</a:t>
            </a:r>
            <a:r>
              <a:rPr lang="sr-Latn-CS" dirty="0"/>
              <a:t>aelektrisanja</a:t>
            </a:r>
            <a:r>
              <a:rPr lang="en-US" dirty="0"/>
              <a:t>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pozitivnog</a:t>
            </a:r>
            <a:r>
              <a:rPr lang="en-US" dirty="0"/>
              <a:t> </a:t>
            </a:r>
            <a:r>
              <a:rPr lang="sr-Latn-CS" dirty="0"/>
              <a:t>pa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.</a:t>
            </a:r>
            <a:endParaRPr lang="sr-Latn-CS" dirty="0"/>
          </a:p>
          <a:p>
            <a:r>
              <a:rPr lang="en-US" dirty="0" err="1"/>
              <a:t>Solarne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metalne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električna</a:t>
            </a:r>
            <a:r>
              <a:rPr lang="en-US" dirty="0"/>
              <a:t> </a:t>
            </a:r>
            <a:r>
              <a:rPr lang="en-US" dirty="0" err="1"/>
              <a:t>kontakta</a:t>
            </a:r>
            <a:r>
              <a:rPr lang="en-US" dirty="0"/>
              <a:t>. </a:t>
            </a:r>
            <a:r>
              <a:rPr lang="en-US" dirty="0" err="1"/>
              <a:t>Jedna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polu</a:t>
            </a:r>
            <a:r>
              <a:rPr lang="sr-Latn-CS" dirty="0"/>
              <a:t>provodnog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a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. </a:t>
            </a:r>
            <a:r>
              <a:rPr lang="en-US" dirty="0" err="1"/>
              <a:t>Gornja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skuplja</a:t>
            </a:r>
            <a:r>
              <a:rPr lang="en-US" dirty="0"/>
              <a:t> </a:t>
            </a:r>
            <a:r>
              <a:rPr lang="en-US" dirty="0" err="1"/>
              <a:t>elektrone</a:t>
            </a:r>
            <a:r>
              <a:rPr lang="en-US" dirty="0"/>
              <a:t> s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en-US" dirty="0" err="1"/>
              <a:t>polu</a:t>
            </a:r>
            <a:r>
              <a:rPr lang="sr-Latn-CS" dirty="0"/>
              <a:t>provodnika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k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en-US" dirty="0" err="1"/>
              <a:t>vanjskom</a:t>
            </a:r>
            <a:r>
              <a:rPr lang="en-US" dirty="0"/>
              <a:t> </a:t>
            </a:r>
            <a:r>
              <a:rPr lang="en-US" dirty="0" err="1"/>
              <a:t>potrošaču</a:t>
            </a:r>
            <a:r>
              <a:rPr lang="en-US" dirty="0"/>
              <a:t>. S </a:t>
            </a:r>
            <a:r>
              <a:rPr lang="en-US" dirty="0" err="1"/>
              <a:t>donjim</a:t>
            </a:r>
            <a:r>
              <a:rPr lang="en-US" dirty="0"/>
              <a:t> </a:t>
            </a:r>
            <a:r>
              <a:rPr lang="en-US" dirty="0" err="1"/>
              <a:t>kontaktnim</a:t>
            </a:r>
            <a:r>
              <a:rPr lang="en-US" dirty="0"/>
              <a:t> </a:t>
            </a:r>
            <a:r>
              <a:rPr lang="en-US" dirty="0" err="1"/>
              <a:t>slojem</a:t>
            </a:r>
            <a:r>
              <a:rPr lang="en-US" dirty="0"/>
              <a:t> </a:t>
            </a:r>
            <a:r>
              <a:rPr lang="en-US" dirty="0" err="1"/>
              <a:t>zatvara</a:t>
            </a:r>
            <a:r>
              <a:rPr lang="en-US" dirty="0"/>
              <a:t> se </a:t>
            </a: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krug</a:t>
            </a:r>
            <a:r>
              <a:rPr lang="en-US" dirty="0"/>
              <a:t>.</a:t>
            </a:r>
          </a:p>
        </p:txBody>
      </p:sp>
      <p:pic>
        <p:nvPicPr>
          <p:cNvPr id="7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28600"/>
            <a:ext cx="762000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 descr="Solar_cell.png (341×30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7200"/>
            <a:ext cx="3248025" cy="2905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5334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Fotonaponska ćelija izrađena od pločice monokristalnog silici</a:t>
            </a:r>
            <a:r>
              <a:rPr lang="sr-Latn-CS" dirty="0"/>
              <a:t>juma</a:t>
            </a:r>
          </a:p>
          <a:p>
            <a:r>
              <a:rPr lang="sr-Latn-CS" dirty="0"/>
              <a:t>a-skica foto ćelije    b- stvarni izgled</a:t>
            </a:r>
            <a:r>
              <a:rPr lang="en-US" dirty="0"/>
              <a:t> </a:t>
            </a:r>
            <a:r>
              <a:rPr lang="en-US" dirty="0" err="1"/>
              <a:t>monokristalne</a:t>
            </a:r>
            <a:r>
              <a:rPr lang="en-US" dirty="0"/>
              <a:t> </a:t>
            </a:r>
            <a:r>
              <a:rPr lang="sr-Latn-CS" dirty="0"/>
              <a:t>ć</a:t>
            </a:r>
            <a:r>
              <a:rPr lang="en-US" dirty="0" err="1"/>
              <a:t>elije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4953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3352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b)</a:t>
            </a:r>
            <a:endParaRPr lang="en-US" dirty="0"/>
          </a:p>
        </p:txBody>
      </p:sp>
      <p:pic>
        <p:nvPicPr>
          <p:cNvPr id="11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762000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Melanija</a:t>
            </a:r>
            <a:r>
              <a:rPr lang="en-US" dirty="0"/>
              <a:t> </a:t>
            </a:r>
            <a:r>
              <a:rPr lang="en-US" dirty="0" err="1"/>
              <a:t>Ćalasan</a:t>
            </a:r>
            <a:r>
              <a:rPr lang="en-US" dirty="0"/>
              <a:t> </a:t>
            </a:r>
            <a:r>
              <a:rPr lang="en-US" dirty="0" err="1"/>
              <a:t>dipl.ing.el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304800"/>
            <a:ext cx="289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Vrste fotonaponskih ploča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Monokristalne</a:t>
            </a:r>
            <a:r>
              <a:rPr lang="en-US" b="1" dirty="0"/>
              <a:t> Si </a:t>
            </a:r>
            <a:r>
              <a:rPr lang="en-US" b="1" dirty="0" err="1"/>
              <a:t>ploče</a:t>
            </a:r>
            <a:r>
              <a:rPr lang="en-US" b="1" dirty="0"/>
              <a:t> </a:t>
            </a:r>
          </a:p>
          <a:p>
            <a:r>
              <a:rPr lang="en-US" dirty="0" err="1"/>
              <a:t>Ovaj</a:t>
            </a:r>
            <a:r>
              <a:rPr lang="en-US" dirty="0"/>
              <a:t> tip </a:t>
            </a:r>
            <a:r>
              <a:rPr lang="en-US" dirty="0" err="1"/>
              <a:t>ploče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pretvoriti</a:t>
            </a:r>
            <a:r>
              <a:rPr lang="en-US" dirty="0"/>
              <a:t> 1000 W/m</a:t>
            </a:r>
            <a:r>
              <a:rPr lang="en-US" baseline="30000" dirty="0"/>
              <a:t>2</a:t>
            </a:r>
            <a:r>
              <a:rPr lang="en-US" dirty="0"/>
              <a:t> </a:t>
            </a:r>
            <a:r>
              <a:rPr lang="en-US" dirty="0" err="1"/>
              <a:t>sunčevog</a:t>
            </a:r>
            <a:r>
              <a:rPr lang="en-US" dirty="0"/>
              <a:t> </a:t>
            </a:r>
            <a:r>
              <a:rPr lang="en-US" dirty="0" err="1"/>
              <a:t>zračenja</a:t>
            </a:r>
            <a:r>
              <a:rPr lang="en-US" dirty="0"/>
              <a:t> u 140 W </a:t>
            </a:r>
            <a:r>
              <a:rPr lang="en-US" dirty="0" err="1"/>
              <a:t>električn</a:t>
            </a:r>
            <a:r>
              <a:rPr lang="sr-Latn-CS" dirty="0"/>
              <a:t>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, s </a:t>
            </a:r>
            <a:r>
              <a:rPr lang="en-US" dirty="0" err="1"/>
              <a:t>površinom</a:t>
            </a:r>
            <a:r>
              <a:rPr lang="sr-Latn-CS" dirty="0"/>
              <a:t> </a:t>
            </a:r>
            <a:r>
              <a:rPr lang="en-US" dirty="0" err="1"/>
              <a:t>ploče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1 m</a:t>
            </a:r>
            <a:r>
              <a:rPr lang="en-US" baseline="30000" dirty="0"/>
              <a:t>2</a:t>
            </a:r>
            <a:r>
              <a:rPr lang="en-US" dirty="0"/>
              <a:t>. </a:t>
            </a:r>
            <a:endParaRPr lang="sr-Latn-CS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monokristalnih</a:t>
            </a:r>
            <a:r>
              <a:rPr lang="en-US" dirty="0"/>
              <a:t> Si </a:t>
            </a:r>
            <a:r>
              <a:rPr lang="en-US" dirty="0" err="1"/>
              <a:t>ćelija</a:t>
            </a:r>
            <a:r>
              <a:rPr lang="en-US" dirty="0"/>
              <a:t> </a:t>
            </a:r>
            <a:r>
              <a:rPr lang="en-US" dirty="0" err="1"/>
              <a:t>potreban</a:t>
            </a:r>
            <a:r>
              <a:rPr lang="en-US" dirty="0"/>
              <a:t> je </a:t>
            </a:r>
            <a:r>
              <a:rPr lang="en-US" dirty="0" err="1"/>
              <a:t>apsolutno</a:t>
            </a:r>
            <a:r>
              <a:rPr lang="en-US" dirty="0"/>
              <a:t> </a:t>
            </a:r>
            <a:r>
              <a:rPr lang="en-US" dirty="0" err="1"/>
              <a:t>čisti</a:t>
            </a:r>
            <a:r>
              <a:rPr lang="en-US" dirty="0"/>
              <a:t> </a:t>
            </a:r>
            <a:r>
              <a:rPr lang="en-US" dirty="0" err="1"/>
              <a:t>poluvodički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. </a:t>
            </a:r>
            <a:r>
              <a:rPr lang="en-US" dirty="0" err="1"/>
              <a:t>Monokristalni</a:t>
            </a:r>
            <a:r>
              <a:rPr lang="en-US" dirty="0"/>
              <a:t> </a:t>
            </a:r>
            <a:r>
              <a:rPr lang="en-US" dirty="0" err="1"/>
              <a:t>štapići</a:t>
            </a:r>
            <a:r>
              <a:rPr lang="en-US" dirty="0"/>
              <a:t> se </a:t>
            </a:r>
            <a:r>
              <a:rPr lang="en-US" dirty="0" err="1"/>
              <a:t>izvade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CS" dirty="0"/>
              <a:t>stopljenog</a:t>
            </a:r>
            <a:r>
              <a:rPr lang="en-US" dirty="0"/>
              <a:t> </a:t>
            </a:r>
            <a:r>
              <a:rPr lang="en-US" dirty="0" err="1"/>
              <a:t>silici</a:t>
            </a:r>
            <a:r>
              <a:rPr lang="sr-Latn-CS" dirty="0"/>
              <a:t>juma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režu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tanke</a:t>
            </a:r>
            <a:r>
              <a:rPr lang="en-US" dirty="0"/>
              <a:t> </a:t>
            </a:r>
            <a:r>
              <a:rPr lang="en-US" dirty="0" err="1"/>
              <a:t>pločice</a:t>
            </a:r>
            <a:r>
              <a:rPr lang="en-US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362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Polikristalne</a:t>
            </a:r>
            <a:r>
              <a:rPr lang="en-US" b="1" dirty="0"/>
              <a:t> Si </a:t>
            </a:r>
            <a:r>
              <a:rPr lang="en-US" b="1" dirty="0" err="1"/>
              <a:t>ploče</a:t>
            </a:r>
            <a:r>
              <a:rPr lang="en-US" b="1" dirty="0"/>
              <a:t> </a:t>
            </a:r>
          </a:p>
          <a:p>
            <a:r>
              <a:rPr lang="en-US" dirty="0" err="1"/>
              <a:t>Ovaj</a:t>
            </a:r>
            <a:r>
              <a:rPr lang="en-US" dirty="0"/>
              <a:t> tip </a:t>
            </a:r>
            <a:r>
              <a:rPr lang="en-US" dirty="0" err="1"/>
              <a:t>ploče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pretvoriti</a:t>
            </a:r>
            <a:r>
              <a:rPr lang="en-US" dirty="0"/>
              <a:t> 1000 W/m</a:t>
            </a:r>
            <a:r>
              <a:rPr lang="en-US" baseline="30000" dirty="0"/>
              <a:t>2</a:t>
            </a:r>
            <a:r>
              <a:rPr lang="en-US" dirty="0"/>
              <a:t> </a:t>
            </a:r>
            <a:r>
              <a:rPr lang="en-US" dirty="0" err="1"/>
              <a:t>sunčevog</a:t>
            </a:r>
            <a:r>
              <a:rPr lang="en-US" dirty="0"/>
              <a:t> </a:t>
            </a:r>
            <a:r>
              <a:rPr lang="en-US" dirty="0" err="1"/>
              <a:t>zračenja</a:t>
            </a:r>
            <a:r>
              <a:rPr lang="en-US" dirty="0"/>
              <a:t> u 130 W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s </a:t>
            </a:r>
            <a:r>
              <a:rPr lang="en-US" dirty="0" err="1"/>
              <a:t>površinom</a:t>
            </a:r>
            <a:r>
              <a:rPr lang="en-US" dirty="0"/>
              <a:t> </a:t>
            </a:r>
            <a:r>
              <a:rPr lang="en-US" dirty="0" err="1"/>
              <a:t>ploče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1 m</a:t>
            </a:r>
            <a:r>
              <a:rPr lang="en-US" baseline="30000" dirty="0"/>
              <a:t>2</a:t>
            </a:r>
            <a:r>
              <a:rPr lang="en-US" dirty="0"/>
              <a:t>.</a:t>
            </a:r>
            <a:endParaRPr lang="sr-Latn-CS" dirty="0"/>
          </a:p>
          <a:p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ploča</a:t>
            </a:r>
            <a:r>
              <a:rPr lang="en-US" dirty="0"/>
              <a:t> je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efikasnija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monokristalne</a:t>
            </a:r>
            <a:r>
              <a:rPr lang="en-US" dirty="0"/>
              <a:t>. </a:t>
            </a:r>
            <a:r>
              <a:rPr lang="en-US" dirty="0" err="1"/>
              <a:t>Tekući</a:t>
            </a:r>
            <a:r>
              <a:rPr lang="en-US" dirty="0"/>
              <a:t> </a:t>
            </a:r>
            <a:r>
              <a:rPr lang="en-US" dirty="0" err="1"/>
              <a:t>silicij</a:t>
            </a:r>
            <a:r>
              <a:rPr lang="sr-Latn-CS" dirty="0"/>
              <a:t>um</a:t>
            </a:r>
            <a:r>
              <a:rPr lang="en-US" dirty="0"/>
              <a:t> se </a:t>
            </a:r>
            <a:r>
              <a:rPr lang="sr-Latn-CS" dirty="0"/>
              <a:t>izlijeva</a:t>
            </a:r>
            <a:r>
              <a:rPr lang="en-US" dirty="0"/>
              <a:t> u </a:t>
            </a:r>
            <a:r>
              <a:rPr lang="en-US" dirty="0" err="1"/>
              <a:t>blokove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režu</a:t>
            </a:r>
            <a:r>
              <a:rPr lang="en-US" dirty="0"/>
              <a:t> u </a:t>
            </a:r>
            <a:r>
              <a:rPr lang="en-US" dirty="0" err="1"/>
              <a:t>ploče</a:t>
            </a:r>
            <a:r>
              <a:rPr lang="en-US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8862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Amorfne Si ploče </a:t>
            </a:r>
          </a:p>
          <a:p>
            <a:r>
              <a:rPr lang="vi-VN" dirty="0"/>
              <a:t>Ovaj tip ploče može pretvoriti 1000 W/m</a:t>
            </a:r>
            <a:r>
              <a:rPr lang="vi-VN" baseline="30000" dirty="0"/>
              <a:t>2</a:t>
            </a:r>
            <a:r>
              <a:rPr lang="vi-VN" dirty="0"/>
              <a:t> sunčevog zračenja u 50 W električne energije s površinom ćelija od 1 m</a:t>
            </a:r>
            <a:r>
              <a:rPr lang="vi-VN" baseline="30000" dirty="0"/>
              <a:t>2</a:t>
            </a:r>
            <a:r>
              <a:rPr lang="vi-VN" dirty="0"/>
              <a:t>. </a:t>
            </a:r>
            <a:endParaRPr lang="sr-Latn-CS" dirty="0"/>
          </a:p>
          <a:p>
            <a:r>
              <a:rPr lang="vi-VN" dirty="0"/>
              <a:t>Ukoliko se</a:t>
            </a:r>
            <a:r>
              <a:rPr lang="sr-Latn-CS" dirty="0"/>
              <a:t> </a:t>
            </a:r>
            <a:r>
              <a:rPr lang="vi-VN" b="1" dirty="0"/>
              <a:t>tanki film silicij</a:t>
            </a:r>
            <a:r>
              <a:rPr lang="sr-Latn-CS" b="1" dirty="0"/>
              <a:t>uma</a:t>
            </a:r>
            <a:r>
              <a:rPr lang="vi-VN" dirty="0"/>
              <a:t> stavi na staklo ili neku drugu podlogu, to se naziva amorfna ili tankoslojna ćelija. </a:t>
            </a:r>
          </a:p>
        </p:txBody>
      </p:sp>
      <p:pic>
        <p:nvPicPr>
          <p:cNvPr id="9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28600"/>
            <a:ext cx="762000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5" descr="Solar_cell.png (341×30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248025" cy="2905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Monokristalna ćelija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8200"/>
            <a:ext cx="3722951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410200" y="3200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Polikristalna ćelija</a:t>
            </a:r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733800"/>
            <a:ext cx="2838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81400" y="6096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Amorfna ćelija</a:t>
            </a:r>
            <a:endParaRPr lang="en-US" dirty="0"/>
          </a:p>
        </p:txBody>
      </p:sp>
      <p:pic>
        <p:nvPicPr>
          <p:cNvPr id="27654" name="Picture 6" descr="Amorfni Silici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733800"/>
            <a:ext cx="3124200" cy="2085404"/>
          </a:xfrm>
          <a:prstGeom prst="rect">
            <a:avLst/>
          </a:prstGeom>
          <a:noFill/>
        </p:spPr>
      </p:pic>
      <p:pic>
        <p:nvPicPr>
          <p:cNvPr id="14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228600"/>
            <a:ext cx="762000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Galij</a:t>
            </a:r>
            <a:r>
              <a:rPr lang="sr-Latn-CS" b="1" dirty="0"/>
              <a:t>um</a:t>
            </a:r>
            <a:r>
              <a:rPr lang="vi-VN" b="1" dirty="0"/>
              <a:t>-arsenid (i Kadmij</a:t>
            </a:r>
            <a:r>
              <a:rPr lang="sr-Latn-CS" b="1" dirty="0"/>
              <a:t>um</a:t>
            </a:r>
            <a:r>
              <a:rPr lang="vi-VN" b="1" dirty="0"/>
              <a:t>-Telurid)</a:t>
            </a:r>
            <a:endParaRPr lang="sr-Latn-CS" b="1" dirty="0"/>
          </a:p>
          <a:p>
            <a:endParaRPr lang="vi-VN" dirty="0"/>
          </a:p>
          <a:p>
            <a:r>
              <a:rPr lang="vi-VN" dirty="0"/>
              <a:t>Ćelije od </a:t>
            </a:r>
            <a:r>
              <a:rPr lang="vi-VN" b="1" dirty="0"/>
              <a:t>Galij</a:t>
            </a:r>
            <a:r>
              <a:rPr lang="sr-Latn-CS" b="1" dirty="0"/>
              <a:t>um</a:t>
            </a:r>
            <a:r>
              <a:rPr lang="vi-VN" b="1" dirty="0"/>
              <a:t>-arsenida </a:t>
            </a:r>
            <a:r>
              <a:rPr lang="vi-VN" dirty="0"/>
              <a:t>prave se u obliku tankog filma od jedne (GaAs) ili dviju komponenta (GaAs+Cu2S). Takva ćelija bi prema predviđanjima trebala biti dosta efikasna. Njezina elektr</a:t>
            </a:r>
            <a:r>
              <a:rPr lang="sr-Latn-CS" dirty="0"/>
              <a:t>onska</a:t>
            </a:r>
            <a:r>
              <a:rPr lang="vi-VN" dirty="0"/>
              <a:t> svojstva ukazuju na teorijsku efiksanost od 25-40%. Ostvarena je efikasnost 11-13%. Ovaj tip  ćelije može pretvoriti 1000 W/m</a:t>
            </a:r>
            <a:r>
              <a:rPr lang="sr-Latn-CS" baseline="30000" dirty="0"/>
              <a:t>2</a:t>
            </a:r>
            <a:endParaRPr lang="vi-VN" dirty="0"/>
          </a:p>
          <a:p>
            <a:r>
              <a:rPr lang="vi-VN" dirty="0"/>
              <a:t>sunčevog zračenja u 300 W električne energije sa površinom  ćelija od 1m</a:t>
            </a:r>
            <a:r>
              <a:rPr lang="sr-Latn-CS" baseline="30000" dirty="0"/>
              <a:t>2</a:t>
            </a:r>
            <a:r>
              <a:rPr lang="vi-VN" dirty="0"/>
              <a:t>.  Najveći problem je visoka cijena.</a:t>
            </a:r>
            <a:r>
              <a:rPr lang="it-IT" dirty="0"/>
              <a:t> </a:t>
            </a:r>
            <a:r>
              <a:rPr lang="sr-Latn-CS" dirty="0"/>
              <a:t>K</a:t>
            </a:r>
            <a:r>
              <a:rPr lang="it-IT" dirty="0"/>
              <a:t>orist</a:t>
            </a:r>
            <a:r>
              <a:rPr lang="sr-Latn-CS" dirty="0"/>
              <a:t>e</a:t>
            </a:r>
            <a:r>
              <a:rPr lang="it-IT" dirty="0"/>
              <a:t> se u svemirskim programima</a:t>
            </a:r>
            <a:r>
              <a:rPr lang="sr-Latn-CS" dirty="0"/>
              <a:t>.</a:t>
            </a:r>
            <a:endParaRPr lang="vi-VN" dirty="0"/>
          </a:p>
        </p:txBody>
      </p:sp>
      <p:pic>
        <p:nvPicPr>
          <p:cNvPr id="30722" name="Picture 2" descr="Galij-Arsenid solarna ćel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3895725" cy="2924175"/>
          </a:xfrm>
          <a:prstGeom prst="rect">
            <a:avLst/>
          </a:prstGeom>
          <a:noFill/>
        </p:spPr>
      </p:pic>
      <p:pic>
        <p:nvPicPr>
          <p:cNvPr id="30724" name="Picture 4" descr="Kadmij-Telurid solarna ćel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19400"/>
            <a:ext cx="3171825" cy="2381251"/>
          </a:xfrm>
          <a:prstGeom prst="rect">
            <a:avLst/>
          </a:prstGeom>
          <a:noFill/>
        </p:spPr>
      </p:pic>
      <p:pic>
        <p:nvPicPr>
          <p:cNvPr id="8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762000" cy="76200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95400" y="571500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Galij</a:t>
            </a:r>
            <a:r>
              <a:rPr lang="sr-Latn-CS" b="1" dirty="0"/>
              <a:t>um</a:t>
            </a:r>
            <a:r>
              <a:rPr lang="vi-VN" b="1" dirty="0"/>
              <a:t>-arsenid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1200" y="5410200"/>
            <a:ext cx="21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Kadmij</a:t>
            </a:r>
            <a:r>
              <a:rPr lang="sr-Latn-CS" b="1" dirty="0"/>
              <a:t>um</a:t>
            </a:r>
            <a:r>
              <a:rPr lang="vi-VN" b="1" dirty="0"/>
              <a:t>-Telurid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1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Kadmij</a:t>
            </a:r>
            <a:r>
              <a:rPr lang="sr-Latn-CS" sz="2400" b="1" dirty="0"/>
              <a:t>um </a:t>
            </a:r>
            <a:r>
              <a:rPr lang="en-US" sz="2400" b="1" dirty="0"/>
              <a:t> </a:t>
            </a:r>
            <a:r>
              <a:rPr lang="en-US" sz="2400" b="1" dirty="0" err="1"/>
              <a:t>teluri</a:t>
            </a:r>
            <a:r>
              <a:rPr lang="sr-Latn-CS" sz="2400" b="1" dirty="0"/>
              <a:t>do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CdTe</a:t>
            </a:r>
            <a:r>
              <a:rPr lang="en-US" sz="2400" b="1" dirty="0"/>
              <a:t> </a:t>
            </a:r>
            <a:r>
              <a:rPr lang="en-US" sz="2400" b="1" dirty="0" err="1"/>
              <a:t>ćelije</a:t>
            </a:r>
            <a:r>
              <a:rPr lang="en-US" sz="2400" dirty="0"/>
              <a:t> </a:t>
            </a:r>
            <a:endParaRPr lang="sr-Latn-CS" sz="2400" dirty="0"/>
          </a:p>
          <a:p>
            <a:endParaRPr lang="en-US" sz="2400" dirty="0"/>
          </a:p>
          <a:p>
            <a:r>
              <a:rPr lang="en-US" sz="2400" dirty="0" err="1"/>
              <a:t>Ovaj</a:t>
            </a:r>
            <a:r>
              <a:rPr lang="en-US" sz="2400" dirty="0"/>
              <a:t> tip </a:t>
            </a:r>
            <a:r>
              <a:rPr lang="en-US" sz="2400" dirty="0" err="1"/>
              <a:t>ćelije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pretvoriti</a:t>
            </a:r>
            <a:r>
              <a:rPr lang="en-US" sz="2400" dirty="0"/>
              <a:t> 1000 W/m</a:t>
            </a:r>
            <a:r>
              <a:rPr lang="sr-Latn-CS" sz="2400" baseline="30000" dirty="0"/>
              <a:t>2</a:t>
            </a:r>
            <a:r>
              <a:rPr lang="en-US" sz="2400" dirty="0" err="1"/>
              <a:t>sunčevog</a:t>
            </a:r>
            <a:r>
              <a:rPr lang="en-US" sz="2400" dirty="0"/>
              <a:t> </a:t>
            </a:r>
            <a:r>
              <a:rPr lang="en-US" sz="2400" dirty="0" err="1"/>
              <a:t>zračenja</a:t>
            </a:r>
            <a:r>
              <a:rPr lang="en-US" sz="2400" dirty="0"/>
              <a:t> u 160 W </a:t>
            </a:r>
            <a:r>
              <a:rPr lang="en-US" sz="2400" dirty="0" err="1"/>
              <a:t>električne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površinom</a:t>
            </a:r>
            <a:r>
              <a:rPr lang="en-US" sz="2400" dirty="0"/>
              <a:t> </a:t>
            </a:r>
            <a:r>
              <a:rPr lang="en-US" sz="2400" dirty="0" err="1"/>
              <a:t>ćelija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1 m</a:t>
            </a:r>
            <a:r>
              <a:rPr lang="sr-Latn-CS" sz="2400" baseline="30000" dirty="0"/>
              <a:t>2</a:t>
            </a:r>
            <a:endParaRPr lang="en-US" sz="2400" dirty="0"/>
          </a:p>
          <a:p>
            <a:r>
              <a:rPr lang="en-US" sz="2400" dirty="0"/>
              <a:t>u </a:t>
            </a:r>
            <a:r>
              <a:rPr lang="en-US" sz="2400" dirty="0" err="1"/>
              <a:t>labaratorijskim</a:t>
            </a:r>
            <a:r>
              <a:rPr lang="en-US" sz="2400" dirty="0"/>
              <a:t> u</a:t>
            </a:r>
            <a:r>
              <a:rPr lang="sr-Latn-CS" sz="2400" dirty="0"/>
              <a:t>slovima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 err="1"/>
              <a:t>Kadmij</a:t>
            </a:r>
            <a:r>
              <a:rPr lang="sr-Latn-CS" sz="2400" dirty="0"/>
              <a:t>um</a:t>
            </a:r>
            <a:r>
              <a:rPr lang="en-US" sz="2400" dirty="0"/>
              <a:t> </a:t>
            </a:r>
            <a:r>
              <a:rPr lang="en-US" sz="2400" dirty="0" err="1"/>
              <a:t>teleurid</a:t>
            </a:r>
            <a:r>
              <a:rPr lang="en-US" sz="2400" dirty="0"/>
              <a:t> je </a:t>
            </a:r>
            <a:r>
              <a:rPr lang="en-US" sz="2400" dirty="0" err="1"/>
              <a:t>spoj</a:t>
            </a:r>
            <a:r>
              <a:rPr lang="en-US" sz="2400" dirty="0"/>
              <a:t> </a:t>
            </a:r>
            <a:r>
              <a:rPr lang="en-US" sz="2400" dirty="0" err="1"/>
              <a:t>elementa</a:t>
            </a:r>
            <a:r>
              <a:rPr lang="en-US" sz="2400" dirty="0"/>
              <a:t>: </a:t>
            </a:r>
            <a:r>
              <a:rPr lang="en-US" sz="2400" dirty="0" err="1"/>
              <a:t>metala</a:t>
            </a:r>
            <a:r>
              <a:rPr lang="en-US" sz="2400" dirty="0"/>
              <a:t> </a:t>
            </a:r>
            <a:r>
              <a:rPr lang="en-US" sz="2400" dirty="0" err="1"/>
              <a:t>kadmij</a:t>
            </a:r>
            <a:r>
              <a:rPr lang="sr-Latn-CS" sz="2400" dirty="0"/>
              <a:t>um</a:t>
            </a:r>
            <a:r>
              <a:rPr lang="en-US" sz="2400" dirty="0"/>
              <a:t>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polumetala</a:t>
            </a:r>
            <a:r>
              <a:rPr lang="en-US" sz="2400" dirty="0"/>
              <a:t> </a:t>
            </a:r>
            <a:r>
              <a:rPr lang="en-US" sz="2400" dirty="0" err="1"/>
              <a:t>teluri</a:t>
            </a:r>
            <a:r>
              <a:rPr lang="sr-Latn-CS" sz="2400" dirty="0"/>
              <a:t>d</a:t>
            </a:r>
            <a:r>
              <a:rPr lang="en-US" sz="2400" dirty="0"/>
              <a:t>a. </a:t>
            </a:r>
            <a:r>
              <a:rPr lang="en-US" sz="2400" dirty="0" err="1"/>
              <a:t>Pogodan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upotrebu</a:t>
            </a:r>
            <a:r>
              <a:rPr lang="en-US" sz="2400" dirty="0"/>
              <a:t>  u </a:t>
            </a:r>
            <a:r>
              <a:rPr lang="en-US" sz="2400" dirty="0" err="1"/>
              <a:t>tankim</a:t>
            </a:r>
            <a:r>
              <a:rPr lang="en-US" sz="2400" dirty="0"/>
              <a:t> PV </a:t>
            </a:r>
            <a:r>
              <a:rPr lang="en-US" sz="2400" dirty="0" err="1"/>
              <a:t>modulima</a:t>
            </a:r>
            <a:r>
              <a:rPr lang="en-US" sz="2400" dirty="0"/>
              <a:t>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fizi</a:t>
            </a:r>
            <a:r>
              <a:rPr lang="sr-Latn-CS" sz="2400" dirty="0"/>
              <a:t>čkih</a:t>
            </a:r>
            <a:r>
              <a:rPr lang="en-US" sz="2400" dirty="0"/>
              <a:t> </a:t>
            </a:r>
            <a:r>
              <a:rPr lang="en-US" sz="2400" dirty="0" err="1"/>
              <a:t>svojstava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jeftinih</a:t>
            </a:r>
            <a:r>
              <a:rPr lang="en-US" sz="2400" dirty="0"/>
              <a:t> </a:t>
            </a:r>
            <a:r>
              <a:rPr lang="en-US" sz="2400" dirty="0" err="1"/>
              <a:t>tehnologija</a:t>
            </a:r>
            <a:r>
              <a:rPr lang="en-US" sz="2400" dirty="0"/>
              <a:t> </a:t>
            </a:r>
            <a:r>
              <a:rPr lang="en-US" sz="2400" dirty="0" err="1"/>
              <a:t>izrade</a:t>
            </a:r>
            <a:r>
              <a:rPr lang="en-US" sz="2400" dirty="0"/>
              <a:t>. </a:t>
            </a:r>
            <a:r>
              <a:rPr lang="en-US" sz="2400" dirty="0" err="1"/>
              <a:t>Usprkos</a:t>
            </a:r>
            <a:r>
              <a:rPr lang="en-US" sz="2400" dirty="0"/>
              <a:t> </a:t>
            </a:r>
            <a:r>
              <a:rPr lang="en-US" sz="2400" dirty="0" err="1"/>
              <a:t>navedenim</a:t>
            </a:r>
            <a:r>
              <a:rPr lang="en-US" sz="2400" dirty="0"/>
              <a:t> </a:t>
            </a:r>
            <a:r>
              <a:rPr lang="en-US" sz="2400" dirty="0" err="1"/>
              <a:t>prednostima</a:t>
            </a:r>
            <a:r>
              <a:rPr lang="en-US" sz="2400" dirty="0"/>
              <a:t>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kadmij</a:t>
            </a:r>
            <a:r>
              <a:rPr lang="sr-Latn-CS" sz="2400" dirty="0"/>
              <a:t>umove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otrovnosti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sumnje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kancerogenost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u </a:t>
            </a:r>
            <a:r>
              <a:rPr lang="en-US" sz="2400" dirty="0" err="1"/>
              <a:t>širokojupotrebi</a:t>
            </a:r>
            <a:r>
              <a:rPr lang="en-US" sz="2400" dirty="0"/>
              <a:t>.</a:t>
            </a:r>
          </a:p>
        </p:txBody>
      </p:sp>
      <p:pic>
        <p:nvPicPr>
          <p:cNvPr id="6" name="Picture 4" descr="Kadmij-Telurid solarna ćel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3171825" cy="23812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781800" y="5334000"/>
            <a:ext cx="21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Kadmij</a:t>
            </a:r>
            <a:r>
              <a:rPr lang="sr-Latn-CS" b="1" dirty="0"/>
              <a:t>um</a:t>
            </a:r>
            <a:r>
              <a:rPr lang="vi-VN" b="1" dirty="0"/>
              <a:t>-Telurid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9698" name="Picture 2" descr="Polje  fotonaponskih ćel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6781800" cy="5289473"/>
          </a:xfrm>
          <a:prstGeom prst="rect">
            <a:avLst/>
          </a:prstGeom>
          <a:noFill/>
        </p:spPr>
      </p:pic>
      <p:pic>
        <p:nvPicPr>
          <p:cNvPr id="6" name="Picture 2" descr="http://rgn.hr/~tkurevi/Slike/sol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28600"/>
            <a:ext cx="762000" cy="76200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29000" y="59436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Polje</a:t>
            </a:r>
            <a:r>
              <a:rPr lang="en-US" i="1" dirty="0"/>
              <a:t> </a:t>
            </a:r>
            <a:r>
              <a:rPr lang="en-US" i="1" dirty="0" err="1"/>
              <a:t>fotonaponskih</a:t>
            </a:r>
            <a:r>
              <a:rPr lang="en-US" i="1" dirty="0"/>
              <a:t> </a:t>
            </a:r>
            <a:r>
              <a:rPr lang="en-US" i="1" dirty="0" err="1"/>
              <a:t>ćelija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1847</TotalTime>
  <Words>853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Franklin Gothic Book</vt:lpstr>
      <vt:lpstr>Perpetua</vt:lpstr>
      <vt:lpstr>Verdana</vt:lpstr>
      <vt:lpstr>Wingdings 2</vt:lpstr>
      <vt:lpstr>Equity</vt:lpstr>
      <vt:lpstr>PROIZVODNJA ELEKTRIČNE ENERGIJE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Aubergine</dc:title>
  <dc:creator>PC</dc:creator>
  <cp:lastModifiedBy>CALASAN MELANIJA</cp:lastModifiedBy>
  <cp:revision>33</cp:revision>
  <dcterms:created xsi:type="dcterms:W3CDTF">2012-11-28T10:02:59Z</dcterms:created>
  <dcterms:modified xsi:type="dcterms:W3CDTF">2021-12-17T14:01:55Z</dcterms:modified>
</cp:coreProperties>
</file>