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8" r:id="rId3"/>
    <p:sldId id="317" r:id="rId4"/>
    <p:sldId id="312" r:id="rId5"/>
    <p:sldId id="319" r:id="rId6"/>
    <p:sldId id="294" r:id="rId7"/>
    <p:sldId id="295" r:id="rId8"/>
    <p:sldId id="313" r:id="rId9"/>
    <p:sldId id="316" r:id="rId10"/>
    <p:sldId id="302" r:id="rId11"/>
    <p:sldId id="296" r:id="rId12"/>
    <p:sldId id="301" r:id="rId13"/>
    <p:sldId id="297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60" d="100"/>
          <a:sy n="60" d="100"/>
        </p:scale>
        <p:origin x="14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895F80-AC67-4A88-8FA4-1BA0AD4515B5}" type="datetimeFigureOut">
              <a:rPr lang="en-US" smtClean="0"/>
              <a:t>17-Dec-21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4902A74-1DD4-42B6-A948-557DFE92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8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467664B-0560-4554-A99B-DA5F6AFD2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0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362F-5A4A-4223-8B12-746C4447F0D7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19748B-7043-4017-802E-2EB75E10C7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D2E3-9A5B-4E16-A188-03546E0998D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B5BA-8D57-4E4C-944B-DD133958E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C73-1AF6-4729-BE4D-D7838A3FBB9D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C3FD-E30F-4E20-B6CD-A802BF57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0D3-2A4A-484F-BF85-02421AC2D6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05B8-88CD-4DC6-81B9-FBC5FD56F2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FE7-97E4-4E3A-81CA-13D171E4C431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5EE8FE-1B4C-4DFD-99AB-D0D2AD62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1AEA-D42E-4440-8EF6-8F12DDFF95DF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34E8-4B48-43C2-92B3-CF780974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03EE-77A9-497D-9E0F-2947669BB5B3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C08F-C8E7-4E61-A06F-1E954614D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95A1-82D8-4B02-9917-E934D4E087C7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5085-EA0F-474B-AAF7-705D98DFE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D0A-115E-4DF6-8E5E-97E567005B9C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25DB-A75C-465D-9A02-F79699EAB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2AE9-E1A6-4D88-BE6F-EB5ADEF85778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337B6F-AE6F-49D6-AF15-8DC057CC3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BE7D98-7DAC-47FE-82D7-CF281F4ADC7B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Melanija Ćalasan dipl.ing.el.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07D072-163F-4D13-8137-9C6B4E5A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upload.wikimedia.org/wikipedia/commons/a/a0/PressurizedWaterReactor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3657600"/>
          </a:xfrm>
        </p:spPr>
        <p:txBody>
          <a:bodyPr>
            <a:normAutofit/>
          </a:bodyPr>
          <a:lstStyle/>
          <a:p>
            <a:r>
              <a:rPr lang="sr-Latn-CS" dirty="0">
                <a:latin typeface="Century Gothic" pitchFamily="34" charset="0"/>
              </a:rPr>
              <a:t>PRINCIP RADA I SASTAVNI DJELOVI</a:t>
            </a:r>
          </a:p>
          <a:p>
            <a:endParaRPr lang="sr-Latn-CS" dirty="0">
              <a:latin typeface="Century Gothic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endParaRPr lang="sr-Latn-CS" dirty="0">
              <a:latin typeface="Century Gothic" pitchFamily="34" charset="0"/>
            </a:endParaRPr>
          </a:p>
          <a:p>
            <a:r>
              <a:rPr lang="sr-Latn-CS" sz="1200" dirty="0">
                <a:latin typeface="Century Gothic" pitchFamily="34" charset="0"/>
              </a:rPr>
              <a:t>Melanija Ćalasan dipl.ing.el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sz="6000" b="1" dirty="0">
                <a:latin typeface="Century Gothic" pitchFamily="34" charset="0"/>
              </a:rPr>
              <a:t>NUKLEARNE ELEKTRANE</a:t>
            </a:r>
            <a:endParaRPr lang="en-US" sz="6000" b="1" dirty="0">
              <a:latin typeface="Century Gothic" pitchFamily="34" charset="0"/>
            </a:endParaRPr>
          </a:p>
        </p:txBody>
      </p:sp>
      <p:pic>
        <p:nvPicPr>
          <p:cNvPr id="17410" name="Picture 2" descr="columns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57600"/>
            <a:ext cx="3605257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1748" name="Picture 4" descr="640px-Crocus-p1020491.jpg (640×4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60960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2286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Mali </a:t>
            </a:r>
            <a:r>
              <a:rPr lang="en-US" dirty="0" err="1"/>
              <a:t>nuklearni</a:t>
            </a:r>
            <a:r>
              <a:rPr lang="en-US" dirty="0"/>
              <a:t> </a:t>
            </a:r>
            <a:r>
              <a:rPr lang="en-US" dirty="0" err="1"/>
              <a:t>reaktor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                                     </a:t>
            </a:r>
            <a:r>
              <a:rPr lang="vi-VN" sz="2000" b="1" dirty="0"/>
              <a:t>Moderator</a:t>
            </a:r>
            <a:endParaRPr lang="en-US" sz="2000" b="1" dirty="0"/>
          </a:p>
          <a:p>
            <a:br>
              <a:rPr lang="vi-VN" sz="2000" dirty="0"/>
            </a:br>
            <a:r>
              <a:rPr lang="vi-VN" sz="2000" dirty="0"/>
              <a:t>Pri cijepanju fisi</a:t>
            </a:r>
            <a:r>
              <a:rPr lang="sr-Latn-CS" sz="2000" dirty="0"/>
              <a:t>onih</a:t>
            </a:r>
            <a:r>
              <a:rPr lang="vi-VN" sz="2000" dirty="0"/>
              <a:t> jezg</a:t>
            </a:r>
            <a:r>
              <a:rPr lang="sr-Latn-CS" sz="2000" dirty="0"/>
              <a:t>ara</a:t>
            </a:r>
            <a:r>
              <a:rPr lang="vi-VN" sz="2000" dirty="0"/>
              <a:t> oslobađaju se brzi neutroni. Vjero</a:t>
            </a:r>
            <a:r>
              <a:rPr lang="sr-Latn-CS" sz="2000" dirty="0"/>
              <a:t>v</a:t>
            </a:r>
            <a:r>
              <a:rPr lang="vi-VN" sz="2000" dirty="0"/>
              <a:t>atnost za cijepanje urana 235 tim je veća što je manja brzina neutrona. Zato neutrone treba usporiti. </a:t>
            </a:r>
            <a:endParaRPr lang="sr-Latn-CS" sz="2000" dirty="0"/>
          </a:p>
          <a:p>
            <a:r>
              <a:rPr lang="vi-VN" sz="2000" dirty="0"/>
              <a:t>Proces usporavanja </a:t>
            </a:r>
            <a:r>
              <a:rPr lang="en-US" sz="2000" dirty="0" err="1"/>
              <a:t>odvija</a:t>
            </a:r>
            <a:r>
              <a:rPr lang="en-US" sz="2000" dirty="0"/>
              <a:t> se</a:t>
            </a:r>
            <a:r>
              <a:rPr lang="vi-VN" sz="2000" dirty="0"/>
              <a:t> u moderatoru. </a:t>
            </a:r>
            <a:endParaRPr lang="en-US" sz="2000" dirty="0"/>
          </a:p>
          <a:p>
            <a:r>
              <a:rPr lang="vi-VN" sz="2000" dirty="0"/>
              <a:t>Brzi neutroni prije svega sudaranjem s lakšim jezgr</a:t>
            </a:r>
            <a:r>
              <a:rPr lang="sr-Latn-CS" sz="2000" dirty="0"/>
              <a:t>i</a:t>
            </a:r>
            <a:r>
              <a:rPr lang="vi-VN" sz="2000" dirty="0"/>
              <a:t>ma elemenata moderatora gube svoju energiju i tako se usporavaju, odnosno moderiraju. </a:t>
            </a:r>
            <a:endParaRPr lang="en-US" sz="2000" dirty="0"/>
          </a:p>
          <a:p>
            <a:r>
              <a:rPr lang="vi-VN" sz="2000" dirty="0"/>
              <a:t>Obična voda za hlađenje u reaktoru  ima funkciju moderatora neutrona.</a:t>
            </a:r>
            <a:endParaRPr lang="sr-Latn-CS" sz="2000" dirty="0"/>
          </a:p>
          <a:p>
            <a:endParaRPr lang="sr-Latn-CS" sz="2000" dirty="0"/>
          </a:p>
          <a:p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materijalu</a:t>
            </a:r>
            <a:r>
              <a:rPr lang="en-US" sz="2000" dirty="0"/>
              <a:t> </a:t>
            </a:r>
            <a:r>
              <a:rPr lang="en-US" sz="2000" dirty="0" err="1"/>
              <a:t>moderatora</a:t>
            </a:r>
            <a:r>
              <a:rPr lang="en-US" sz="2000" dirty="0"/>
              <a:t> </a:t>
            </a:r>
            <a:r>
              <a:rPr lang="en-US" sz="2000" dirty="0" err="1"/>
              <a:t>reaktori</a:t>
            </a:r>
            <a:r>
              <a:rPr lang="en-US" sz="2000" dirty="0"/>
              <a:t> se </a:t>
            </a:r>
            <a:r>
              <a:rPr lang="en-US" sz="2000" dirty="0" err="1"/>
              <a:t>dijele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:</a:t>
            </a:r>
            <a:endParaRPr lang="sr-Latn-C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grafitom</a:t>
            </a:r>
            <a:r>
              <a:rPr lang="en-US" sz="2000" dirty="0"/>
              <a:t> </a:t>
            </a:r>
            <a:r>
              <a:rPr lang="en-US" sz="2000" dirty="0" err="1"/>
              <a:t>moderirani</a:t>
            </a:r>
            <a:r>
              <a:rPr lang="en-US" sz="2000" dirty="0"/>
              <a:t> </a:t>
            </a:r>
            <a:r>
              <a:rPr lang="en-US" sz="2000" dirty="0" err="1"/>
              <a:t>reaktori</a:t>
            </a:r>
            <a:r>
              <a:rPr lang="en-US" sz="20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vodom</a:t>
            </a:r>
            <a:r>
              <a:rPr lang="en-US" sz="2000" dirty="0"/>
              <a:t> </a:t>
            </a:r>
            <a:r>
              <a:rPr lang="en-US" sz="2000" dirty="0" err="1"/>
              <a:t>moderirani</a:t>
            </a:r>
            <a:r>
              <a:rPr lang="en-US" sz="2000" dirty="0"/>
              <a:t> </a:t>
            </a:r>
            <a:r>
              <a:rPr lang="en-US" sz="2000" dirty="0" err="1"/>
              <a:t>reaktori</a:t>
            </a:r>
            <a:r>
              <a:rPr lang="en-US" sz="20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teškom</a:t>
            </a:r>
            <a:r>
              <a:rPr lang="en-US" sz="2000" dirty="0"/>
              <a:t> </a:t>
            </a:r>
            <a:r>
              <a:rPr lang="en-US" sz="2000" dirty="0" err="1"/>
              <a:t>vodom</a:t>
            </a:r>
            <a:r>
              <a:rPr lang="en-US" sz="2000" dirty="0"/>
              <a:t> </a:t>
            </a:r>
            <a:r>
              <a:rPr lang="en-US" sz="2000" dirty="0" err="1"/>
              <a:t>moderirani</a:t>
            </a:r>
            <a:r>
              <a:rPr lang="en-US" sz="2000" dirty="0"/>
              <a:t> </a:t>
            </a:r>
            <a:r>
              <a:rPr lang="en-US" sz="2000" dirty="0" err="1"/>
              <a:t>reaktori</a:t>
            </a:r>
            <a:r>
              <a:rPr lang="en-US" sz="20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lakim</a:t>
            </a:r>
            <a:r>
              <a:rPr lang="en-US" sz="2000" dirty="0"/>
              <a:t> </a:t>
            </a:r>
            <a:r>
              <a:rPr lang="en-US" sz="2000" dirty="0" err="1"/>
              <a:t>elementima</a:t>
            </a:r>
            <a:r>
              <a:rPr lang="en-US" sz="2000" dirty="0"/>
              <a:t> </a:t>
            </a:r>
            <a:r>
              <a:rPr lang="en-US" sz="2000" dirty="0" err="1"/>
              <a:t>moderirani</a:t>
            </a:r>
            <a:r>
              <a:rPr lang="en-US" sz="2000" dirty="0"/>
              <a:t> </a:t>
            </a:r>
            <a:r>
              <a:rPr lang="en-US" sz="2000" dirty="0" err="1"/>
              <a:t>reaktori</a:t>
            </a:r>
            <a:r>
              <a:rPr lang="en-US" sz="2000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organskim</a:t>
            </a:r>
            <a:r>
              <a:rPr lang="en-US" sz="2000" dirty="0"/>
              <a:t> </a:t>
            </a:r>
            <a:r>
              <a:rPr lang="en-US" sz="2000" dirty="0" err="1"/>
              <a:t>materijalima</a:t>
            </a:r>
            <a:r>
              <a:rPr lang="en-US" sz="2000" dirty="0"/>
              <a:t> </a:t>
            </a:r>
            <a:r>
              <a:rPr lang="en-US" sz="2000" dirty="0" err="1"/>
              <a:t>moderirani</a:t>
            </a:r>
            <a:r>
              <a:rPr lang="en-US" sz="2000" dirty="0"/>
              <a:t> </a:t>
            </a:r>
            <a:r>
              <a:rPr lang="en-US" sz="2000" dirty="0" err="1"/>
              <a:t>reaktori</a:t>
            </a:r>
            <a:r>
              <a:rPr lang="en-US" sz="2000" dirty="0"/>
              <a:t>.</a:t>
            </a:r>
          </a:p>
          <a:p>
            <a:endParaRPr lang="vi-VN" sz="2000" dirty="0"/>
          </a:p>
        </p:txBody>
      </p:sp>
      <p:pic>
        <p:nvPicPr>
          <p:cNvPr id="6" name="Picture 2" descr="298px-Reactor_Vessel_head.jpg (298×24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62400"/>
            <a:ext cx="2554604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6019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Kontrolne šipke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                           S</a:t>
            </a:r>
            <a:r>
              <a:rPr lang="sr-Latn-CS" sz="2400" b="1" dirty="0"/>
              <a:t>redstvo za hlađenje</a:t>
            </a:r>
            <a:endParaRPr lang="en-US" sz="2400" dirty="0"/>
          </a:p>
          <a:p>
            <a:endParaRPr lang="en-US" sz="2400" dirty="0"/>
          </a:p>
          <a:p>
            <a:r>
              <a:rPr lang="vi-VN" sz="2400" dirty="0"/>
              <a:t>Pri cijepanju atoma goriva oslobađa se topl</a:t>
            </a:r>
            <a:r>
              <a:rPr lang="sr-Latn-CS" sz="2400" dirty="0"/>
              <a:t>ot</a:t>
            </a:r>
            <a:r>
              <a:rPr lang="vi-VN" sz="2400" dirty="0"/>
              <a:t>a koju je potrebno odvesti </a:t>
            </a:r>
            <a:r>
              <a:rPr lang="sr-Latn-CS" sz="2400" dirty="0"/>
              <a:t>sredstvom za hlađenje</a:t>
            </a:r>
            <a:r>
              <a:rPr lang="vi-VN" sz="2400" dirty="0"/>
              <a:t>. </a:t>
            </a:r>
            <a:endParaRPr lang="sr-Latn-CS" sz="2400" dirty="0"/>
          </a:p>
          <a:p>
            <a:r>
              <a:rPr lang="vi-VN" sz="2400" dirty="0"/>
              <a:t>U lakovodnome  reaktoru</a:t>
            </a:r>
            <a:r>
              <a:rPr lang="sr-Latn-CS" sz="2400" dirty="0"/>
              <a:t> sredstvo za hlađenje</a:t>
            </a:r>
            <a:r>
              <a:rPr lang="vi-VN" sz="2400" dirty="0"/>
              <a:t>  je obična pročišćena (deminera</a:t>
            </a:r>
            <a:r>
              <a:rPr lang="en-US" sz="2400" dirty="0" err="1"/>
              <a:t>lizovana</a:t>
            </a:r>
            <a:r>
              <a:rPr lang="vi-VN" sz="2400" dirty="0"/>
              <a:t>) voda koja među ostalim ima dobre topl</a:t>
            </a:r>
            <a:r>
              <a:rPr lang="sr-Latn-CS" sz="2400" dirty="0"/>
              <a:t>otne</a:t>
            </a:r>
            <a:r>
              <a:rPr lang="vi-VN" sz="2400" dirty="0"/>
              <a:t> karakteristike i nisku cijenu.</a:t>
            </a:r>
            <a:endParaRPr lang="sr-Latn-CS" sz="2400" dirty="0"/>
          </a:p>
          <a:p>
            <a:r>
              <a:rPr lang="en-US" sz="2400" dirty="0"/>
              <a:t>U </a:t>
            </a:r>
            <a:r>
              <a:rPr lang="en-US" sz="2400" dirty="0" err="1"/>
              <a:t>termičkim</a:t>
            </a:r>
            <a:r>
              <a:rPr lang="en-US" sz="2400" dirty="0"/>
              <a:t> </a:t>
            </a:r>
            <a:r>
              <a:rPr lang="en-US" sz="2400" dirty="0" err="1"/>
              <a:t>reaktorima</a:t>
            </a:r>
            <a:r>
              <a:rPr lang="en-US" sz="2400" dirty="0"/>
              <a:t> </a:t>
            </a:r>
            <a:r>
              <a:rPr lang="en-US" sz="2400" dirty="0" err="1"/>
              <a:t>najčešće</a:t>
            </a:r>
            <a:r>
              <a:rPr lang="en-US" sz="2400" dirty="0"/>
              <a:t> se </a:t>
            </a:r>
            <a:r>
              <a:rPr lang="en-US" sz="2400" dirty="0" err="1"/>
              <a:t>upotrebljavaju</a:t>
            </a:r>
            <a:r>
              <a:rPr lang="en-US" sz="2400" dirty="0"/>
              <a:t> </a:t>
            </a:r>
            <a:r>
              <a:rPr lang="en-US" sz="2400" dirty="0" err="1"/>
              <a:t>voda</a:t>
            </a:r>
            <a:r>
              <a:rPr lang="en-US" sz="2400" dirty="0"/>
              <a:t>, </a:t>
            </a:r>
            <a:r>
              <a:rPr lang="en-US" sz="2400" dirty="0" err="1"/>
              <a:t>teška</a:t>
            </a:r>
            <a:r>
              <a:rPr lang="en-US" sz="2400" dirty="0"/>
              <a:t> </a:t>
            </a:r>
            <a:r>
              <a:rPr lang="en-US" sz="2400" dirty="0" err="1"/>
              <a:t>voda</a:t>
            </a:r>
            <a:r>
              <a:rPr lang="en-US" sz="2400" dirty="0"/>
              <a:t>, </a:t>
            </a:r>
            <a:r>
              <a:rPr lang="en-US" sz="2400" dirty="0" err="1"/>
              <a:t>uglj</a:t>
            </a:r>
            <a:r>
              <a:rPr lang="sr-Latn-CS" sz="2400" dirty="0"/>
              <a:t>en</a:t>
            </a:r>
            <a:r>
              <a:rPr lang="en-US" sz="2400" dirty="0"/>
              <a:t> </a:t>
            </a:r>
            <a:r>
              <a:rPr lang="en-US" sz="2400" dirty="0" err="1"/>
              <a:t>dioksid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helij</a:t>
            </a:r>
            <a:r>
              <a:rPr lang="sr-Latn-CS" sz="2400" dirty="0"/>
              <a:t>um</a:t>
            </a:r>
            <a:r>
              <a:rPr lang="en-US" sz="2400" dirty="0"/>
              <a:t>, </a:t>
            </a:r>
            <a:r>
              <a:rPr lang="en-US" sz="2400" dirty="0" err="1"/>
              <a:t>dok</a:t>
            </a:r>
            <a:r>
              <a:rPr lang="en-US" sz="2400" dirty="0"/>
              <a:t> se u </a:t>
            </a:r>
            <a:r>
              <a:rPr lang="en-US" sz="2400" dirty="0" err="1"/>
              <a:t>brzim</a:t>
            </a:r>
            <a:r>
              <a:rPr lang="en-US" sz="2400" dirty="0"/>
              <a:t> </a:t>
            </a:r>
            <a:r>
              <a:rPr lang="en-US" sz="2400" dirty="0" err="1"/>
              <a:t>reaktorima</a:t>
            </a:r>
            <a:r>
              <a:rPr lang="en-US" sz="2400" dirty="0"/>
              <a:t> 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sr-Latn-CS" sz="2400" dirty="0"/>
              <a:t>čni</a:t>
            </a:r>
            <a:r>
              <a:rPr lang="en-US" sz="2400" dirty="0"/>
              <a:t> </a:t>
            </a:r>
            <a:r>
              <a:rPr lang="en-US" sz="2400" dirty="0" err="1"/>
              <a:t>metali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primjer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sr-Latn-CS" sz="2400" dirty="0"/>
              <a:t>čni</a:t>
            </a:r>
            <a:r>
              <a:rPr lang="en-US" sz="2400" dirty="0"/>
              <a:t> </a:t>
            </a:r>
            <a:r>
              <a:rPr lang="en-US" sz="2400" dirty="0" err="1"/>
              <a:t>natrij</a:t>
            </a:r>
            <a:r>
              <a:rPr lang="sr-Latn-CS" sz="2400" dirty="0"/>
              <a:t>um</a:t>
            </a:r>
            <a:r>
              <a:rPr lang="en-US" sz="2400" dirty="0"/>
              <a:t> u Phoenix </a:t>
            </a:r>
            <a:r>
              <a:rPr lang="en-US" sz="2400" dirty="0" err="1"/>
              <a:t>reaktoru</a:t>
            </a:r>
            <a:r>
              <a:rPr lang="en-US" sz="2400" dirty="0"/>
              <a:t>).</a:t>
            </a:r>
          </a:p>
          <a:p>
            <a:r>
              <a:rPr lang="vi-VN" sz="2400" dirty="0"/>
              <a:t> Reaktorsko </a:t>
            </a:r>
            <a:r>
              <a:rPr lang="sr-Latn-CS" sz="2400" dirty="0"/>
              <a:t>sredstvo za hlađenje</a:t>
            </a:r>
            <a:r>
              <a:rPr lang="vi-VN" sz="2400" dirty="0"/>
              <a:t> ujedno je medij za prenos topl</a:t>
            </a:r>
            <a:r>
              <a:rPr lang="sr-Latn-CS" sz="2400" dirty="0"/>
              <a:t>ote</a:t>
            </a:r>
            <a:r>
              <a:rPr lang="vi-VN" sz="2400" dirty="0"/>
              <a:t> na sekundarni krug.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334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Regulaci</a:t>
            </a:r>
            <a:r>
              <a:rPr lang="sr-Latn-CS" sz="2400" b="1" dirty="0"/>
              <a:t>on</a:t>
            </a:r>
            <a:r>
              <a:rPr lang="en-US" sz="2400" b="1" dirty="0"/>
              <a:t>e </a:t>
            </a:r>
            <a:r>
              <a:rPr lang="en-US" sz="2400" b="1" dirty="0" err="1"/>
              <a:t>šipke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bor</a:t>
            </a:r>
            <a:r>
              <a:rPr lang="en-US" sz="2400" b="1" dirty="0"/>
              <a:t> u </a:t>
            </a:r>
            <a:r>
              <a:rPr lang="en-US" sz="2400" b="1" dirty="0" err="1"/>
              <a:t>primarnom</a:t>
            </a:r>
            <a:r>
              <a:rPr lang="sr-Latn-CS" sz="2400" b="1" dirty="0"/>
              <a:t> sredstvu za hlađenje</a:t>
            </a:r>
          </a:p>
          <a:p>
            <a:br>
              <a:rPr lang="en-US" sz="2400" dirty="0"/>
            </a:br>
            <a:r>
              <a:rPr lang="en-US" sz="2400" dirty="0" err="1"/>
              <a:t>Rad</a:t>
            </a:r>
            <a:r>
              <a:rPr lang="en-US" sz="2400" dirty="0"/>
              <a:t> </a:t>
            </a:r>
            <a:r>
              <a:rPr lang="en-US" sz="2400" dirty="0" err="1"/>
              <a:t>reaktora</a:t>
            </a:r>
            <a:r>
              <a:rPr lang="en-US" sz="2400" dirty="0"/>
              <a:t> </a:t>
            </a:r>
            <a:r>
              <a:rPr lang="en-US" sz="2400" dirty="0" err="1"/>
              <a:t>najjednostavnije</a:t>
            </a:r>
            <a:r>
              <a:rPr lang="en-US" sz="2400" dirty="0"/>
              <a:t> se </a:t>
            </a:r>
            <a:r>
              <a:rPr lang="en-US" sz="2400" dirty="0" err="1"/>
              <a:t>reguli</a:t>
            </a:r>
            <a:r>
              <a:rPr lang="sr-Latn-CS" sz="2400" dirty="0"/>
              <a:t>še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sr-Latn-CS" sz="2400" dirty="0"/>
              <a:t>i</a:t>
            </a:r>
            <a:r>
              <a:rPr lang="en-US" sz="2400" dirty="0" err="1"/>
              <a:t>canjem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apsorpciju</a:t>
            </a:r>
            <a:r>
              <a:rPr lang="en-US" sz="2400" dirty="0"/>
              <a:t> </a:t>
            </a:r>
            <a:r>
              <a:rPr lang="en-US" sz="2400" dirty="0" err="1"/>
              <a:t>neutrona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njihov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u </a:t>
            </a:r>
            <a:r>
              <a:rPr lang="en-US" sz="2400" dirty="0" err="1"/>
              <a:t>jezgr</a:t>
            </a:r>
            <a:r>
              <a:rPr lang="sr-Latn-CS" sz="2400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time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rad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snagu</a:t>
            </a:r>
            <a:r>
              <a:rPr lang="en-US" sz="2400" dirty="0"/>
              <a:t> </a:t>
            </a:r>
            <a:r>
              <a:rPr lang="en-US" sz="2400" dirty="0" err="1"/>
              <a:t>reaktora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/>
              <a:t>To se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postići</a:t>
            </a:r>
            <a:r>
              <a:rPr lang="en-US" sz="2400" dirty="0"/>
              <a:t> </a:t>
            </a:r>
            <a:r>
              <a:rPr lang="en-US" sz="2400" dirty="0" err="1"/>
              <a:t>promjenom</a:t>
            </a:r>
            <a:r>
              <a:rPr lang="en-US" sz="2400" dirty="0"/>
              <a:t> </a:t>
            </a:r>
            <a:r>
              <a:rPr lang="en-US" sz="2400" dirty="0" err="1"/>
              <a:t>koncentracije</a:t>
            </a:r>
            <a:r>
              <a:rPr lang="en-US" sz="2400" dirty="0"/>
              <a:t> </a:t>
            </a:r>
            <a:r>
              <a:rPr lang="en-US" sz="2400" dirty="0" err="1"/>
              <a:t>bora</a:t>
            </a:r>
            <a:r>
              <a:rPr lang="en-US" sz="2400" dirty="0"/>
              <a:t> u </a:t>
            </a:r>
            <a:r>
              <a:rPr lang="en-US" sz="2400" dirty="0" err="1"/>
              <a:t>primarnom</a:t>
            </a:r>
            <a:r>
              <a:rPr lang="sr-Latn-CS" sz="2400" dirty="0"/>
              <a:t> sredstvu za hlađenje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regulaci</a:t>
            </a:r>
            <a:r>
              <a:rPr lang="sr-Latn-CS" sz="2400" dirty="0"/>
              <a:t>onim</a:t>
            </a:r>
            <a:r>
              <a:rPr lang="en-US" sz="2400" dirty="0"/>
              <a:t> </a:t>
            </a:r>
            <a:r>
              <a:rPr lang="en-US" sz="2400" dirty="0" err="1"/>
              <a:t>šipkama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spuštaju</a:t>
            </a:r>
            <a:r>
              <a:rPr lang="en-US" sz="2400" dirty="0"/>
              <a:t> u </a:t>
            </a:r>
            <a:r>
              <a:rPr lang="en-US" sz="2400" dirty="0" err="1"/>
              <a:t>jezgr</a:t>
            </a:r>
            <a:r>
              <a:rPr lang="sr-Latn-CS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reaktora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se </a:t>
            </a:r>
            <a:r>
              <a:rPr lang="en-US" sz="2400" dirty="0" err="1"/>
              <a:t>podižu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sr-Latn-CS" sz="2400" dirty="0"/>
              <a:t>ga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Naime</a:t>
            </a:r>
            <a:r>
              <a:rPr lang="en-US" sz="2400" dirty="0"/>
              <a:t>, </a:t>
            </a:r>
            <a:r>
              <a:rPr lang="en-US" sz="2400" dirty="0" err="1"/>
              <a:t>bor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kontrolne</a:t>
            </a:r>
            <a:r>
              <a:rPr lang="en-US" sz="2400" dirty="0"/>
              <a:t> </a:t>
            </a:r>
            <a:r>
              <a:rPr lang="en-US" sz="2400" dirty="0" err="1"/>
              <a:t>šipke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sadrže</a:t>
            </a:r>
            <a:r>
              <a:rPr lang="en-US" sz="2400" dirty="0"/>
              <a:t> </a:t>
            </a:r>
            <a:r>
              <a:rPr lang="en-US" sz="2400" dirty="0" err="1"/>
              <a:t>srebro</a:t>
            </a:r>
            <a:r>
              <a:rPr lang="en-US" sz="2400" dirty="0"/>
              <a:t>, </a:t>
            </a:r>
            <a:r>
              <a:rPr lang="en-US" sz="2400" dirty="0" err="1"/>
              <a:t>indij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kadmij</a:t>
            </a:r>
            <a:r>
              <a:rPr lang="sr-Latn-CS" sz="2400" dirty="0"/>
              <a:t>um</a:t>
            </a:r>
            <a:r>
              <a:rPr lang="en-US" sz="2400" dirty="0"/>
              <a:t>, </a:t>
            </a:r>
            <a:r>
              <a:rPr lang="en-US" sz="2400" dirty="0" err="1"/>
              <a:t>jaki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apsorberi</a:t>
            </a:r>
            <a:r>
              <a:rPr lang="en-US" sz="2400" dirty="0"/>
              <a:t> </a:t>
            </a:r>
            <a:r>
              <a:rPr lang="en-US" sz="2400" dirty="0" err="1"/>
              <a:t>termičkih</a:t>
            </a:r>
            <a:r>
              <a:rPr lang="en-US" sz="2400" dirty="0"/>
              <a:t> </a:t>
            </a:r>
            <a:r>
              <a:rPr lang="en-US" sz="2400" dirty="0" err="1"/>
              <a:t>neutrona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124200" y="5638800"/>
            <a:ext cx="3962400" cy="457200"/>
          </a:xfrm>
        </p:spPr>
        <p:txBody>
          <a:bodyPr/>
          <a:lstStyle/>
          <a:p>
            <a:r>
              <a:rPr lang="en-US" dirty="0" err="1"/>
              <a:t>Melanija</a:t>
            </a:r>
            <a:r>
              <a:rPr lang="en-US" dirty="0"/>
              <a:t> </a:t>
            </a:r>
            <a:r>
              <a:rPr lang="en-US" dirty="0" err="1"/>
              <a:t>Ćalasan</a:t>
            </a:r>
            <a:r>
              <a:rPr lang="en-US" dirty="0"/>
              <a:t> </a:t>
            </a:r>
            <a:r>
              <a:rPr lang="en-US" dirty="0" err="1"/>
              <a:t>dipl.ing.el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28600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400" b="1" dirty="0"/>
              <a:t>Princip rada nuklearne elektrane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rgbClr val="FF0000"/>
                </a:solidFill>
              </a:rPr>
              <a:t>Cijepanjem  jezgara urana u nuklearnom reaktoru oslobađa se velika količina toplotne energije.</a:t>
            </a:r>
          </a:p>
          <a:p>
            <a:r>
              <a:rPr lang="sr-Latn-CS" sz="2000" dirty="0">
                <a:solidFill>
                  <a:srgbClr val="FF0000"/>
                </a:solidFill>
              </a:rPr>
              <a:t>Rashladno sredstvo hladi reaktor i odvodi toplotu do izmjenjivača toplote IT.</a:t>
            </a:r>
          </a:p>
          <a:p>
            <a:r>
              <a:rPr lang="sr-Latn-CS" sz="2000" dirty="0">
                <a:solidFill>
                  <a:srgbClr val="FF0000"/>
                </a:solidFill>
              </a:rPr>
              <a:t>Iz izmjenjivača toplote rashladno sredstvo hladi se u kondenzatoru i ponovo vraća u nuklearni reaktor.</a:t>
            </a:r>
          </a:p>
          <a:p>
            <a:r>
              <a:rPr lang="sr-Latn-CS" sz="2000" dirty="0">
                <a:solidFill>
                  <a:srgbClr val="FF0000"/>
                </a:solidFill>
              </a:rPr>
              <a:t>Ovaj ciklus se odvija u takozvanom </a:t>
            </a:r>
            <a:r>
              <a:rPr lang="sr-Latn-CS" sz="2000" b="1" dirty="0">
                <a:solidFill>
                  <a:srgbClr val="FF0000"/>
                </a:solidFill>
              </a:rPr>
              <a:t>“primarnom krugu”.</a:t>
            </a:r>
          </a:p>
          <a:p>
            <a:r>
              <a:rPr lang="sr-Latn-CS" sz="2000" b="1" dirty="0">
                <a:solidFill>
                  <a:srgbClr val="FF0000"/>
                </a:solidFill>
              </a:rPr>
              <a:t>PRIMARNI KRUG JE RADIOAKTIVAN</a:t>
            </a:r>
          </a:p>
          <a:p>
            <a:r>
              <a:rPr lang="sr-Latn-CS" sz="2000" dirty="0"/>
              <a:t>U izmjenjivaču toplote rashladno sredstvo predaje toplotu vodi odnosno vodenoj pari, povećavaći joj temperaturu i pritisk.</a:t>
            </a:r>
          </a:p>
          <a:p>
            <a:r>
              <a:rPr lang="sr-Latn-CS" sz="2000" dirty="0"/>
              <a:t>Vodena para odlazi u parne turbine, koje se okreću i okreću rotor generatora i dolazi do proizvodnje električne energije.</a:t>
            </a:r>
          </a:p>
          <a:p>
            <a:r>
              <a:rPr lang="sr-Latn-CS" sz="2000" dirty="0"/>
              <a:t>Po izlasku iz parne turbine vodena para se hladi u kondenzatoru i ponovo vraća u izmjenjivač toplote.</a:t>
            </a:r>
          </a:p>
          <a:p>
            <a:r>
              <a:rPr lang="sr-Latn-CS" sz="2000" dirty="0"/>
              <a:t>Ovaj ciklus se odvija u takozvanom </a:t>
            </a:r>
            <a:r>
              <a:rPr lang="sr-Latn-CS" sz="2000" b="1" dirty="0"/>
              <a:t>“sekundarnom krugu”</a:t>
            </a:r>
          </a:p>
          <a:p>
            <a:r>
              <a:rPr lang="sr-Latn-CS" sz="2000" b="1" dirty="0"/>
              <a:t>SEKUNDARNI KRUG NIJE RADIOAKTIVAN 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/>
              <a:t>Šematski prikaz  principa rada nuklearne elektrane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600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R</a:t>
            </a:r>
            <a:r>
              <a:rPr lang="sr-Latn-CS" dirty="0"/>
              <a:t>-reaktor</a:t>
            </a:r>
          </a:p>
          <a:p>
            <a:r>
              <a:rPr lang="sr-Latn-CS" b="1" dirty="0"/>
              <a:t>IT</a:t>
            </a:r>
            <a:r>
              <a:rPr lang="sr-Latn-CS" dirty="0"/>
              <a:t>-izmjenjivač toplote</a:t>
            </a:r>
          </a:p>
          <a:p>
            <a:r>
              <a:rPr lang="sr-Latn-CS" b="1" dirty="0"/>
              <a:t>T</a:t>
            </a:r>
            <a:r>
              <a:rPr lang="sr-Latn-CS" dirty="0"/>
              <a:t>-parna turbina</a:t>
            </a:r>
          </a:p>
          <a:p>
            <a:r>
              <a:rPr lang="sr-Latn-CS" b="1" dirty="0"/>
              <a:t>G</a:t>
            </a:r>
            <a:r>
              <a:rPr lang="sr-Latn-CS" dirty="0"/>
              <a:t>-generator el. En.</a:t>
            </a:r>
          </a:p>
          <a:p>
            <a:r>
              <a:rPr lang="sr-Latn-CS" dirty="0"/>
              <a:t>K-kondenzator</a:t>
            </a:r>
          </a:p>
          <a:p>
            <a:r>
              <a:rPr lang="sr-Latn-CS" b="1" dirty="0"/>
              <a:t>P</a:t>
            </a:r>
            <a:r>
              <a:rPr lang="sr-Latn-CS" dirty="0"/>
              <a:t>-pumpa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58139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8915" name="Picture 3" descr="Datoteka:PressurizedWaterReacto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427583" cy="3838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304800"/>
            <a:ext cx="472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PRINCIP RADA NUKLEARNE ELEKTRANE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86750" cy="47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04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/>
              <a:t>                                   </a:t>
            </a:r>
            <a:r>
              <a:rPr lang="en-US" sz="2400" b="1" dirty="0" err="1"/>
              <a:t>Nuklearni</a:t>
            </a:r>
            <a:r>
              <a:rPr lang="en-US" sz="2400" b="1" dirty="0"/>
              <a:t> </a:t>
            </a:r>
            <a:r>
              <a:rPr lang="en-US" sz="2400" b="1" dirty="0" err="1"/>
              <a:t>reaktor</a:t>
            </a:r>
            <a:endParaRPr lang="en-US" sz="2400" b="1" dirty="0"/>
          </a:p>
          <a:p>
            <a:pPr fontAlgn="ctr"/>
            <a:endParaRPr lang="en-US" sz="2400" dirty="0"/>
          </a:p>
          <a:p>
            <a:pPr fontAlgn="ctr"/>
            <a:r>
              <a:rPr lang="vi-VN" sz="2400" dirty="0"/>
              <a:t>U nuklearnom reaktoru održava se i reguli</a:t>
            </a:r>
            <a:r>
              <a:rPr lang="sr-Latn-CS" sz="2400" dirty="0"/>
              <a:t>še</a:t>
            </a:r>
            <a:r>
              <a:rPr lang="vi-VN" sz="2400" dirty="0"/>
              <a:t> nuklearna lančana reakcija, a time i oslobađanje topl</a:t>
            </a:r>
            <a:r>
              <a:rPr lang="sr-Latn-CS" sz="2400" dirty="0"/>
              <a:t>ote</a:t>
            </a:r>
            <a:r>
              <a:rPr lang="vi-VN" sz="2400" dirty="0"/>
              <a:t>.</a:t>
            </a:r>
            <a:endParaRPr lang="sr-Latn-CS" sz="2400" dirty="0"/>
          </a:p>
          <a:p>
            <a:pPr fontAlgn="ctr"/>
            <a:r>
              <a:rPr lang="en-US" sz="2400" dirty="0" err="1"/>
              <a:t>Nuklearni</a:t>
            </a:r>
            <a:r>
              <a:rPr lang="en-US" sz="2400" dirty="0"/>
              <a:t> </a:t>
            </a:r>
            <a:r>
              <a:rPr lang="en-US" sz="2400" dirty="0" err="1"/>
              <a:t>reaktor</a:t>
            </a:r>
            <a:r>
              <a:rPr lang="en-US" sz="2400" dirty="0"/>
              <a:t>, </a:t>
            </a:r>
            <a:r>
              <a:rPr lang="en-US" sz="2400" dirty="0" err="1"/>
              <a:t>osim</a:t>
            </a:r>
            <a:r>
              <a:rPr lang="en-US" sz="2400" dirty="0"/>
              <a:t> </a:t>
            </a:r>
            <a:r>
              <a:rPr lang="en-US" sz="2400" dirty="0" err="1"/>
              <a:t>reaktorske</a:t>
            </a:r>
            <a:r>
              <a:rPr lang="en-US" sz="2400" dirty="0"/>
              <a:t> </a:t>
            </a:r>
            <a:r>
              <a:rPr lang="en-US" sz="2400" dirty="0" err="1"/>
              <a:t>posude</a:t>
            </a:r>
            <a:r>
              <a:rPr lang="en-US" sz="2400" dirty="0"/>
              <a:t>, </a:t>
            </a:r>
            <a:r>
              <a:rPr lang="en-US" sz="2400" dirty="0" err="1"/>
              <a:t>čine</a:t>
            </a:r>
            <a:r>
              <a:rPr lang="en-US" sz="2400" dirty="0"/>
              <a:t> </a:t>
            </a:r>
            <a:r>
              <a:rPr lang="en-US" sz="2400" dirty="0" err="1"/>
              <a:t>primarni</a:t>
            </a:r>
            <a:r>
              <a:rPr lang="en-US" sz="2400" dirty="0"/>
              <a:t> </a:t>
            </a:r>
            <a:r>
              <a:rPr lang="en-US" sz="2400" dirty="0" err="1"/>
              <a:t>elementi</a:t>
            </a:r>
            <a:r>
              <a:rPr lang="en-US" sz="2400" dirty="0"/>
              <a:t>: </a:t>
            </a:r>
            <a:endParaRPr lang="sr-Latn-CS" sz="2400" dirty="0"/>
          </a:p>
          <a:p>
            <a:pPr fontAlgn="ctr">
              <a:buFont typeface="Arial" pitchFamily="34" charset="0"/>
              <a:buChar char="•"/>
            </a:pPr>
            <a:r>
              <a:rPr lang="sr-Latn-CS" sz="2400" dirty="0"/>
              <a:t> </a:t>
            </a:r>
            <a:r>
              <a:rPr lang="en-US" sz="2400" dirty="0" err="1"/>
              <a:t>jezgr</a:t>
            </a:r>
            <a:r>
              <a:rPr lang="sr-Latn-CS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reaktora</a:t>
            </a:r>
            <a:r>
              <a:rPr lang="en-US" sz="2400" dirty="0"/>
              <a:t>, </a:t>
            </a:r>
            <a:endParaRPr lang="sr-Latn-CS" sz="2400" dirty="0"/>
          </a:p>
          <a:p>
            <a:pPr fontAlgn="ctr">
              <a:buFont typeface="Arial" pitchFamily="34" charset="0"/>
              <a:buChar char="•"/>
            </a:pPr>
            <a:r>
              <a:rPr lang="sr-Latn-CS" sz="2400" dirty="0"/>
              <a:t> </a:t>
            </a:r>
            <a:r>
              <a:rPr lang="en-US" sz="2400" dirty="0" err="1"/>
              <a:t>voda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je moderator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rashladno</a:t>
            </a:r>
            <a:r>
              <a:rPr lang="en-US" sz="2400" dirty="0"/>
              <a:t> </a:t>
            </a:r>
            <a:r>
              <a:rPr lang="en-US" sz="2400" dirty="0" err="1"/>
              <a:t>sredstvo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endParaRPr lang="sr-Latn-CS" sz="2400" dirty="0"/>
          </a:p>
          <a:p>
            <a:pPr fontAlgn="ctr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regulaci</a:t>
            </a:r>
            <a:r>
              <a:rPr lang="sr-Latn-CS" sz="2400" dirty="0"/>
              <a:t>one</a:t>
            </a:r>
            <a:r>
              <a:rPr lang="en-US" sz="2400" dirty="0"/>
              <a:t> </a:t>
            </a:r>
            <a:r>
              <a:rPr lang="en-US" sz="2400" dirty="0" err="1"/>
              <a:t>šipke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2" descr="http://www.zvrk.rs/Mskola/fizika/nuklearfiz/imgs/fisioni-reak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81400"/>
            <a:ext cx="3429000" cy="281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                                  </a:t>
            </a:r>
            <a:r>
              <a:rPr lang="en-US" sz="2400" b="1" dirty="0" err="1"/>
              <a:t>Jezgr</a:t>
            </a:r>
            <a:r>
              <a:rPr lang="sr-Latn-CS" sz="2400" b="1" dirty="0"/>
              <a:t>o</a:t>
            </a:r>
            <a:r>
              <a:rPr lang="en-US" sz="2400" b="1" dirty="0"/>
              <a:t> </a:t>
            </a:r>
            <a:r>
              <a:rPr lang="en-US" sz="2400" b="1" dirty="0" err="1"/>
              <a:t>reaktora</a:t>
            </a:r>
            <a:endParaRPr lang="sr-Latn-CS" sz="2400" dirty="0"/>
          </a:p>
          <a:p>
            <a:r>
              <a:rPr lang="en-US" sz="2400" dirty="0"/>
              <a:t>U </a:t>
            </a:r>
            <a:r>
              <a:rPr lang="en-US" sz="2400" dirty="0" err="1"/>
              <a:t>jezgr</a:t>
            </a:r>
            <a:r>
              <a:rPr lang="sr-Latn-CS" sz="2400" dirty="0"/>
              <a:t>u</a:t>
            </a:r>
            <a:r>
              <a:rPr lang="en-US" sz="2400" dirty="0"/>
              <a:t> se </a:t>
            </a:r>
            <a:r>
              <a:rPr lang="en-US" sz="2400" dirty="0" err="1"/>
              <a:t>odvija</a:t>
            </a:r>
            <a:r>
              <a:rPr lang="en-US" sz="2400" dirty="0"/>
              <a:t> </a:t>
            </a:r>
            <a:r>
              <a:rPr lang="en-US" sz="2400" dirty="0" err="1"/>
              <a:t>cijepanje</a:t>
            </a:r>
            <a:r>
              <a:rPr lang="en-US" sz="2400" dirty="0"/>
              <a:t> </a:t>
            </a:r>
            <a:r>
              <a:rPr lang="en-US" sz="2400" dirty="0" err="1"/>
              <a:t>fisi</a:t>
            </a:r>
            <a:r>
              <a:rPr lang="sr-Latn-CS" sz="2400" dirty="0"/>
              <a:t>onih</a:t>
            </a:r>
            <a:r>
              <a:rPr lang="en-US" sz="2400" dirty="0" err="1"/>
              <a:t>ih</a:t>
            </a:r>
            <a:r>
              <a:rPr lang="en-US" sz="2400" dirty="0"/>
              <a:t> </a:t>
            </a:r>
            <a:r>
              <a:rPr lang="en-US" sz="2400" dirty="0" err="1"/>
              <a:t>jezg</a:t>
            </a:r>
            <a:r>
              <a:rPr lang="sr-Latn-CS" sz="2400" dirty="0"/>
              <a:t>ara</a:t>
            </a:r>
            <a:r>
              <a:rPr lang="en-US" sz="2400" dirty="0"/>
              <a:t>.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cijepanju</a:t>
            </a:r>
            <a:r>
              <a:rPr lang="en-US" sz="2400" dirty="0"/>
              <a:t> u </a:t>
            </a:r>
            <a:r>
              <a:rPr lang="en-US" sz="2400" dirty="0" err="1"/>
              <a:t>prosjeku</a:t>
            </a:r>
            <a:r>
              <a:rPr lang="en-US" sz="2400" dirty="0"/>
              <a:t> </a:t>
            </a:r>
            <a:r>
              <a:rPr lang="en-US" sz="2400" dirty="0" err="1"/>
              <a:t>nastanu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do tri </a:t>
            </a:r>
            <a:r>
              <a:rPr lang="en-US" sz="2400" dirty="0" err="1"/>
              <a:t>neutrona</a:t>
            </a:r>
            <a:r>
              <a:rPr lang="en-US" sz="2400" dirty="0"/>
              <a:t>.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neutrona</a:t>
            </a:r>
            <a:r>
              <a:rPr lang="en-US" sz="2400" dirty="0"/>
              <a:t> </a:t>
            </a:r>
            <a:r>
              <a:rPr lang="en-US" sz="2400" dirty="0" err="1"/>
              <a:t>nastalih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cijepanju</a:t>
            </a:r>
            <a:r>
              <a:rPr lang="en-US" sz="2400" dirty="0"/>
              <a:t>,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jedan</a:t>
            </a:r>
            <a:r>
              <a:rPr lang="en-US" sz="2400" dirty="0"/>
              <a:t> u </a:t>
            </a:r>
            <a:r>
              <a:rPr lang="en-US" sz="2400" dirty="0" err="1"/>
              <a:t>prosjeku</a:t>
            </a:r>
            <a:r>
              <a:rPr lang="en-US" sz="2400" dirty="0"/>
              <a:t> </a:t>
            </a:r>
            <a:r>
              <a:rPr lang="en-US" sz="2400" dirty="0" err="1"/>
              <a:t>cijepa</a:t>
            </a:r>
            <a:r>
              <a:rPr lang="en-US" sz="2400" dirty="0"/>
              <a:t> </a:t>
            </a:r>
            <a:r>
              <a:rPr lang="en-US" sz="2400" dirty="0" err="1"/>
              <a:t>nov</a:t>
            </a:r>
            <a:r>
              <a:rPr lang="sr-Latn-CS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fisijsk</a:t>
            </a:r>
            <a:r>
              <a:rPr lang="sr-Latn-CS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jezgr</a:t>
            </a:r>
            <a:r>
              <a:rPr lang="sr-Latn-CS" sz="2400" dirty="0"/>
              <a:t>o</a:t>
            </a:r>
            <a:r>
              <a:rPr lang="en-US" sz="2400" dirty="0"/>
              <a:t>, a </a:t>
            </a:r>
            <a:r>
              <a:rPr lang="en-US" sz="2400" dirty="0" err="1"/>
              <a:t>preostali</a:t>
            </a:r>
            <a:r>
              <a:rPr lang="en-US" sz="2400" dirty="0"/>
              <a:t> </a:t>
            </a:r>
            <a:r>
              <a:rPr lang="en-US" sz="2400" dirty="0" err="1"/>
              <a:t>pobjegnu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jezgr</a:t>
            </a:r>
            <a:r>
              <a:rPr lang="sr-Latn-C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reaktora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se </a:t>
            </a:r>
            <a:r>
              <a:rPr lang="en-US" sz="2400" dirty="0" err="1"/>
              <a:t>skupljaju</a:t>
            </a:r>
            <a:r>
              <a:rPr lang="en-US" sz="2400" dirty="0"/>
              <a:t> u </a:t>
            </a:r>
            <a:r>
              <a:rPr lang="en-US" sz="2400" dirty="0" err="1"/>
              <a:t>gorivu</a:t>
            </a:r>
            <a:r>
              <a:rPr lang="en-US" sz="2400" dirty="0"/>
              <a:t>, a </a:t>
            </a:r>
            <a:r>
              <a:rPr lang="en-US" sz="2400" dirty="0" err="1"/>
              <a:t>tamo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sr-Latn-CS" sz="2400" dirty="0"/>
              <a:t>stvarati</a:t>
            </a:r>
            <a:r>
              <a:rPr lang="en-US" sz="2400" dirty="0"/>
              <a:t> </a:t>
            </a:r>
            <a:r>
              <a:rPr lang="en-US" sz="2400" dirty="0" err="1"/>
              <a:t>nov</a:t>
            </a:r>
            <a:r>
              <a:rPr lang="sr-Latn-C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jezgr</a:t>
            </a:r>
            <a:r>
              <a:rPr lang="sr-Latn-C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cijepanje</a:t>
            </a:r>
            <a:r>
              <a:rPr lang="en-US" sz="2400" dirty="0"/>
              <a:t>.</a:t>
            </a:r>
          </a:p>
        </p:txBody>
      </p:sp>
      <p:pic>
        <p:nvPicPr>
          <p:cNvPr id="6" name="Picture 2" descr="fission.jpg (812×27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77343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Melanija</a:t>
            </a:r>
            <a:r>
              <a:rPr lang="en-US" dirty="0"/>
              <a:t> </a:t>
            </a:r>
            <a:r>
              <a:rPr lang="en-US" dirty="0" err="1"/>
              <a:t>Ćalasan</a:t>
            </a:r>
            <a:r>
              <a:rPr lang="en-US" dirty="0"/>
              <a:t> </a:t>
            </a:r>
            <a:r>
              <a:rPr lang="en-US" dirty="0" err="1"/>
              <a:t>dipl.ing.el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hain-reaction.jpg (842×33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2005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1B3-0CE2-4B89-8BB5-A5CAA6FA8AF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 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9D61-08AD-425E-A015-4BC01D7DC9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8" name="Picture 4" descr="Heterogeneous_reactor_scheme.png (329×37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3133725" cy="35337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60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Heterogeni</a:t>
            </a:r>
            <a:r>
              <a:rPr lang="en-US" b="1" dirty="0"/>
              <a:t> </a:t>
            </a:r>
            <a:r>
              <a:rPr lang="en-US" b="1" dirty="0" err="1"/>
              <a:t>nuklearni</a:t>
            </a:r>
            <a:r>
              <a:rPr lang="en-US" b="1" dirty="0"/>
              <a:t> </a:t>
            </a:r>
            <a:r>
              <a:rPr lang="en-US" b="1" dirty="0" err="1"/>
              <a:t>reaktor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termičkim</a:t>
            </a:r>
            <a:r>
              <a:rPr lang="en-US" b="1" dirty="0"/>
              <a:t> </a:t>
            </a:r>
            <a:r>
              <a:rPr lang="en-US" b="1" dirty="0" err="1"/>
              <a:t>neutronima</a:t>
            </a:r>
            <a:r>
              <a:rPr lang="en-US" b="1" dirty="0"/>
              <a:t>. </a:t>
            </a:r>
            <a:r>
              <a:rPr lang="en-US" b="1" dirty="0" err="1"/>
              <a:t>Šema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1 — 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šipke</a:t>
            </a:r>
            <a:br>
              <a:rPr lang="en-US" dirty="0"/>
            </a:br>
            <a:r>
              <a:rPr lang="en-US" dirty="0"/>
              <a:t>2 — </a:t>
            </a:r>
            <a:r>
              <a:rPr lang="en-US" dirty="0" err="1"/>
              <a:t>Biološka</a:t>
            </a:r>
            <a:r>
              <a:rPr lang="en-US" dirty="0"/>
              <a:t> </a:t>
            </a:r>
            <a:r>
              <a:rPr lang="en-US" dirty="0" err="1"/>
              <a:t>zaštita</a:t>
            </a:r>
            <a:br>
              <a:rPr lang="en-US" dirty="0"/>
            </a:br>
            <a:r>
              <a:rPr lang="en-US" dirty="0"/>
              <a:t>3 — </a:t>
            </a:r>
            <a:r>
              <a:rPr lang="en-US" dirty="0" err="1"/>
              <a:t>Zašita</a:t>
            </a:r>
            <a:br>
              <a:rPr lang="en-US" dirty="0"/>
            </a:br>
            <a:r>
              <a:rPr lang="en-US" dirty="0"/>
              <a:t>4 — Moderator </a:t>
            </a:r>
            <a:r>
              <a:rPr lang="en-US" dirty="0" err="1"/>
              <a:t>neutrona</a:t>
            </a:r>
            <a:br>
              <a:rPr lang="en-US" dirty="0"/>
            </a:br>
            <a:r>
              <a:rPr lang="en-US" dirty="0"/>
              <a:t>5 — </a:t>
            </a:r>
            <a:r>
              <a:rPr lang="en-US" dirty="0" err="1"/>
              <a:t>Nuklearno</a:t>
            </a:r>
            <a:r>
              <a:rPr lang="en-US" dirty="0"/>
              <a:t> </a:t>
            </a:r>
            <a:r>
              <a:rPr lang="en-US" dirty="0" err="1"/>
              <a:t>gorivo</a:t>
            </a:r>
            <a:br>
              <a:rPr lang="en-US" dirty="0"/>
            </a:br>
            <a:r>
              <a:rPr lang="en-US" dirty="0"/>
              <a:t>6 — </a:t>
            </a:r>
            <a:r>
              <a:rPr lang="sr-Latn-CS" dirty="0"/>
              <a:t>Odvođenje </a:t>
            </a:r>
            <a:r>
              <a:rPr lang="en-US" dirty="0"/>
              <a:t> </a:t>
            </a:r>
            <a:r>
              <a:rPr lang="en-US" dirty="0" err="1"/>
              <a:t>toplote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1400"/>
            <a:ext cx="4319587" cy="28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2000" y="45720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Je</a:t>
            </a:r>
            <a:r>
              <a:rPr lang="sr-Latn-CS" dirty="0"/>
              <a:t>zgro nulearnog reaktora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1444</TotalTime>
  <Words>757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Franklin Gothic Book</vt:lpstr>
      <vt:lpstr>Perpetua</vt:lpstr>
      <vt:lpstr>Wingdings 2</vt:lpstr>
      <vt:lpstr>Equity</vt:lpstr>
      <vt:lpstr>NUKLEARNE ELEKTRANE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Aubergine</dc:title>
  <dc:creator>PC</dc:creator>
  <cp:lastModifiedBy>CALASAN MELANIJA</cp:lastModifiedBy>
  <cp:revision>25</cp:revision>
  <dcterms:created xsi:type="dcterms:W3CDTF">2012-11-28T10:02:59Z</dcterms:created>
  <dcterms:modified xsi:type="dcterms:W3CDTF">2021-12-17T14:23:54Z</dcterms:modified>
</cp:coreProperties>
</file>