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6" r:id="rId6"/>
    <p:sldId id="26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8" autoAdjust="0"/>
  </p:normalViewPr>
  <p:slideViewPr>
    <p:cSldViewPr>
      <p:cViewPr varScale="1">
        <p:scale>
          <a:sx n="60" d="100"/>
          <a:sy n="60" d="100"/>
        </p:scale>
        <p:origin x="145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67664B-0560-4554-A99B-DA5F6AFD20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362F-5A4A-4223-8B12-746C4447F0D7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19748B-7043-4017-802E-2EB75E10C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D2E3-9A5B-4E16-A188-03546E0998D5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B5BA-8D57-4E4C-944B-DD133958EE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FC73-1AF6-4729-BE4D-D7838A3FBB9D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C3FD-E30F-4E20-B6CD-A802BF57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00D3-2A4A-484F-BF85-02421AC2D6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05B8-88CD-4DC6-81B9-FBC5FD56F2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FFE7-97E4-4E3A-81CA-13D171E4C431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5EE8FE-1B4C-4DFD-99AB-D0D2AD625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1AEA-D42E-4440-8EF6-8F12DDFF95DF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34E8-4B48-43C2-92B3-CF7809742C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03EE-77A9-497D-9E0F-2947669BB5B3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C08F-C8E7-4E61-A06F-1E954614D3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95A1-82D8-4B02-9917-E934D4E087C7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5085-EA0F-474B-AAF7-705D98DFE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7D0A-115E-4DF6-8E5E-97E567005B9C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25DB-A75C-465D-9A02-F79699EAB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2AE9-E1A6-4D88-BE6F-EB5ADEF85778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337B6F-AE6F-49D6-AF15-8DC057CC3A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BE7D98-7DAC-47FE-82D7-CF281F4ADC7B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Melanija Ćalasan dipl.ing.el.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07D072-163F-4D13-8137-9C6B4E5A0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6400800" cy="3657600"/>
          </a:xfrm>
        </p:spPr>
        <p:txBody>
          <a:bodyPr>
            <a:normAutofit/>
          </a:bodyPr>
          <a:lstStyle/>
          <a:p>
            <a:r>
              <a:rPr lang="en-US" dirty="0">
                <a:latin typeface="Century Gothic" pitchFamily="34" charset="0"/>
              </a:rPr>
              <a:t>PRINCIP RADA</a:t>
            </a:r>
            <a:endParaRPr lang="sr-Latn-CS" dirty="0">
              <a:latin typeface="Century Gothic" pitchFamily="34" charset="0"/>
            </a:endParaRPr>
          </a:p>
          <a:p>
            <a:endParaRPr lang="sr-Latn-CS" dirty="0">
              <a:latin typeface="Century Gothic" pitchFamily="34" charset="0"/>
            </a:endParaRPr>
          </a:p>
          <a:p>
            <a:endParaRPr lang="sr-Latn-CS" dirty="0">
              <a:latin typeface="Century Gothic" pitchFamily="34" charset="0"/>
            </a:endParaRPr>
          </a:p>
          <a:p>
            <a:endParaRPr lang="sr-Latn-CS" dirty="0">
              <a:latin typeface="Century Gothic" pitchFamily="34" charset="0"/>
            </a:endParaRPr>
          </a:p>
          <a:p>
            <a:endParaRPr lang="sr-Latn-CS" dirty="0">
              <a:latin typeface="Century Gothic" pitchFamily="34" charset="0"/>
            </a:endParaRPr>
          </a:p>
          <a:p>
            <a:endParaRPr lang="sr-Latn-CS" dirty="0">
              <a:latin typeface="Century Gothic" pitchFamily="34" charset="0"/>
            </a:endParaRPr>
          </a:p>
          <a:p>
            <a:endParaRPr lang="sr-Latn-CS" dirty="0">
              <a:latin typeface="Century Gothic" pitchFamily="34" charset="0"/>
            </a:endParaRPr>
          </a:p>
          <a:p>
            <a:r>
              <a:rPr lang="sr-Latn-CS" sz="1200" dirty="0">
                <a:latin typeface="Century Gothic" pitchFamily="34" charset="0"/>
              </a:rPr>
              <a:t>Melanija Ćalasan dipl.ing.el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6000" b="1">
                <a:latin typeface="Century Gothic" pitchFamily="34" charset="0"/>
              </a:rPr>
              <a:t>TERMOELEKTRANE</a:t>
            </a:r>
            <a:endParaRPr lang="en-US" sz="6000" b="1" dirty="0">
              <a:latin typeface="Century Gothic" pitchFamily="34" charset="0"/>
            </a:endParaRPr>
          </a:p>
        </p:txBody>
      </p:sp>
      <p:pic>
        <p:nvPicPr>
          <p:cNvPr id="4" name="Content Placeholder 4" descr="terma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90800" y="3733800"/>
            <a:ext cx="3733800" cy="24725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Pregrijac_pare_2009..jpg (640×48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838200"/>
            <a:ext cx="6604000" cy="4953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81400" y="304800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dirty="0"/>
              <a:t>Predgrijač pare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 descr="naslov.jpg (750×468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3" descr="terma13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228600"/>
            <a:ext cx="9061949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 descr="unnamed-us-power-plant.preview.jpg (424×64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04800"/>
            <a:ext cx="4038600" cy="609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7650" name="Picture 2" descr="smiley-nuclear.jpg (640×36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7586131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13" y="1104900"/>
            <a:ext cx="88677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905000" y="228600"/>
            <a:ext cx="5931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/>
              <a:t>Šematski prikaz  rada termoelektrane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28600"/>
            <a:ext cx="9144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dirty="0"/>
              <a:t> </a:t>
            </a:r>
            <a:r>
              <a:rPr lang="en-US" sz="2400" dirty="0" err="1"/>
              <a:t>Najveći</a:t>
            </a:r>
            <a:r>
              <a:rPr lang="en-US" sz="2400" dirty="0"/>
              <a:t> </a:t>
            </a:r>
            <a:r>
              <a:rPr lang="en-US" sz="2400" dirty="0" err="1"/>
              <a:t>broj</a:t>
            </a:r>
            <a:r>
              <a:rPr lang="en-US" sz="2400" dirty="0"/>
              <a:t> </a:t>
            </a:r>
            <a:r>
              <a:rPr lang="en-US" sz="2400" dirty="0" err="1"/>
              <a:t>velikih</a:t>
            </a:r>
            <a:r>
              <a:rPr lang="en-US" sz="2400" dirty="0"/>
              <a:t> </a:t>
            </a:r>
            <a:r>
              <a:rPr lang="en-US" sz="2400" dirty="0" err="1"/>
              <a:t>termoelektrana</a:t>
            </a:r>
            <a:r>
              <a:rPr lang="en-US" sz="2400" dirty="0"/>
              <a:t> je s</a:t>
            </a:r>
            <a:r>
              <a:rPr lang="sr-Latn-CS" sz="2400" dirty="0"/>
              <a:t>a</a:t>
            </a:r>
            <a:r>
              <a:rPr lang="en-US" sz="2400" dirty="0"/>
              <a:t> </a:t>
            </a:r>
            <a:r>
              <a:rPr lang="en-US" sz="2400" u="sng" dirty="0" err="1">
                <a:solidFill>
                  <a:srgbClr val="FF0000"/>
                </a:solidFill>
              </a:rPr>
              <a:t>parnim</a:t>
            </a:r>
            <a:r>
              <a:rPr lang="en-US" sz="2400" u="sng" dirty="0">
                <a:solidFill>
                  <a:srgbClr val="FF0000"/>
                </a:solidFill>
              </a:rPr>
              <a:t> </a:t>
            </a:r>
            <a:r>
              <a:rPr lang="en-US" sz="2400" u="sng" dirty="0" err="1">
                <a:solidFill>
                  <a:srgbClr val="FF0000"/>
                </a:solidFill>
              </a:rPr>
              <a:t>pogonom</a:t>
            </a:r>
            <a:r>
              <a:rPr lang="sr-Latn-CS" sz="2400" u="sng" dirty="0">
                <a:solidFill>
                  <a:srgbClr val="FF0000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endParaRPr lang="sr-Latn-CS" sz="2400" u="sng" dirty="0">
              <a:solidFill>
                <a:srgbClr val="FF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 </a:t>
            </a:r>
            <a:r>
              <a:rPr lang="sr-Latn-CS" sz="2400" dirty="0" err="1"/>
              <a:t>K</a:t>
            </a:r>
            <a:r>
              <a:rPr lang="en-US" sz="2400" dirty="0" err="1"/>
              <a:t>od</a:t>
            </a:r>
            <a:r>
              <a:rPr lang="en-US" sz="2400" dirty="0"/>
              <a:t> </a:t>
            </a:r>
            <a:r>
              <a:rPr lang="sr-Latn-CS" sz="2400" dirty="0"/>
              <a:t>ovih TE</a:t>
            </a:r>
            <a:r>
              <a:rPr lang="en-US" sz="2400" dirty="0"/>
              <a:t> </a:t>
            </a:r>
            <a:r>
              <a:rPr lang="en-US" sz="2400" dirty="0" err="1"/>
              <a:t>uglavnom</a:t>
            </a:r>
            <a:r>
              <a:rPr lang="sr-Latn-CS" sz="2400" dirty="0"/>
              <a:t> se</a:t>
            </a:r>
            <a:r>
              <a:rPr lang="en-US" sz="2400" dirty="0"/>
              <a:t> </a:t>
            </a:r>
            <a:r>
              <a:rPr lang="en-US" sz="2400" dirty="0" err="1"/>
              <a:t>koriste</a:t>
            </a:r>
            <a:r>
              <a:rPr lang="en-US" sz="2400" dirty="0"/>
              <a:t> </a:t>
            </a:r>
            <a:r>
              <a:rPr lang="en-US" sz="2400" u="sng" dirty="0" err="1">
                <a:solidFill>
                  <a:srgbClr val="FF0000"/>
                </a:solidFill>
              </a:rPr>
              <a:t>parne</a:t>
            </a:r>
            <a:r>
              <a:rPr lang="en-US" sz="2400" u="sng" dirty="0">
                <a:solidFill>
                  <a:srgbClr val="FF0000"/>
                </a:solidFill>
              </a:rPr>
              <a:t> turbine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neposredno</a:t>
            </a:r>
            <a:r>
              <a:rPr lang="en-US" sz="2400" dirty="0"/>
              <a:t> </a:t>
            </a:r>
            <a:r>
              <a:rPr lang="en-US" sz="2400" dirty="0" err="1"/>
              <a:t>spojene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generatorom</a:t>
            </a:r>
            <a:r>
              <a:rPr lang="sr-Latn-C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oko</a:t>
            </a:r>
            <a:r>
              <a:rPr lang="en-US" sz="2400" dirty="0"/>
              <a:t> 80 % </a:t>
            </a:r>
            <a:r>
              <a:rPr lang="en-US" sz="2400" dirty="0" err="1"/>
              <a:t>električne</a:t>
            </a:r>
            <a:r>
              <a:rPr lang="en-US" sz="2400" dirty="0"/>
              <a:t> </a:t>
            </a:r>
            <a:r>
              <a:rPr lang="en-US" sz="2400" dirty="0" err="1"/>
              <a:t>energije</a:t>
            </a:r>
            <a:r>
              <a:rPr lang="en-US" sz="2400" dirty="0"/>
              <a:t> je </a:t>
            </a:r>
            <a:r>
              <a:rPr lang="en-US" sz="2400" dirty="0" err="1"/>
              <a:t>proizvedeno</a:t>
            </a:r>
            <a:r>
              <a:rPr lang="en-US" sz="2400" dirty="0"/>
              <a:t> </a:t>
            </a:r>
            <a:r>
              <a:rPr lang="en-US" sz="2400" dirty="0" err="1"/>
              <a:t>korištenjem</a:t>
            </a:r>
            <a:r>
              <a:rPr lang="en-US" sz="2400" dirty="0"/>
              <a:t> </a:t>
            </a:r>
            <a:r>
              <a:rPr lang="en-US" sz="2400" dirty="0" err="1"/>
              <a:t>parnih</a:t>
            </a:r>
            <a:r>
              <a:rPr lang="en-US" sz="2400" dirty="0"/>
              <a:t> </a:t>
            </a:r>
            <a:r>
              <a:rPr lang="en-US" sz="2400" dirty="0" err="1"/>
              <a:t>turbina</a:t>
            </a:r>
            <a:r>
              <a:rPr lang="sr-Latn-CS" sz="2400" dirty="0"/>
              <a:t> </a:t>
            </a:r>
            <a:r>
              <a:rPr lang="en-US" sz="2400" u="sng" dirty="0">
                <a:solidFill>
                  <a:srgbClr val="FF0000"/>
                </a:solidFill>
              </a:rPr>
              <a:t>turbo-generator</a:t>
            </a:r>
            <a:r>
              <a:rPr lang="en-US" sz="2400" dirty="0"/>
              <a:t>).</a:t>
            </a:r>
            <a:endParaRPr lang="sr-Latn-CS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r-Latn-CS" sz="2400" u="sng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U </a:t>
            </a:r>
            <a:r>
              <a:rPr lang="en-US" sz="2400" dirty="0" err="1"/>
              <a:t>ovim</a:t>
            </a:r>
            <a:r>
              <a:rPr lang="en-US" sz="2400" dirty="0"/>
              <a:t> </a:t>
            </a:r>
            <a:r>
              <a:rPr lang="en-US" sz="2400" dirty="0" err="1"/>
              <a:t>elektranama</a:t>
            </a:r>
            <a:r>
              <a:rPr lang="en-US" sz="2400" dirty="0"/>
              <a:t> </a:t>
            </a:r>
            <a:r>
              <a:rPr lang="en-US" sz="2400" dirty="0" err="1"/>
              <a:t>topl</a:t>
            </a:r>
            <a:r>
              <a:rPr lang="sr-Latn-CS" sz="2400" dirty="0"/>
              <a:t>ot</a:t>
            </a:r>
            <a:r>
              <a:rPr lang="en-US" sz="2400" dirty="0"/>
              <a:t>a </a:t>
            </a:r>
            <a:r>
              <a:rPr lang="en-US" sz="2400" dirty="0" err="1"/>
              <a:t>dobi</a:t>
            </a:r>
            <a:r>
              <a:rPr lang="sr-Latn-CS" sz="2400" dirty="0"/>
              <a:t>j</a:t>
            </a:r>
            <a:r>
              <a:rPr lang="en-US" sz="2400" dirty="0" err="1"/>
              <a:t>ena</a:t>
            </a:r>
            <a:r>
              <a:rPr lang="en-US" sz="2400" dirty="0"/>
              <a:t> </a:t>
            </a:r>
            <a:r>
              <a:rPr lang="en-US" sz="2400" dirty="0" err="1"/>
              <a:t>sagorijevanjem</a:t>
            </a:r>
            <a:r>
              <a:rPr lang="en-US" sz="2400" dirty="0"/>
              <a:t> </a:t>
            </a:r>
            <a:r>
              <a:rPr lang="en-US" sz="2400" dirty="0" err="1"/>
              <a:t>goriva</a:t>
            </a:r>
            <a:r>
              <a:rPr lang="en-US" sz="2400" dirty="0"/>
              <a:t> </a:t>
            </a:r>
            <a:r>
              <a:rPr lang="en-US" sz="2400" dirty="0" err="1"/>
              <a:t>predaje</a:t>
            </a:r>
            <a:r>
              <a:rPr lang="en-US" sz="2400" dirty="0"/>
              <a:t> se </a:t>
            </a:r>
            <a:r>
              <a:rPr lang="en-US" sz="2400" u="sng" dirty="0" err="1">
                <a:solidFill>
                  <a:srgbClr val="FF0000"/>
                </a:solidFill>
              </a:rPr>
              <a:t>vodenoj</a:t>
            </a:r>
            <a:r>
              <a:rPr lang="en-US" sz="2400" u="sng" dirty="0">
                <a:solidFill>
                  <a:srgbClr val="FF0000"/>
                </a:solidFill>
              </a:rPr>
              <a:t> </a:t>
            </a:r>
            <a:r>
              <a:rPr lang="en-US" sz="2400" u="sng" dirty="0" err="1">
                <a:solidFill>
                  <a:srgbClr val="FF0000"/>
                </a:solidFill>
              </a:rPr>
              <a:t>pari</a:t>
            </a:r>
            <a:r>
              <a:rPr lang="sr-Latn-CS" sz="2400" u="sng" dirty="0">
                <a:solidFill>
                  <a:srgbClr val="FF0000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r-Latn-CS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sz="2400" dirty="0"/>
              <a:t>Vodena para okreće </a:t>
            </a:r>
            <a:r>
              <a:rPr lang="sr-Latn-CS" sz="2400" u="sng" dirty="0">
                <a:solidFill>
                  <a:srgbClr val="FF0000"/>
                </a:solidFill>
              </a:rPr>
              <a:t>lopatice parne turbine</a:t>
            </a:r>
            <a:r>
              <a:rPr lang="sr-Latn-CS" sz="2400" dirty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r-Latn-CS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sz="2400" dirty="0"/>
              <a:t>Osovina parne turbine povezana je pomoću osovine sa </a:t>
            </a:r>
            <a:r>
              <a:rPr lang="sr-Latn-CS" sz="2400" u="sng" dirty="0">
                <a:solidFill>
                  <a:srgbClr val="FF0000"/>
                </a:solidFill>
              </a:rPr>
              <a:t>rotorom generatora.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r-Latn-CS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sz="2400" dirty="0"/>
              <a:t>Okretanjem rotora generatora indukuje se u statoru </a:t>
            </a:r>
            <a:r>
              <a:rPr lang="sr-Latn-CS" sz="2400" u="sng" dirty="0">
                <a:solidFill>
                  <a:srgbClr val="FF0000"/>
                </a:solidFill>
              </a:rPr>
              <a:t>električna energija.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endParaRPr lang="sr-Latn-C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CS" sz="2400" dirty="0"/>
              <a:t> Vodena para iz turbine upućuje se u </a:t>
            </a:r>
            <a:r>
              <a:rPr lang="sr-Latn-CS" sz="2400" u="sng" dirty="0">
                <a:solidFill>
                  <a:srgbClr val="FF0000"/>
                </a:solidFill>
              </a:rPr>
              <a:t>kondenzator</a:t>
            </a:r>
          </a:p>
          <a:p>
            <a:endParaRPr lang="sr-Latn-CS" sz="2400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r-Latn-CS" sz="2400" dirty="0"/>
              <a:t> Kondenzator služi da ohladi vodenu paru tj. izvrši</a:t>
            </a:r>
          </a:p>
          <a:p>
            <a:r>
              <a:rPr lang="sr-Latn-CS" sz="2400" dirty="0"/>
              <a:t>   </a:t>
            </a:r>
            <a:r>
              <a:rPr lang="sr-Latn-CS" sz="2400" u="sng" dirty="0">
                <a:solidFill>
                  <a:srgbClr val="FF0000"/>
                </a:solidFill>
              </a:rPr>
              <a:t>kondenzaciju</a:t>
            </a:r>
            <a:r>
              <a:rPr lang="sr-Latn-CS" sz="2400" dirty="0"/>
              <a:t> (ohladi vodenu paru koja iz gasovitog prelazi u</a:t>
            </a:r>
          </a:p>
          <a:p>
            <a:r>
              <a:rPr lang="sr-Latn-CS" sz="2400" dirty="0"/>
              <a:t>   tečno stanje )</a:t>
            </a:r>
          </a:p>
          <a:p>
            <a:endParaRPr lang="sr-Latn-CS" sz="2400" dirty="0"/>
          </a:p>
          <a:p>
            <a:pPr>
              <a:buFont typeface="Arial" pitchFamily="34" charset="0"/>
              <a:buChar char="•"/>
            </a:pPr>
            <a:r>
              <a:rPr lang="sr-Latn-CS" sz="2400" dirty="0"/>
              <a:t> Voda se pomoću pumpe skladišti u </a:t>
            </a:r>
            <a:r>
              <a:rPr lang="sr-Latn-CS" sz="2400" u="sng" dirty="0">
                <a:solidFill>
                  <a:srgbClr val="FF0000"/>
                </a:solidFill>
              </a:rPr>
              <a:t>rezervoar za vodu</a:t>
            </a:r>
            <a:r>
              <a:rPr lang="sr-Latn-CS" sz="2400" dirty="0"/>
              <a:t>.</a:t>
            </a:r>
          </a:p>
          <a:p>
            <a:pPr>
              <a:buFont typeface="Arial" pitchFamily="34" charset="0"/>
              <a:buChar char="•"/>
            </a:pPr>
            <a:endParaRPr lang="sr-Latn-CS" sz="2400" dirty="0"/>
          </a:p>
          <a:p>
            <a:pPr>
              <a:buFont typeface="Arial" pitchFamily="34" charset="0"/>
              <a:buChar char="•"/>
            </a:pPr>
            <a:r>
              <a:rPr lang="sr-Latn-CS" sz="2400" dirty="0"/>
              <a:t> Voda iz rezervoara za vodu pumpom se ubacuje u kotao i </a:t>
            </a:r>
          </a:p>
          <a:p>
            <a:r>
              <a:rPr lang="sr-Latn-CS" sz="2400" dirty="0"/>
              <a:t>   </a:t>
            </a:r>
            <a:r>
              <a:rPr lang="sr-Latn-CS" sz="2400" u="sng" dirty="0">
                <a:solidFill>
                  <a:srgbClr val="FF0000"/>
                </a:solidFill>
              </a:rPr>
              <a:t>proces se nastavlja </a:t>
            </a:r>
          </a:p>
          <a:p>
            <a:pPr>
              <a:buFont typeface="Arial" pitchFamily="34" charset="0"/>
              <a:buChar char="•"/>
            </a:pPr>
            <a:endParaRPr lang="en-US" sz="24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1" y="381000"/>
            <a:ext cx="4876800" cy="221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400" y="2971801"/>
            <a:ext cx="4147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048001"/>
            <a:ext cx="4495800" cy="268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590800" y="0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/>
              <a:t>Načini hlađenja pare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Melanija</a:t>
            </a:r>
            <a:r>
              <a:rPr lang="en-US" dirty="0"/>
              <a:t> </a:t>
            </a:r>
            <a:r>
              <a:rPr lang="en-US" dirty="0" err="1"/>
              <a:t>Ćalasan</a:t>
            </a:r>
            <a:r>
              <a:rPr lang="en-US" dirty="0"/>
              <a:t> </a:t>
            </a:r>
            <a:r>
              <a:rPr lang="en-US" dirty="0" err="1"/>
              <a:t>dipl.ing.el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 descr="http://elementarium.cpn.rs/wp-content/uploads/2012/02/elektrana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457200"/>
            <a:ext cx="8001000" cy="5334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28800" y="2743200"/>
            <a:ext cx="928459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Latn-CS" dirty="0"/>
              <a:t>Ugalj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1219200"/>
            <a:ext cx="121058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Kotlarnica</a:t>
            </a:r>
          </a:p>
          <a:p>
            <a:r>
              <a:rPr lang="sr-Latn-CS" dirty="0"/>
              <a:t>  (ložište)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828800"/>
            <a:ext cx="96699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Vodena</a:t>
            </a:r>
          </a:p>
          <a:p>
            <a:r>
              <a:rPr lang="sr-Latn-CS" dirty="0"/>
              <a:t>   para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1219200"/>
            <a:ext cx="88998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Parna </a:t>
            </a:r>
          </a:p>
          <a:p>
            <a:r>
              <a:rPr lang="sr-Latn-CS" dirty="0"/>
              <a:t>turbina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4343400"/>
            <a:ext cx="82586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Rijeka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0" y="4724400"/>
            <a:ext cx="1261884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Sistem za </a:t>
            </a:r>
          </a:p>
          <a:p>
            <a:r>
              <a:rPr lang="sr-Latn-CS" dirty="0"/>
              <a:t>hlađenje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48400" y="4800600"/>
            <a:ext cx="149271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Kondenzator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4267200"/>
            <a:ext cx="162518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Transformator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3962400"/>
            <a:ext cx="1109599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sr-Latn-CS" sz="1600" dirty="0"/>
              <a:t>Generator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6134100" y="36195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91400" y="2133600"/>
            <a:ext cx="90281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r-Latn-CS" dirty="0"/>
              <a:t>Strujni </a:t>
            </a:r>
          </a:p>
          <a:p>
            <a:r>
              <a:rPr lang="sr-Latn-CS" dirty="0"/>
              <a:t>vodovi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43200" y="571500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/>
              <a:t>Prikaz rada termoelektrane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474345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/>
              <a:t>Kotlovsko postrojenje </a:t>
            </a:r>
            <a:endParaRPr lang="sr-Latn-CS" sz="2400" b="1" dirty="0"/>
          </a:p>
          <a:p>
            <a:endParaRPr lang="vi-VN" sz="2400" b="1" dirty="0"/>
          </a:p>
          <a:p>
            <a:pPr>
              <a:buFont typeface="Arial" pitchFamily="34" charset="0"/>
              <a:buChar char="•"/>
            </a:pPr>
            <a:r>
              <a:rPr lang="sr-Latn-CS" sz="2400" dirty="0"/>
              <a:t> </a:t>
            </a:r>
            <a:r>
              <a:rPr lang="vi-VN" sz="2400" dirty="0"/>
              <a:t>Kotlovsko postrojenje sastoji se od generatora pare i raznih</a:t>
            </a:r>
            <a:endParaRPr lang="sr-Latn-CS" sz="2400" dirty="0"/>
          </a:p>
          <a:p>
            <a:r>
              <a:rPr lang="sr-Latn-CS" sz="2400" dirty="0"/>
              <a:t> </a:t>
            </a:r>
            <a:r>
              <a:rPr lang="vi-VN" sz="2400" dirty="0"/>
              <a:t> pomoćnih s</a:t>
            </a:r>
            <a:r>
              <a:rPr lang="sr-Latn-CS" sz="2400" dirty="0"/>
              <a:t>istema</a:t>
            </a:r>
            <a:r>
              <a:rPr lang="vi-VN" sz="2400" dirty="0"/>
              <a:t>, koji se nalaze na njemu ili oko njega, a </a:t>
            </a:r>
            <a:endParaRPr lang="sr-Latn-CS" sz="2400" dirty="0"/>
          </a:p>
          <a:p>
            <a:r>
              <a:rPr lang="sr-Latn-CS" sz="2400" dirty="0"/>
              <a:t>  </a:t>
            </a:r>
            <a:r>
              <a:rPr lang="vi-VN" sz="2400" dirty="0"/>
              <a:t>služe za odvijanje procesa proizvodnje pare. </a:t>
            </a:r>
            <a:endParaRPr lang="sr-Latn-CS" sz="2400" dirty="0"/>
          </a:p>
          <a:p>
            <a:pPr>
              <a:buFont typeface="Arial" pitchFamily="34" charset="0"/>
              <a:buChar char="•"/>
            </a:pPr>
            <a:r>
              <a:rPr lang="sr-Latn-CS" sz="2400" dirty="0"/>
              <a:t> </a:t>
            </a:r>
            <a:r>
              <a:rPr lang="vi-VN" sz="2400" dirty="0"/>
              <a:t>Kao osnovno gorivo </a:t>
            </a:r>
            <a:r>
              <a:rPr lang="sr-Latn-CS" sz="2400" dirty="0"/>
              <a:t>TE na ugalj </a:t>
            </a:r>
            <a:r>
              <a:rPr lang="vi-VN" sz="2400" dirty="0"/>
              <a:t>upotrebljava se ugljena </a:t>
            </a:r>
            <a:endParaRPr lang="sr-Latn-CS" sz="2400" dirty="0"/>
          </a:p>
          <a:p>
            <a:r>
              <a:rPr lang="sr-Latn-CS" sz="2400" dirty="0"/>
              <a:t>  </a:t>
            </a:r>
            <a:r>
              <a:rPr lang="vi-VN" sz="2400" dirty="0"/>
              <a:t>prašina. </a:t>
            </a:r>
            <a:endParaRPr lang="sr-Latn-CS" sz="2400" dirty="0"/>
          </a:p>
          <a:p>
            <a:pPr>
              <a:buFont typeface="Arial" pitchFamily="34" charset="0"/>
              <a:buChar char="•"/>
            </a:pPr>
            <a:r>
              <a:rPr lang="sr-Latn-CS" sz="2400" dirty="0"/>
              <a:t> </a:t>
            </a:r>
            <a:r>
              <a:rPr lang="vi-VN" sz="2400" dirty="0"/>
              <a:t>Ug</a:t>
            </a:r>
            <a:r>
              <a:rPr lang="sr-Latn-CS" sz="2400" dirty="0"/>
              <a:t>alj</a:t>
            </a:r>
            <a:r>
              <a:rPr lang="vi-VN" sz="2400" dirty="0"/>
              <a:t> se s</a:t>
            </a:r>
            <a:r>
              <a:rPr lang="sr-Latn-CS" sz="2400" dirty="0"/>
              <a:t>a</a:t>
            </a:r>
            <a:r>
              <a:rPr lang="vi-VN" sz="2400" dirty="0"/>
              <a:t> deponija  odvodi na mlinov</a:t>
            </a:r>
            <a:r>
              <a:rPr lang="sr-Latn-CS" sz="2400" dirty="0"/>
              <a:t>e</a:t>
            </a:r>
            <a:r>
              <a:rPr lang="vi-VN" sz="2400" dirty="0"/>
              <a:t>, gdje se melje i suši.</a:t>
            </a:r>
            <a:endParaRPr lang="sr-Latn-CS" sz="2400" dirty="0"/>
          </a:p>
          <a:p>
            <a:r>
              <a:rPr lang="sr-Latn-CS" sz="2400" dirty="0"/>
              <a:t> </a:t>
            </a:r>
            <a:r>
              <a:rPr lang="vi-VN" sz="2400" dirty="0"/>
              <a:t> Pomoću transportnog </a:t>
            </a:r>
            <a:r>
              <a:rPr lang="sr-Latn-CS" sz="2400" dirty="0"/>
              <a:t>vazduha</a:t>
            </a:r>
            <a:r>
              <a:rPr lang="vi-VN" sz="2400" dirty="0"/>
              <a:t>, ugljena  prašina </a:t>
            </a:r>
            <a:r>
              <a:rPr lang="sr-Latn-CS" sz="2400" dirty="0"/>
              <a:t>se </a:t>
            </a:r>
            <a:r>
              <a:rPr lang="vi-VN" sz="2400" dirty="0"/>
              <a:t>preko</a:t>
            </a:r>
            <a:r>
              <a:rPr lang="sr-Latn-CS" sz="2400" dirty="0"/>
              <a:t> </a:t>
            </a:r>
          </a:p>
          <a:p>
            <a:r>
              <a:rPr lang="sr-Latn-CS" sz="2400" dirty="0"/>
              <a:t>  duvaljki </a:t>
            </a:r>
            <a:r>
              <a:rPr lang="vi-VN" sz="2400" dirty="0"/>
              <a:t>uvodi u ložište. </a:t>
            </a:r>
          </a:p>
          <a:p>
            <a:pPr>
              <a:buFont typeface="Arial" pitchFamily="34" charset="0"/>
              <a:buChar char="•"/>
            </a:pPr>
            <a:r>
              <a:rPr lang="vi-VN" sz="2400" dirty="0"/>
              <a:t> Vrući </a:t>
            </a:r>
            <a:r>
              <a:rPr lang="sr-Latn-CS" sz="2400" dirty="0"/>
              <a:t>gasovi</a:t>
            </a:r>
            <a:r>
              <a:rPr lang="vi-VN" sz="2400" dirty="0"/>
              <a:t>  struje prema vrhu kotla i predaju topl</a:t>
            </a:r>
            <a:r>
              <a:rPr lang="sr-Latn-CS" sz="2400" dirty="0"/>
              <a:t>otu</a:t>
            </a:r>
            <a:r>
              <a:rPr lang="vi-VN" sz="2400" dirty="0"/>
              <a:t> </a:t>
            </a:r>
            <a:endParaRPr lang="sr-Latn-CS" sz="2400" dirty="0"/>
          </a:p>
          <a:p>
            <a:r>
              <a:rPr lang="sr-Latn-CS" sz="2400" dirty="0"/>
              <a:t>  </a:t>
            </a:r>
            <a:r>
              <a:rPr lang="vi-VN" sz="2400" dirty="0"/>
              <a:t>isparivačkom s</a:t>
            </a:r>
            <a:r>
              <a:rPr lang="sr-Latn-CS" sz="2400" dirty="0"/>
              <a:t>istemu</a:t>
            </a:r>
            <a:r>
              <a:rPr lang="vi-VN" sz="2400" dirty="0"/>
              <a:t>, s</a:t>
            </a:r>
            <a:r>
              <a:rPr lang="sr-Latn-CS" sz="2400" dirty="0"/>
              <a:t>istemu</a:t>
            </a:r>
            <a:r>
              <a:rPr lang="vi-VN" sz="2400" dirty="0"/>
              <a:t> pregrijača pare,ekonomajzeru</a:t>
            </a:r>
            <a:endParaRPr lang="sr-Latn-CS" sz="2400" dirty="0"/>
          </a:p>
          <a:p>
            <a:r>
              <a:rPr lang="sr-Latn-CS" sz="2400" dirty="0"/>
              <a:t> </a:t>
            </a:r>
            <a:r>
              <a:rPr lang="vi-VN" sz="2400" dirty="0"/>
              <a:t> i predgrijaču </a:t>
            </a:r>
            <a:r>
              <a:rPr lang="sr-Latn-CS" sz="2400" dirty="0"/>
              <a:t>vazduha</a:t>
            </a:r>
            <a:r>
              <a:rPr lang="vi-VN" sz="2400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 descr="640px-Rankineov_ciklus_izgled.PNG (640×41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57200"/>
            <a:ext cx="6096000" cy="39528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838200" y="44196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/>
              <a:t>1- Dovod hladne vode iz kondenzatora</a:t>
            </a:r>
          </a:p>
          <a:p>
            <a:r>
              <a:rPr lang="sr-Latn-CS" sz="2400" dirty="0"/>
              <a:t>2- Pumpanje hladne vode u kotao</a:t>
            </a:r>
          </a:p>
          <a:p>
            <a:r>
              <a:rPr lang="sr-Latn-CS" sz="2400" dirty="0"/>
              <a:t>3- Zagrijana para ulazi u turbinu</a:t>
            </a:r>
          </a:p>
          <a:p>
            <a:r>
              <a:rPr lang="sr-Latn-CS" sz="2400" dirty="0"/>
              <a:t>4- Para iz turbine odlazi u kondenzator da se hladi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F1B3-0CE2-4B89-8BB5-A5CAA6FA8AF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 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9D61-08AD-425E-A015-4BC01D7DC9C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Wt_boiler.gif (696×43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"/>
            <a:ext cx="7543800" cy="486366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838200" y="51816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K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vodocjevnih</a:t>
            </a:r>
            <a:r>
              <a:rPr lang="en-US" dirty="0"/>
              <a:t> </a:t>
            </a:r>
            <a:r>
              <a:rPr lang="en-US" dirty="0" err="1"/>
              <a:t>generatora</a:t>
            </a:r>
            <a:r>
              <a:rPr lang="en-US" dirty="0"/>
              <a:t> pare </a:t>
            </a:r>
            <a:r>
              <a:rPr lang="en-US" dirty="0" err="1"/>
              <a:t>voda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se u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cijevima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postići</a:t>
            </a:r>
            <a:r>
              <a:rPr lang="en-US" dirty="0"/>
              <a:t> </a:t>
            </a:r>
            <a:r>
              <a:rPr lang="sr-Latn-CS" dirty="0"/>
              <a:t>visoke pritiske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temperature </a:t>
            </a:r>
            <a:r>
              <a:rPr lang="sr-Latn-CS" dirty="0"/>
              <a:t> pare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505</TotalTime>
  <Words>476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Franklin Gothic Book</vt:lpstr>
      <vt:lpstr>Perpetua</vt:lpstr>
      <vt:lpstr>Wingdings 2</vt:lpstr>
      <vt:lpstr>Equity</vt:lpstr>
      <vt:lpstr>TERMOELEKTRANE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Aubergine</dc:title>
  <dc:creator>PC</dc:creator>
  <cp:lastModifiedBy>CALASAN MELANIJA</cp:lastModifiedBy>
  <cp:revision>15</cp:revision>
  <dcterms:created xsi:type="dcterms:W3CDTF">2012-11-28T10:02:59Z</dcterms:created>
  <dcterms:modified xsi:type="dcterms:W3CDTF">2021-12-17T13:53:20Z</dcterms:modified>
</cp:coreProperties>
</file>