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66" r:id="rId2"/>
    <p:sldId id="265" r:id="rId3"/>
    <p:sldId id="257" r:id="rId4"/>
    <p:sldId id="258" r:id="rId5"/>
    <p:sldId id="267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HIDROELEKTRANE U CRNOJ GORI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x-none" smtClean="0"/>
              <a:t>H</a:t>
            </a:r>
            <a:r>
              <a:rPr lang="en-US" dirty="0" smtClean="0"/>
              <a:t>e</a:t>
            </a:r>
            <a:r>
              <a:rPr lang="x-none" smtClean="0"/>
              <a:t> Peru</a:t>
            </a:r>
            <a:r>
              <a:rPr lang="sr-Latn-ME" dirty="0"/>
              <a:t>ć</a:t>
            </a:r>
            <a:r>
              <a:rPr lang="x-none" smtClean="0"/>
              <a:t>ica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934200" cy="373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492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59011"/>
            <a:ext cx="7543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tx2">
                    <a:lumMod val="75000"/>
                  </a:schemeClr>
                </a:solidFill>
              </a:rPr>
              <a:t>HE „Perućica“</a:t>
            </a:r>
            <a:r>
              <a:rPr lang="vi-VN" sz="2800" dirty="0">
                <a:solidFill>
                  <a:schemeClr val="tx2">
                    <a:lumMod val="75000"/>
                  </a:schemeClr>
                </a:solidFill>
              </a:rPr>
              <a:t> je najstarija velika hidroelektrana u Crnoj Gori, puštena u pogon 1960. godine. Nazvana je po vrelu Perućica, koje izvire u blizini hidroelektrane.</a:t>
            </a:r>
          </a:p>
          <a:p>
            <a:r>
              <a:rPr lang="vi-VN" sz="2800" dirty="0" smtClean="0">
                <a:solidFill>
                  <a:schemeClr val="tx2">
                    <a:lumMod val="75000"/>
                  </a:schemeClr>
                </a:solidFill>
              </a:rPr>
              <a:t>Njena </a:t>
            </a:r>
            <a:r>
              <a:rPr lang="vi-VN" sz="2800" dirty="0">
                <a:solidFill>
                  <a:schemeClr val="tx2">
                    <a:lumMod val="75000"/>
                  </a:schemeClr>
                </a:solidFill>
              </a:rPr>
              <a:t>instalisana snaga je 307 MW, a moguća godišnja proizvodnja oko 1.300 GWh. Korisna akumulacija je 353 h/m³. Za proizvodnju električne energije HE "Perućica" koristi vode sliva rijeke Gornja Zeta, odnosno vode koje dotiču u Nikšićko polje i to pri povoljnom padu na kratkom rastojanju između Nikšićkog polja i Bjelopavlićke ravnice. </a:t>
            </a:r>
          </a:p>
          <a:p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2238807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6965245" cy="782618"/>
          </a:xfrm>
        </p:spPr>
        <p:txBody>
          <a:bodyPr>
            <a:noAutofit/>
          </a:bodyPr>
          <a:lstStyle/>
          <a:p>
            <a:r>
              <a:rPr lang="x-none" sz="3200" b="1" dirty="0" smtClean="0">
                <a:latin typeface="Arial" pitchFamily="34" charset="0"/>
                <a:cs typeface="Arial" pitchFamily="34" charset="0"/>
              </a:rPr>
              <a:t>Objekti koji </a:t>
            </a:r>
            <a:r>
              <a:rPr lang="x-none" sz="3200" b="1" dirty="0" err="1" smtClean="0">
                <a:latin typeface="Arial" pitchFamily="34" charset="0"/>
                <a:cs typeface="Arial" pitchFamily="34" charset="0"/>
              </a:rPr>
              <a:t>sacinjavaju</a:t>
            </a:r>
            <a:r>
              <a:rPr lang="x-none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x-none" sz="3200" b="1" smtClean="0">
                <a:latin typeface="Arial" pitchFamily="34" charset="0"/>
                <a:cs typeface="Arial" pitchFamily="34" charset="0"/>
              </a:rPr>
              <a:t>HE Peru</a:t>
            </a:r>
            <a:r>
              <a:rPr lang="sr-Latn-ME" sz="3200" b="1" dirty="0" smtClean="0">
                <a:latin typeface="Arial" pitchFamily="34" charset="0"/>
                <a:cs typeface="Arial" pitchFamily="34" charset="0"/>
              </a:rPr>
              <a:t>ć</a:t>
            </a:r>
            <a:r>
              <a:rPr lang="x-none" sz="3200" b="1" smtClean="0">
                <a:latin typeface="Arial" pitchFamily="34" charset="0"/>
                <a:cs typeface="Arial" pitchFamily="34" charset="0"/>
              </a:rPr>
              <a:t>icu</a:t>
            </a:r>
            <a:endParaRPr lang="x-none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315200" cy="4495800"/>
          </a:xfrm>
        </p:spPr>
        <p:txBody>
          <a:bodyPr>
            <a:noAutofit/>
          </a:bodyPr>
          <a:lstStyle/>
          <a:p>
            <a:r>
              <a:rPr lang="vi-VN" dirty="0" smtClean="0"/>
              <a:t>akumulacije</a:t>
            </a:r>
            <a:r>
              <a:rPr lang="vi-VN" dirty="0"/>
              <a:t>: „Krupac“, „Slano“ i „Vrtac“,</a:t>
            </a:r>
          </a:p>
          <a:p>
            <a:r>
              <a:rPr lang="vi-VN" dirty="0"/>
              <a:t>Sistem kanala,</a:t>
            </a:r>
          </a:p>
          <a:p>
            <a:r>
              <a:rPr lang="vi-VN" dirty="0"/>
              <a:t>Taložnica,</a:t>
            </a:r>
          </a:p>
          <a:p>
            <a:r>
              <a:rPr lang="vi-VN" dirty="0"/>
              <a:t>Kompenzacioni bazen,</a:t>
            </a:r>
          </a:p>
          <a:p>
            <a:r>
              <a:rPr lang="vi-VN" dirty="0"/>
              <a:t>Dovodni tunel sa ulaznom građevinom,</a:t>
            </a:r>
          </a:p>
          <a:p>
            <a:r>
              <a:rPr lang="vi-VN" dirty="0"/>
              <a:t>Cjevovod sa 3 cijevi pod pritiskom,</a:t>
            </a:r>
          </a:p>
          <a:p>
            <a:r>
              <a:rPr lang="vi-VN" dirty="0"/>
              <a:t>Mašinska zgrada za 8 agregata,</a:t>
            </a:r>
          </a:p>
          <a:p>
            <a:r>
              <a:rPr lang="vi-VN" dirty="0"/>
              <a:t>Razvodna postrojenja od 110 kV i 220 kV,</a:t>
            </a:r>
          </a:p>
          <a:p>
            <a:r>
              <a:rPr lang="vi-VN" dirty="0"/>
              <a:t>Dužina dovodnog tunela je 3323,27 m,</a:t>
            </a:r>
          </a:p>
          <a:p>
            <a:r>
              <a:rPr lang="vi-VN" dirty="0"/>
              <a:t>Prečnik cjevovoda br. 3 iznosi 2,65 + 2,5 m.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1631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00">
        <p14:vortex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</a:t>
            </a:r>
            <a:endParaRPr lang="x-non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086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1400" y="586740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Dovodne</a:t>
            </a:r>
            <a:r>
              <a:rPr lang="en-US" dirty="0" smtClean="0"/>
              <a:t> </a:t>
            </a:r>
            <a:r>
              <a:rPr lang="en-US" dirty="0" err="1" smtClean="0"/>
              <a:t>cijevi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4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553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022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391400" cy="5334000"/>
          </a:xfrm>
        </p:spPr>
        <p:txBody>
          <a:bodyPr>
            <a:noAutofit/>
          </a:bodyPr>
          <a:lstStyle/>
          <a:p>
            <a:r>
              <a:rPr lang="vi-VN" sz="2800" dirty="0"/>
              <a:t>U Mašinskoj zgradi </a:t>
            </a:r>
            <a:r>
              <a:rPr lang="vi-VN" sz="2800" b="1" dirty="0"/>
              <a:t>HE „Perućica“, </a:t>
            </a:r>
            <a:r>
              <a:rPr lang="vi-VN" sz="2800" dirty="0"/>
              <a:t>ugrađeno je 7 dvojnih turbina tipa </a:t>
            </a:r>
            <a:r>
              <a:rPr lang="vi-VN" sz="2800" b="1" dirty="0"/>
              <a:t>„Pelton“ </a:t>
            </a:r>
            <a:r>
              <a:rPr lang="vi-VN" sz="2800" dirty="0"/>
              <a:t>sa generatorima horizontalnih osobina ukupne instalisane snage od 307 MW. </a:t>
            </a:r>
            <a:endParaRPr lang="en-US" sz="2800" dirty="0" smtClean="0"/>
          </a:p>
          <a:p>
            <a:r>
              <a:rPr lang="vi-VN" sz="2800" dirty="0" smtClean="0"/>
              <a:t>Pet </a:t>
            </a:r>
            <a:r>
              <a:rPr lang="vi-VN" sz="2800" dirty="0"/>
              <a:t>agregata imaju instalisanu snagu od po 40 MVA i dva od po 65 MVA. </a:t>
            </a:r>
            <a:endParaRPr lang="en-US" sz="2800" dirty="0" smtClean="0"/>
          </a:p>
          <a:p>
            <a:r>
              <a:rPr lang="vi-VN" sz="2800" dirty="0" smtClean="0"/>
              <a:t>Planirano </a:t>
            </a:r>
            <a:r>
              <a:rPr lang="vi-VN" sz="2800" dirty="0"/>
              <a:t>je da se ugradi i osmi agregat snage 65 MVA za koga su izgrađeni svi dovodni i odvodni organi, pomoćni i zajednički pogoni i određeno mjesto za ugradnju u mašinskoj zgradi.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28047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5000">
        <p14:doors dir="vert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315725"/>
              </p:ext>
            </p:extLst>
          </p:nvPr>
        </p:nvGraphicFramePr>
        <p:xfrm>
          <a:off x="914399" y="838200"/>
          <a:ext cx="7391400" cy="5334000"/>
        </p:xfrm>
        <a:graphic>
          <a:graphicData uri="http://schemas.openxmlformats.org/drawingml/2006/table">
            <a:tbl>
              <a:tblPr/>
              <a:tblGrid>
                <a:gridCol w="3695700"/>
                <a:gridCol w="3695700"/>
              </a:tblGrid>
              <a:tr h="878436">
                <a:tc gridSpan="2"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rgbClr val="003E73"/>
                          </a:solidFill>
                          <a:effectLst/>
                          <a:latin typeface="Arial"/>
                        </a:rPr>
                        <a:t>ENERGETSKI PODACI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 w="9525" cap="flat" cmpd="sng" algn="ctr">
                      <a:solidFill>
                        <a:srgbClr val="99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99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7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787874">
                <a:tc>
                  <a:txBody>
                    <a:bodyPr/>
                    <a:lstStyle/>
                    <a:p>
                      <a:r>
                        <a:rPr lang="x-none" b="1">
                          <a:solidFill>
                            <a:srgbClr val="4C718C"/>
                          </a:solidFill>
                          <a:effectLst/>
                          <a:latin typeface="Arial"/>
                        </a:rPr>
                        <a:t>Bruto pad</a:t>
                      </a:r>
                      <a:endParaRPr lang="x-none">
                        <a:solidFill>
                          <a:srgbClr val="4C718C"/>
                        </a:solidFill>
                        <a:effectLst/>
                        <a:latin typeface="Arial"/>
                      </a:endParaRPr>
                    </a:p>
                  </a:txBody>
                  <a:tcPr marL="95250" marR="95250" marT="28575" marB="28575" anchor="ctr">
                    <a:lnL>
                      <a:noFill/>
                    </a:lnL>
                    <a:lnR w="9525" cap="flat" cmpd="sng" algn="ctr">
                      <a:solidFill>
                        <a:srgbClr val="99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>
                          <a:solidFill>
                            <a:srgbClr val="4C718C"/>
                          </a:solidFill>
                          <a:effectLst/>
                          <a:latin typeface="Arial"/>
                        </a:rPr>
                        <a:t>550 m</a:t>
                      </a:r>
                    </a:p>
                  </a:txBody>
                  <a:tcPr marL="95250" marR="95250" marT="28575" marB="28575" anchor="ctr">
                    <a:lnL w="9525" cap="flat" cmpd="sng" algn="ctr">
                      <a:solidFill>
                        <a:srgbClr val="99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7874">
                <a:tc>
                  <a:txBody>
                    <a:bodyPr/>
                    <a:lstStyle/>
                    <a:p>
                      <a:r>
                        <a:rPr lang="x-none" b="1" dirty="0" err="1">
                          <a:solidFill>
                            <a:srgbClr val="4C718C"/>
                          </a:solidFill>
                          <a:effectLst/>
                          <a:latin typeface="Arial"/>
                        </a:rPr>
                        <a:t>Instalisana</a:t>
                      </a:r>
                      <a:r>
                        <a:rPr lang="x-none" b="1" dirty="0">
                          <a:solidFill>
                            <a:srgbClr val="4C718C"/>
                          </a:solidFill>
                          <a:effectLst/>
                          <a:latin typeface="Arial"/>
                        </a:rPr>
                        <a:t> snaga</a:t>
                      </a:r>
                      <a:endParaRPr lang="x-none" dirty="0">
                        <a:solidFill>
                          <a:srgbClr val="4C718C"/>
                        </a:solidFill>
                        <a:effectLst/>
                        <a:latin typeface="Arial"/>
                      </a:endParaRPr>
                    </a:p>
                  </a:txBody>
                  <a:tcPr marL="95250" marR="95250" marT="28575" marB="28575" anchor="ctr">
                    <a:lnL>
                      <a:noFill/>
                    </a:lnL>
                    <a:lnR w="9525" cap="flat" cmpd="sng" algn="ctr">
                      <a:solidFill>
                        <a:srgbClr val="99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>
                          <a:solidFill>
                            <a:srgbClr val="4C718C"/>
                          </a:solidFill>
                          <a:effectLst/>
                          <a:latin typeface="Arial"/>
                        </a:rPr>
                        <a:t>307 MW</a:t>
                      </a:r>
                    </a:p>
                  </a:txBody>
                  <a:tcPr marL="95250" marR="95250" marT="28575" marB="28575" anchor="ctr">
                    <a:lnL w="9525" cap="flat" cmpd="sng" algn="ctr">
                      <a:solidFill>
                        <a:srgbClr val="99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9908"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rgbClr val="4C718C"/>
                          </a:solidFill>
                          <a:effectLst/>
                          <a:latin typeface="Arial"/>
                        </a:rPr>
                        <a:t>Moguća godišnja proizvodnja</a:t>
                      </a:r>
                      <a:endParaRPr lang="x-none" dirty="0">
                        <a:solidFill>
                          <a:srgbClr val="4C718C"/>
                        </a:solidFill>
                        <a:effectLst/>
                        <a:latin typeface="Arial"/>
                      </a:endParaRPr>
                    </a:p>
                  </a:txBody>
                  <a:tcPr marL="95250" marR="95250" marT="28575" marB="28575" anchor="ctr">
                    <a:lnL>
                      <a:noFill/>
                    </a:lnL>
                    <a:lnR w="9525" cap="flat" cmpd="sng" algn="ctr">
                      <a:solidFill>
                        <a:srgbClr val="99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>
                          <a:solidFill>
                            <a:srgbClr val="4C718C"/>
                          </a:solidFill>
                          <a:effectLst/>
                          <a:latin typeface="Arial"/>
                        </a:rPr>
                        <a:t>oko 1300 GWh</a:t>
                      </a:r>
                    </a:p>
                  </a:txBody>
                  <a:tcPr marL="95250" marR="95250" marT="28575" marB="28575" anchor="ctr">
                    <a:lnL w="9525" cap="flat" cmpd="sng" algn="ctr">
                      <a:solidFill>
                        <a:srgbClr val="99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9908"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rgbClr val="4C718C"/>
                          </a:solidFill>
                          <a:effectLst/>
                          <a:latin typeface="Arial"/>
                        </a:rPr>
                        <a:t>Planska godišnja proizvodnja</a:t>
                      </a:r>
                      <a:endParaRPr lang="x-none" dirty="0">
                        <a:solidFill>
                          <a:srgbClr val="4C718C"/>
                        </a:solidFill>
                        <a:effectLst/>
                        <a:latin typeface="Arial"/>
                      </a:endParaRPr>
                    </a:p>
                  </a:txBody>
                  <a:tcPr marL="95250" marR="95250" marT="28575" marB="28575" anchor="ctr">
                    <a:lnL>
                      <a:noFill/>
                    </a:lnL>
                    <a:lnR w="9525" cap="flat" cmpd="sng" algn="ctr">
                      <a:solidFill>
                        <a:srgbClr val="99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dirty="0">
                          <a:solidFill>
                            <a:srgbClr val="4C718C"/>
                          </a:solidFill>
                          <a:effectLst/>
                          <a:latin typeface="Arial"/>
                        </a:rPr>
                        <a:t>957 </a:t>
                      </a:r>
                      <a:r>
                        <a:rPr lang="x-none" dirty="0" err="1">
                          <a:solidFill>
                            <a:srgbClr val="4C718C"/>
                          </a:solidFill>
                          <a:effectLst/>
                          <a:latin typeface="Arial"/>
                        </a:rPr>
                        <a:t>GWh</a:t>
                      </a:r>
                      <a:endParaRPr lang="x-none" dirty="0">
                        <a:solidFill>
                          <a:srgbClr val="4C718C"/>
                        </a:solidFill>
                        <a:effectLst/>
                        <a:latin typeface="Arial"/>
                      </a:endParaRPr>
                    </a:p>
                  </a:txBody>
                  <a:tcPr marL="95250" marR="95250" marT="28575" marB="28575" anchor="ctr">
                    <a:lnL w="9525" cap="flat" cmpd="sng" algn="ctr">
                      <a:solidFill>
                        <a:srgbClr val="99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94013" y="238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x-non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x-non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47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2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64</TotalTime>
  <Words>182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Pushpin</vt:lpstr>
      <vt:lpstr>HIDROELEKTRANE U CRNOJ GORI He Perućica</vt:lpstr>
      <vt:lpstr>PowerPoint Presentation</vt:lpstr>
      <vt:lpstr>Objekti koji sacinjavaju HE Perućicu</vt:lpstr>
      <vt:lpstr>do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Hidroelektrana Perucica</dc:title>
  <dc:creator>Tasovac</dc:creator>
  <cp:lastModifiedBy>Melanija</cp:lastModifiedBy>
  <cp:revision>9</cp:revision>
  <dcterms:created xsi:type="dcterms:W3CDTF">2006-08-16T00:00:00Z</dcterms:created>
  <dcterms:modified xsi:type="dcterms:W3CDTF">2015-07-28T08:36:01Z</dcterms:modified>
</cp:coreProperties>
</file>