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72" r:id="rId6"/>
    <p:sldId id="263" r:id="rId7"/>
    <p:sldId id="264" r:id="rId8"/>
    <p:sldId id="265" r:id="rId9"/>
    <p:sldId id="25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3" r:id="rId18"/>
    <p:sldId id="285" r:id="rId19"/>
    <p:sldId id="292" r:id="rId20"/>
    <p:sldId id="293" r:id="rId21"/>
    <p:sldId id="294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0C94F1D-3806-4714-BBF6-53209F846A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533400"/>
            <a:ext cx="7162800" cy="3067050"/>
          </a:xfrm>
        </p:spPr>
        <p:txBody>
          <a:bodyPr/>
          <a:lstStyle>
            <a:lvl1pPr algn="l"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71628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6600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81750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fld id="{433C181E-FA83-4DAF-BFFF-1899810517B9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19400" y="6381750"/>
            <a:ext cx="3962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>
                <a:solidFill>
                  <a:srgbClr val="0099CC"/>
                </a:solidFill>
              </a:defRPr>
            </a:lvl1pPr>
          </a:lstStyle>
          <a:p>
            <a:fld id="{797E470B-E714-497A-882B-90AB31CAAF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71514-B83D-4D24-AD26-B649F516A526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A2BA3-AEFF-4A69-9A0B-266ADA78D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7FA0C-6F02-4ADD-8F9A-A567604EF02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17F2E-C9C2-417E-9E82-AE0935EC5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E396C-79A6-4610-B068-983B528F25B9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38A8B-E488-426E-BAC7-FB60D3BF7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489203-5C48-49A1-B1D5-9CB85FAB0969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4C60D-5BC2-4976-B4F6-CAF76D216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7EAD3-6DA4-4899-A933-4AB5D3FE18AC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6512B-72C2-4A16-9BBE-0FF3772862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18F2CC-556D-453B-A6CB-A0532B662294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95A2E-AD40-4941-AC25-E18E2DE91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F8C2ED-A42D-4772-8A67-59D56664114C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F2ED7-EF82-4AA3-813E-5A0FC8737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59CE4-FEC8-411C-83BA-F1CA4EB52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B1BC7-F9F4-47DA-80DE-99E371A035DA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297B8-568D-4989-89D1-ACAB15B04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C3F69-BEBB-4B7A-B5FE-A36080A2392C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7C28-6FC7-4614-B6C6-47A34773E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62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03A3FF2-8499-4F74-B1BE-D18E86ECDF04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81750"/>
            <a:ext cx="53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Melanija Ćalasan,dipl.ing.el.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381750"/>
            <a:ext cx="121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660066"/>
                </a:solidFill>
              </a:defRPr>
            </a:lvl1pPr>
          </a:lstStyle>
          <a:p>
            <a:fld id="{6925EC82-66DB-41D6-AA10-7719E976F4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hr.wikipedia.org/wiki/Datoteka:Ohakuri_Dam_Blue_Penstock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r.wikipedia.org/wiki/Datoteka:HE_Rijeka_tlacni_cjevovod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hr.wikipedia.org/wiki/Datoteka:Cijev_hidrocentrale_2009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ME" sz="5400" b="1" dirty="0">
                <a:latin typeface="Century Gothic" pitchFamily="34" charset="0"/>
              </a:rPr>
              <a:t>PROIZVODNJA ELEKTRIČNE ENERGIJE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91000"/>
            <a:ext cx="7391400" cy="17526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latin typeface="Century Gothic" pitchFamily="34" charset="0"/>
              </a:rPr>
              <a:t>HIDROELEKTRANE</a:t>
            </a:r>
            <a:endParaRPr lang="sr-Latn-CS" dirty="0">
              <a:latin typeface="Century Gothic" pitchFamily="34" charset="0"/>
            </a:endParaRPr>
          </a:p>
          <a:p>
            <a:pPr algn="ctr"/>
            <a:r>
              <a:rPr lang="sr-Latn-CS" dirty="0">
                <a:latin typeface="Century Gothic" pitchFamily="34" charset="0"/>
              </a:rPr>
              <a:t>-glavni djelovi-</a:t>
            </a:r>
          </a:p>
          <a:p>
            <a:pPr algn="ctr"/>
            <a:r>
              <a:rPr lang="sr-Latn-CS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2BB09A-6A0E-4B43-847E-A0D173BE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17333-C083-46B0-8CF0-C8A898C8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C6E5-FA23-4CEA-A95E-704DD6D2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6B4C-0136-40C4-AD06-0B681327476B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 </a:t>
            </a:r>
            <a:r>
              <a:rPr lang="sr-Latn-CS" sz="2400" dirty="0"/>
              <a:t>                    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57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/>
              <a:t>Zahvat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143000"/>
            <a:ext cx="800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Zahvat ima zadatak da vodu zaustavljenu od pregrade primi i uputi prema centrali. Razlikuju se dva osnovna tipa zahvata i to :</a:t>
            </a:r>
          </a:p>
          <a:p>
            <a:pPr>
              <a:buFontTx/>
              <a:buChar char="-"/>
            </a:pPr>
            <a:r>
              <a:rPr lang="sr-Latn-CS" sz="2400" dirty="0"/>
              <a:t>Zahvat na površini vode i</a:t>
            </a:r>
          </a:p>
          <a:p>
            <a:pPr>
              <a:buFontTx/>
              <a:buChar char="-"/>
            </a:pPr>
            <a:r>
              <a:rPr lang="sr-Latn-CS" sz="2400" dirty="0"/>
              <a:t>Zahvat ispod površine vode</a:t>
            </a:r>
          </a:p>
          <a:p>
            <a:endParaRPr lang="sr-Latn-CS" dirty="0"/>
          </a:p>
          <a:p>
            <a:r>
              <a:rPr lang="sr-Latn-CS" dirty="0">
                <a:solidFill>
                  <a:srgbClr val="FF0000"/>
                </a:solidFill>
              </a:rPr>
              <a:t>Zahvat na površini vode </a:t>
            </a:r>
            <a:r>
              <a:rPr lang="sr-Latn-CS" dirty="0"/>
              <a:t>izvodi se kada je pregrada niska pa je nivo vode iza pregrade praktički konstantan. </a:t>
            </a:r>
          </a:p>
          <a:p>
            <a:endParaRPr lang="sr-Latn-C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>
                <a:solidFill>
                  <a:srgbClr val="FF0000"/>
                </a:solidFill>
              </a:rPr>
              <a:t>Zahvat na površini vode </a:t>
            </a:r>
            <a:r>
              <a:rPr lang="sr-Latn-CS" sz="2400" dirty="0"/>
              <a:t>izvodi se kada je pregrada niska pa je nivo vode iza pregrade praktički konstantan. (sl. 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8130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38600" y="56388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Sl.1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3F6A-EF68-4AD9-819D-C366AFF6F732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dirty="0">
                <a:solidFill>
                  <a:srgbClr val="FF0000"/>
                </a:solidFill>
              </a:rPr>
              <a:t>Zahvat ispod površine vode </a:t>
            </a:r>
            <a:r>
              <a:rPr lang="sr-Latn-CS" sz="2400" dirty="0"/>
              <a:t>izvodi se kada nivo vode tokom godine je promjenljiv (akumuliranje u kišnom periodu, a iskorištavanje u sušnom periodu). U ovom slučaju zahvat treba postaviti na najnižu tačku do koje će se spuštati nivo vode</a:t>
            </a:r>
            <a:endParaRPr lang="en-US" sz="2400" dirty="0"/>
          </a:p>
          <a:p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789554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52401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b="1" dirty="0">
                <a:solidFill>
                  <a:srgbClr val="FF0000"/>
                </a:solidFill>
              </a:rPr>
              <a:t>Dovod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vode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chemeClr val="bg2"/>
                </a:solidFill>
              </a:rPr>
              <a:t> </a:t>
            </a:r>
            <a:r>
              <a:rPr lang="hr-HR" sz="2400" dirty="0"/>
              <a:t>spaja zahvat s vodnom komorom.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hr-HR" sz="2400" dirty="0"/>
              <a:t>Dovod vode može biti izgrađen kao: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 dirty="0"/>
              <a:t>kanal ili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 dirty="0"/>
              <a:t>tunel. 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Kanal može biti: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-otvoreni (sl. 1) i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-zatvoreni (sl.2) </a:t>
            </a:r>
          </a:p>
          <a:p>
            <a:pPr>
              <a:lnSpc>
                <a:spcPct val="90000"/>
              </a:lnSpc>
            </a:pPr>
            <a:endParaRPr lang="hr-HR" sz="2400" dirty="0"/>
          </a:p>
          <a:p>
            <a:pPr>
              <a:lnSpc>
                <a:spcPct val="90000"/>
              </a:lnSpc>
            </a:pPr>
            <a:endParaRPr lang="hr-HR" sz="2400" dirty="0"/>
          </a:p>
          <a:p>
            <a:pPr>
              <a:lnSpc>
                <a:spcPct val="90000"/>
              </a:lnSpc>
            </a:pPr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6524625" cy="205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38400" y="4800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Sl.1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800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Sl.2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52400"/>
            <a:ext cx="83058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Tunel može biti izgrađen kao: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sz="2400" dirty="0"/>
              <a:t>gravitaci</a:t>
            </a:r>
            <a:r>
              <a:rPr lang="en-US" sz="2400" dirty="0"/>
              <a:t>on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endParaRPr lang="sr-Latn-CS" sz="24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/>
              <a:t>pod </a:t>
            </a:r>
            <a:r>
              <a:rPr lang="en-US" sz="2400" dirty="0" err="1"/>
              <a:t>pritiskom</a:t>
            </a:r>
            <a:r>
              <a:rPr lang="en-US" sz="2400" dirty="0"/>
              <a:t>.</a:t>
            </a:r>
            <a:endParaRPr lang="sr-Latn-CS" sz="2400" dirty="0"/>
          </a:p>
          <a:p>
            <a:pPr>
              <a:lnSpc>
                <a:spcPct val="90000"/>
              </a:lnSpc>
            </a:pPr>
            <a:r>
              <a:rPr lang="sr-Latn-CS" sz="2400" dirty="0"/>
              <a:t>U gravitacionom tunelu voda teče slobodno i ne ispunjava  cio tunel, pa je za promjenu doticanja vode potrebno mijenjati otvor u zatvaračnici i na zahvatu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2200"/>
            <a:ext cx="372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29401" y="3733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/>
              <a:t>Presjek gravitacionog tunela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28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Cjevovod</a:t>
            </a:r>
            <a:r>
              <a:rPr lang="en-US" sz="2400" b="1" dirty="0">
                <a:solidFill>
                  <a:srgbClr val="FF0000"/>
                </a:solidFill>
              </a:rPr>
              <a:t> pod </a:t>
            </a:r>
            <a:r>
              <a:rPr lang="en-US" sz="2400" b="1" dirty="0" err="1">
                <a:solidFill>
                  <a:srgbClr val="FF0000"/>
                </a:solidFill>
              </a:rPr>
              <a:t>pritiskom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dirty="0"/>
              <a:t>služi za vođenje vode iz vodne komore do turbine. Najčešće se izrađuju od čelika, a za manje padove i od betona.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Prema svom smještaju mogu biti položene po površini terena ili smještene u tunelu. </a:t>
            </a:r>
            <a:endParaRPr lang="en-US" sz="2400" dirty="0"/>
          </a:p>
        </p:txBody>
      </p:sp>
      <p:pic>
        <p:nvPicPr>
          <p:cNvPr id="6" name="Picture 5" descr="http://upload.wikimedia.org/wikipedia/commons/thumb/2/2c/Ohakuri_Dam_Blue_Penstocks.jpg/250px-Ohakuri_Dam_Blue_Penstock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438400"/>
            <a:ext cx="30194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upload.wikimedia.org/wikipedia/commons/thumb/a/a6/Cijev_hidrocentrale_2009.jpg/250px-Cijev_hidrocentrale_2009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752600"/>
            <a:ext cx="30956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hr/thumb/4/43/HE_Rijeka_tlacni_cjevovod.jpg/250px-HE_Rijeka_tlacni_cjevovod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3962400"/>
            <a:ext cx="2381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09600"/>
            <a:ext cx="7384561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0" y="48768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Elementi HE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50825" y="0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Podjela hidroelektrana: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990601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hr-HR" sz="2400" u="sng" dirty="0">
                <a:solidFill>
                  <a:srgbClr val="FF0000"/>
                </a:solidFill>
              </a:rPr>
              <a:t>Prema količini vode i visini vodenog pada koji koriste, razlikuju se:</a:t>
            </a:r>
          </a:p>
          <a:p>
            <a:pPr algn="ctr"/>
            <a:r>
              <a:rPr lang="hr-HR" sz="2400" u="sng" dirty="0"/>
              <a:t> </a:t>
            </a:r>
            <a:endParaRPr lang="en-GB" sz="2400" u="sng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5800" y="3048000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0" dirty="0"/>
              <a:t>hidroelektrane sa </a:t>
            </a:r>
            <a:r>
              <a:rPr lang="hr-HR" sz="2400" dirty="0">
                <a:solidFill>
                  <a:srgbClr val="FF0000"/>
                </a:solidFill>
              </a:rPr>
              <a:t>visokim</a:t>
            </a:r>
            <a:r>
              <a:rPr lang="hr-HR" sz="2400" b="0" dirty="0"/>
              <a:t> padom i relativno malom količinom vode</a:t>
            </a:r>
            <a:r>
              <a:rPr lang="en-GB" sz="2400" b="0" dirty="0"/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581400" y="38100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0" dirty="0"/>
              <a:t>hidroelektrane sa </a:t>
            </a:r>
            <a:r>
              <a:rPr lang="hr-HR" sz="2400" dirty="0">
                <a:solidFill>
                  <a:srgbClr val="FF0000"/>
                </a:solidFill>
              </a:rPr>
              <a:t>srednjim</a:t>
            </a:r>
            <a:r>
              <a:rPr lang="hr-HR" sz="2400" b="0" dirty="0"/>
              <a:t> i niskim padom </a:t>
            </a:r>
            <a:endParaRPr lang="en-GB" sz="2400" b="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43663" y="3048000"/>
            <a:ext cx="2700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b="0" dirty="0"/>
              <a:t>hidroelektrane sa </a:t>
            </a:r>
            <a:r>
              <a:rPr lang="hr-HR" sz="2400" dirty="0">
                <a:solidFill>
                  <a:srgbClr val="FF0000"/>
                </a:solidFill>
              </a:rPr>
              <a:t>niskim</a:t>
            </a:r>
            <a:r>
              <a:rPr lang="hr-HR" sz="2400" b="0" dirty="0"/>
              <a:t> padom i relativno velikom količinom vode</a:t>
            </a:r>
            <a:endParaRPr lang="en-GB" sz="2400" b="0" dirty="0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495799" y="1981200"/>
            <a:ext cx="45719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1752600" y="1989138"/>
            <a:ext cx="1882775" cy="98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4859338" y="1989138"/>
            <a:ext cx="2303462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8534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/>
              <a:t>Za niski pad (do približno 40 metara) koriste se takozvane </a:t>
            </a:r>
            <a:r>
              <a:rPr lang="hr-HR" sz="2800" dirty="0">
                <a:solidFill>
                  <a:srgbClr val="FF0000"/>
                </a:solidFill>
              </a:rPr>
              <a:t>Kaplanove turbine </a:t>
            </a:r>
            <a:r>
              <a:rPr lang="hr-HR" sz="2800" dirty="0"/>
              <a:t>koje rade slično kao i Francisove turbine, s tim da je broj lopatica daleko manji.</a:t>
            </a:r>
          </a:p>
          <a:p>
            <a:pPr>
              <a:spcBef>
                <a:spcPct val="50000"/>
              </a:spcBef>
            </a:pPr>
            <a:r>
              <a:rPr lang="hr-HR" sz="2800" dirty="0"/>
              <a:t> </a:t>
            </a:r>
            <a:endParaRPr lang="en-GB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4267200" cy="421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276600" y="5715000"/>
            <a:ext cx="28135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r-Latn-CS" dirty="0"/>
              <a:t>Niski pad (niskog pritiska)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6B4C-0136-40C4-AD06-0B681327476B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8686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 </a:t>
            </a:r>
            <a:r>
              <a:rPr lang="sr-Latn-CS" sz="2400" dirty="0"/>
              <a:t>                      </a:t>
            </a:r>
            <a:r>
              <a:rPr lang="vi-VN" sz="2800" b="1" dirty="0"/>
              <a:t>Brane ili pregrade</a:t>
            </a:r>
          </a:p>
          <a:p>
            <a:endParaRPr lang="sr-Latn-CS" sz="2400" dirty="0"/>
          </a:p>
          <a:p>
            <a:r>
              <a:rPr lang="vi-VN" sz="2400" dirty="0"/>
              <a:t>• </a:t>
            </a:r>
            <a:r>
              <a:rPr lang="vi-VN" sz="2400" b="1" dirty="0">
                <a:solidFill>
                  <a:srgbClr val="FF0000"/>
                </a:solidFill>
              </a:rPr>
              <a:t>Brane ili pregrade </a:t>
            </a:r>
            <a:r>
              <a:rPr lang="vi-VN" sz="2400" dirty="0"/>
              <a:t>su građevine koje imaju višestruku namjenu: </a:t>
            </a:r>
          </a:p>
          <a:p>
            <a:r>
              <a:rPr lang="vi-VN" sz="2400" dirty="0"/>
              <a:t>- da </a:t>
            </a:r>
            <a:r>
              <a:rPr lang="vi-VN" sz="2400" b="1" dirty="0"/>
              <a:t>skrenu vodu </a:t>
            </a:r>
            <a:r>
              <a:rPr lang="vi-VN" sz="2400" dirty="0"/>
              <a:t>s njezinog prirodnog toka prema zahvatu HE, </a:t>
            </a:r>
          </a:p>
          <a:p>
            <a:r>
              <a:rPr lang="vi-VN" sz="2400" dirty="0"/>
              <a:t>- da </a:t>
            </a:r>
            <a:r>
              <a:rPr lang="vi-VN" sz="2400" b="1" dirty="0"/>
              <a:t>po</a:t>
            </a:r>
            <a:r>
              <a:rPr lang="sr-Latn-CS" sz="2400" b="1" dirty="0"/>
              <a:t>dignu</a:t>
            </a:r>
            <a:r>
              <a:rPr lang="vi-VN" sz="2400" b="1" dirty="0"/>
              <a:t> </a:t>
            </a:r>
            <a:r>
              <a:rPr lang="sr-Latn-CS" sz="2400" b="1" dirty="0"/>
              <a:t>nivo</a:t>
            </a:r>
            <a:r>
              <a:rPr lang="vi-VN" sz="2400" b="1" dirty="0"/>
              <a:t> </a:t>
            </a:r>
            <a:r>
              <a:rPr lang="vi-VN" sz="2400" dirty="0"/>
              <a:t>vode radi većeg pada i </a:t>
            </a:r>
          </a:p>
          <a:p>
            <a:pPr>
              <a:buFontTx/>
              <a:buChar char="-"/>
            </a:pPr>
            <a:r>
              <a:rPr lang="vi-VN" sz="2400" dirty="0"/>
              <a:t>da </a:t>
            </a:r>
            <a:r>
              <a:rPr lang="sr-Latn-CS" sz="2400" b="1" dirty="0"/>
              <a:t>omoguće </a:t>
            </a:r>
            <a:r>
              <a:rPr lang="vi-VN" sz="2400" b="1" dirty="0"/>
              <a:t>akumul</a:t>
            </a:r>
            <a:r>
              <a:rPr lang="sr-Latn-CS" sz="2400" b="1" dirty="0"/>
              <a:t>aciju</a:t>
            </a:r>
            <a:r>
              <a:rPr lang="vi-VN" sz="2400" dirty="0"/>
              <a:t> vod</a:t>
            </a:r>
            <a:r>
              <a:rPr lang="sr-Latn-CS" sz="2400" dirty="0"/>
              <a:t>e</a:t>
            </a:r>
            <a:r>
              <a:rPr lang="vi-VN" sz="2400" dirty="0"/>
              <a:t>.</a:t>
            </a:r>
            <a:endParaRPr lang="sr-Latn-CS" sz="2400" dirty="0"/>
          </a:p>
          <a:p>
            <a:r>
              <a:rPr lang="vi-VN" sz="2400" dirty="0"/>
              <a:t> </a:t>
            </a:r>
          </a:p>
          <a:p>
            <a:r>
              <a:rPr lang="vi-VN" sz="2400" dirty="0"/>
              <a:t>• </a:t>
            </a:r>
            <a:r>
              <a:rPr lang="sr-Latn-CS" sz="2400" dirty="0"/>
              <a:t>Postoje dva</a:t>
            </a:r>
            <a:r>
              <a:rPr lang="vi-VN" sz="2400" dirty="0"/>
              <a:t> osnovna tipa brana:</a:t>
            </a:r>
          </a:p>
          <a:p>
            <a:r>
              <a:rPr lang="vi-VN" sz="2400" dirty="0"/>
              <a:t>- </a:t>
            </a:r>
            <a:r>
              <a:rPr lang="vi-VN" sz="2400" b="1" dirty="0"/>
              <a:t>visoke</a:t>
            </a:r>
            <a:r>
              <a:rPr lang="vi-VN" sz="2400" dirty="0"/>
              <a:t> i </a:t>
            </a:r>
          </a:p>
          <a:p>
            <a:r>
              <a:rPr lang="vi-VN" sz="2400" dirty="0"/>
              <a:t>- </a:t>
            </a:r>
            <a:r>
              <a:rPr lang="vi-VN" sz="2400" b="1" dirty="0"/>
              <a:t>niske</a:t>
            </a:r>
            <a:r>
              <a:rPr lang="vi-VN" sz="2400" dirty="0"/>
              <a:t> .</a:t>
            </a:r>
          </a:p>
          <a:p>
            <a:r>
              <a:rPr lang="sr-Latn-CS" sz="2400" dirty="0"/>
              <a:t>U </a:t>
            </a:r>
            <a:r>
              <a:rPr lang="sr-Latn-CS" sz="2400" b="1" dirty="0"/>
              <a:t>visoke</a:t>
            </a:r>
            <a:r>
              <a:rPr lang="sr-Latn-CS" sz="2400" dirty="0"/>
              <a:t> brane spadaju sve brane</a:t>
            </a:r>
            <a:r>
              <a:rPr lang="vi-VN" sz="2400" dirty="0"/>
              <a:t> </a:t>
            </a:r>
            <a:r>
              <a:rPr lang="sr-Latn-CS" sz="2400" dirty="0"/>
              <a:t>kod kojih </a:t>
            </a:r>
            <a:r>
              <a:rPr lang="vi-VN" sz="2400" dirty="0"/>
              <a:t>visina od temelja do krune</a:t>
            </a:r>
            <a:r>
              <a:rPr lang="sr-Latn-CS" sz="2400" dirty="0"/>
              <a:t> je</a:t>
            </a:r>
            <a:r>
              <a:rPr lang="vi-VN" sz="2400" dirty="0"/>
              <a:t> veća od 15 m, ili visina veća od 10 m ali s krunom dužom od 500 m</a:t>
            </a:r>
            <a:r>
              <a:rPr lang="sr-Latn-CS" sz="2400" dirty="0"/>
              <a:t>.</a:t>
            </a:r>
          </a:p>
          <a:p>
            <a:r>
              <a:rPr lang="sr-Latn-CS" sz="2400" dirty="0"/>
              <a:t>Sve ostale se smatraju </a:t>
            </a:r>
            <a:r>
              <a:rPr lang="sr-Latn-CS" sz="2400" b="1" dirty="0"/>
              <a:t>niskim</a:t>
            </a:r>
            <a:r>
              <a:rPr lang="sr-Latn-CS" sz="2400" dirty="0"/>
              <a:t>.</a:t>
            </a:r>
            <a:r>
              <a:rPr lang="vi-VN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Melanija</a:t>
            </a:r>
            <a:r>
              <a:rPr lang="en-US" dirty="0"/>
              <a:t> </a:t>
            </a:r>
            <a:r>
              <a:rPr lang="en-US" dirty="0" err="1"/>
              <a:t>Ćalasan,dipl.ing.el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/>
              <a:t>Za srednji pad (do 200 metara) koriste se takozvane </a:t>
            </a:r>
            <a:r>
              <a:rPr lang="hr-HR" sz="2800" dirty="0">
                <a:solidFill>
                  <a:srgbClr val="FF0000"/>
                </a:solidFill>
              </a:rPr>
              <a:t>Francisove turbine</a:t>
            </a:r>
            <a:r>
              <a:rPr lang="hr-HR" sz="2800" dirty="0"/>
              <a:t>, kod kojih provodni dio s lopaticama okružuje kružni dio turbine. U provodnom dijelu ovih turbina potencijalna se energija vode samo djelimično pretvara u kinetičku tako da sa određenim nadpritiskom dospijeva u kružni dio (točak) i njemu predaje svoju energiju.</a:t>
            </a:r>
            <a:endParaRPr lang="en-GB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3124200"/>
            <a:ext cx="3352800" cy="35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200400" y="6248400"/>
            <a:ext cx="30479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r-Latn-CS" dirty="0"/>
              <a:t>Srednji pad (srednj pritisak)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 dirty="0"/>
              <a:t>Za visoke padove (preko 200 metara) primjenjuju se takozvane </a:t>
            </a:r>
            <a:r>
              <a:rPr lang="hr-HR" sz="2800" dirty="0">
                <a:solidFill>
                  <a:srgbClr val="FF0000"/>
                </a:solidFill>
              </a:rPr>
              <a:t>Peltonove turbine </a:t>
            </a:r>
            <a:r>
              <a:rPr lang="hr-HR" sz="2800" dirty="0"/>
              <a:t>kod kojih se potencijalna energija vode u provodnom dijelu potpuno pretvara u kinetičku i u obliku vodenog mlaza pokreće lopatice turbine pretvarajući kinetičku energiju u mehaničku.</a:t>
            </a:r>
            <a:endParaRPr lang="en-GB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667000"/>
            <a:ext cx="2895600" cy="334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29000" y="5562600"/>
            <a:ext cx="28350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sr-Latn-CS" dirty="0"/>
              <a:t>Visoki pad (visoki pritisak)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3F6A-EF68-4AD9-819D-C366AFF6F732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152400"/>
            <a:ext cx="845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CS" sz="2400" dirty="0"/>
          </a:p>
          <a:p>
            <a:r>
              <a:rPr lang="en-US" sz="2400" dirty="0"/>
              <a:t>• </a:t>
            </a:r>
            <a:r>
              <a:rPr lang="en-US" sz="2400" b="1" dirty="0" err="1"/>
              <a:t>Brane</a:t>
            </a:r>
            <a:r>
              <a:rPr lang="en-US" sz="2400" dirty="0"/>
              <a:t>, </a:t>
            </a:r>
            <a:r>
              <a:rPr lang="sr-Latn-CS" sz="2400" dirty="0"/>
              <a:t>u zavisnosti</a:t>
            </a:r>
            <a:r>
              <a:rPr lang="en-US" sz="2400" dirty="0"/>
              <a:t> o</a:t>
            </a:r>
            <a:r>
              <a:rPr lang="sr-Latn-CS" sz="24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materijal</a:t>
            </a:r>
            <a:r>
              <a:rPr lang="sr-Latn-CS" sz="2400" b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kojega</a:t>
            </a:r>
            <a:r>
              <a:rPr lang="en-US" sz="2400" dirty="0"/>
              <a:t> se grade,</a:t>
            </a:r>
            <a:endParaRPr lang="sr-Latn-CS" sz="2400" dirty="0"/>
          </a:p>
          <a:p>
            <a:r>
              <a:rPr lang="sr-Latn-CS" sz="2400" dirty="0"/>
              <a:t> </a:t>
            </a:r>
            <a:r>
              <a:rPr lang="en-US" sz="2400" dirty="0"/>
              <a:t> </a:t>
            </a:r>
            <a:r>
              <a:rPr lang="en-US" sz="2400" dirty="0" err="1"/>
              <a:t>mogu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:</a:t>
            </a:r>
          </a:p>
          <a:p>
            <a:pPr>
              <a:buFontTx/>
              <a:buChar char="-"/>
            </a:pPr>
            <a:r>
              <a:rPr lang="en-US" sz="2400" b="1" dirty="0" err="1"/>
              <a:t>masivne</a:t>
            </a:r>
            <a:r>
              <a:rPr lang="en-US" sz="2400" dirty="0"/>
              <a:t> (grade se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kamena</a:t>
            </a:r>
            <a:r>
              <a:rPr lang="en-US" sz="2400" dirty="0"/>
              <a:t>, a </a:t>
            </a:r>
            <a:r>
              <a:rPr lang="en-US" sz="2400" dirty="0" err="1"/>
              <a:t>češće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armiranog</a:t>
            </a:r>
            <a:r>
              <a:rPr lang="en-US" sz="2400" dirty="0"/>
              <a:t> </a:t>
            </a:r>
            <a:endParaRPr lang="sr-Latn-CS" sz="2400" dirty="0"/>
          </a:p>
          <a:p>
            <a:r>
              <a:rPr lang="sr-Latn-CS" sz="2400" dirty="0"/>
              <a:t>                 </a:t>
            </a:r>
            <a:r>
              <a:rPr lang="en-US" sz="2400" dirty="0" err="1"/>
              <a:t>betona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</a:p>
          <a:p>
            <a:pPr>
              <a:buFontTx/>
              <a:buChar char="-"/>
            </a:pPr>
            <a:r>
              <a:rPr lang="en-US" sz="2400" b="1" dirty="0" err="1"/>
              <a:t>nasute</a:t>
            </a:r>
            <a:r>
              <a:rPr lang="en-US" sz="2400" dirty="0"/>
              <a:t> (</a:t>
            </a:r>
            <a:r>
              <a:rPr lang="en-US" sz="2400" dirty="0" err="1"/>
              <a:t>zemljane</a:t>
            </a:r>
            <a:r>
              <a:rPr lang="en-US" sz="2400" dirty="0"/>
              <a:t>, a grade se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homogenog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sr-Latn-CS" sz="2400" dirty="0"/>
              <a:t> </a:t>
            </a:r>
          </a:p>
          <a:p>
            <a:r>
              <a:rPr lang="sr-Latn-CS" sz="2400" dirty="0"/>
              <a:t>                </a:t>
            </a:r>
            <a:r>
              <a:rPr lang="en-US" sz="2400" dirty="0" err="1"/>
              <a:t>nehomogenog</a:t>
            </a:r>
            <a:r>
              <a:rPr lang="en-US" sz="2400" dirty="0"/>
              <a:t> </a:t>
            </a:r>
            <a:r>
              <a:rPr lang="en-US" sz="2400" dirty="0" err="1"/>
              <a:t>materijala</a:t>
            </a:r>
            <a:r>
              <a:rPr lang="en-US" sz="2400" dirty="0"/>
              <a:t>).</a:t>
            </a:r>
            <a:endParaRPr lang="sr-Latn-CS" sz="2400" dirty="0"/>
          </a:p>
          <a:p>
            <a:r>
              <a:rPr lang="sr-Latn-CS" sz="2400" dirty="0"/>
              <a:t>Na masivnoj brani se razlikuje </a:t>
            </a:r>
            <a:r>
              <a:rPr lang="sr-Latn-CS" sz="2400" b="1" dirty="0"/>
              <a:t>uzvodni dio </a:t>
            </a:r>
            <a:r>
              <a:rPr lang="sr-Latn-CS" sz="2400" dirty="0"/>
              <a:t>(uzdignut iznad korita),tzv. </a:t>
            </a:r>
            <a:r>
              <a:rPr lang="sr-Latn-CS" sz="2400" b="1" dirty="0"/>
              <a:t>tijelo brane</a:t>
            </a:r>
            <a:r>
              <a:rPr lang="sr-Latn-CS" sz="2400" dirty="0"/>
              <a:t>, koje se suprostavlja pritisku vode, i </a:t>
            </a:r>
            <a:r>
              <a:rPr lang="sr-Latn-CS" sz="2400" b="1" dirty="0"/>
              <a:t>nizvodni dio</a:t>
            </a:r>
            <a:r>
              <a:rPr lang="sr-Latn-CS" sz="2400" dirty="0"/>
              <a:t>, najčešće u obliku ploče položene po koritu, koji se zove </a:t>
            </a:r>
            <a:r>
              <a:rPr lang="sr-Latn-CS" sz="2400" b="1" dirty="0"/>
              <a:t>slapište.</a:t>
            </a:r>
          </a:p>
          <a:p>
            <a:endParaRPr lang="sr-Latn-CS" sz="2400" b="1" dirty="0"/>
          </a:p>
          <a:p>
            <a:r>
              <a:rPr lang="sr-Latn-CS" sz="2400" b="1" dirty="0"/>
              <a:t>U elektroprivredi </a:t>
            </a:r>
            <a:r>
              <a:rPr lang="sr-Latn-CS" sz="2400" dirty="0"/>
              <a:t>se najčešće koriste </a:t>
            </a:r>
            <a:r>
              <a:rPr lang="sr-Latn-CS" sz="2400" b="1" dirty="0"/>
              <a:t>visoke brane, masivne </a:t>
            </a:r>
            <a:r>
              <a:rPr lang="sr-Latn-CS" sz="2400" dirty="0"/>
              <a:t>ili </a:t>
            </a:r>
            <a:r>
              <a:rPr lang="sr-Latn-CS" sz="2400" b="1" dirty="0"/>
              <a:t>nasute.</a:t>
            </a:r>
            <a:r>
              <a:rPr lang="sr-Latn-CS" sz="2400" dirty="0"/>
              <a:t> Masivne brane danas se isključivo grade od betona.Kod njih sa vodonepropusnost postiže izborom betona.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3657600" cy="1752600"/>
          </a:xfrm>
        </p:spPr>
        <p:txBody>
          <a:bodyPr/>
          <a:lstStyle/>
          <a:p>
            <a:r>
              <a:rPr lang="en-US" sz="2400" dirty="0"/>
              <a:t>GRAVITACIONE</a:t>
            </a:r>
            <a:br>
              <a:rPr lang="sr-Latn-CS" sz="2400" dirty="0"/>
            </a:br>
            <a:r>
              <a:rPr lang="sr-Latn-CS" sz="2400" dirty="0"/>
              <a:t>(MASIVNE BETONSKE) BRANE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62200"/>
            <a:ext cx="3505200" cy="3763963"/>
          </a:xfrm>
        </p:spPr>
        <p:txBody>
          <a:bodyPr/>
          <a:lstStyle/>
          <a:p>
            <a:r>
              <a:rPr lang="sr-Latn-CS" sz="2000" b="1" dirty="0"/>
              <a:t>1-USTAVA</a:t>
            </a:r>
          </a:p>
          <a:p>
            <a:r>
              <a:rPr lang="sr-Latn-CS" sz="2000" b="1" dirty="0"/>
              <a:t>2-KRUNA BRANE</a:t>
            </a:r>
          </a:p>
          <a:p>
            <a:r>
              <a:rPr lang="sr-Latn-CS" sz="2000" b="1" dirty="0"/>
              <a:t>3-KONTROLNA GALERIJA</a:t>
            </a:r>
          </a:p>
          <a:p>
            <a:r>
              <a:rPr lang="sr-Latn-CS" sz="2000" b="1" dirty="0"/>
              <a:t>4-NEPRELIJEVNI TIP BRANE</a:t>
            </a:r>
          </a:p>
          <a:p>
            <a:r>
              <a:rPr lang="sr-Latn-CS" sz="2000" b="1" dirty="0"/>
              <a:t>5-PRELIJEVNI TIP BRANE</a:t>
            </a:r>
          </a:p>
          <a:p>
            <a:r>
              <a:rPr lang="sr-Latn-CS" sz="2000" b="1" dirty="0"/>
              <a:t>6-INJEKCIONA ZAVJESA</a:t>
            </a:r>
          </a:p>
          <a:p>
            <a:r>
              <a:rPr lang="sr-Latn-CS" sz="2000" b="1" dirty="0"/>
              <a:t>7-TEMELJNI PRAG</a:t>
            </a:r>
          </a:p>
          <a:p>
            <a:r>
              <a:rPr lang="sr-Latn-CS" sz="2000" b="1" dirty="0"/>
              <a:t>8-PRISTUPNA GALERIJA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BC7-F9F4-47DA-80DE-99E371A035DA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97B8-568D-4989-89D1-ACAB15B043A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2593"/>
            <a:ext cx="5105400" cy="605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8675"/>
            <a:ext cx="8534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152400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BETONSKE LUČNE BRANE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91200" y="990600"/>
            <a:ext cx="18288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400" dirty="0">
                <a:solidFill>
                  <a:schemeClr val="tx1"/>
                </a:solidFill>
              </a:rPr>
              <a:t>Oslonac (bok)brane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3505200"/>
            <a:ext cx="914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400" dirty="0">
                <a:solidFill>
                  <a:schemeClr val="tx1"/>
                </a:solidFill>
              </a:rPr>
              <a:t>Centralni ugao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7120646" cy="540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76600" y="57150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dirty="0"/>
              <a:t>Primjer lučne brane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/>
              <a:t>U grupu </a:t>
            </a:r>
            <a:r>
              <a:rPr lang="sr-Latn-CS" sz="2400" b="1" dirty="0"/>
              <a:t>lučno-gravitacionih brana</a:t>
            </a:r>
            <a:r>
              <a:rPr lang="sr-Latn-CS" sz="2400" dirty="0"/>
              <a:t> spadaju brane koje imaju elemente i gravitacionih i lučnih brana.</a:t>
            </a:r>
          </a:p>
          <a:p>
            <a:r>
              <a:rPr lang="sr-Latn-CS" sz="2400" dirty="0"/>
              <a:t>Zbog njihove relativno velike debljine dio opterećenja se prenosi na temelje u dnu brane, a ostali dio na bokove.</a:t>
            </a:r>
          </a:p>
          <a:p>
            <a:r>
              <a:rPr lang="sr-Latn-CS" sz="2400" b="1" dirty="0"/>
              <a:t>Lučno-gravitacione brane </a:t>
            </a:r>
            <a:r>
              <a:rPr lang="sr-Latn-CS" sz="2400" dirty="0"/>
              <a:t>djelimično težinom,a djelimično oblikom i konstrukcijom obezbjeđuju stabilnost.</a:t>
            </a:r>
          </a:p>
          <a:p>
            <a:r>
              <a:rPr lang="sr-Latn-CS" sz="2400" dirty="0"/>
              <a:t>Primjer lučno-gravitacione brane dat je na slici.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E669-DEC6-471F-9276-5B4F98772135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Melanija Ćalasan,dipl.ing.el.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59CE4-FEC8-411C-83BA-F1CA4EB5217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243"/>
            <a:ext cx="8534400" cy="68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 dirty="0"/>
              <a:t>Šematski prikaz hidroelektrane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DAB-F6AD-4938-AC97-FE155AFC3270}" type="datetime1">
              <a:rPr lang="sr-Latn-CS" smtClean="0"/>
              <a:pPr/>
              <a:t>17.12.2021.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z="900"/>
              <a:t>Melanija Ćalasan,dipl.ing.el.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8A8B-E488-426E-BAC7-FB60D3BF7C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1238" y="1600200"/>
            <a:ext cx="66711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876800" y="3124200"/>
            <a:ext cx="1056700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r-Latn-CS" sz="900" dirty="0"/>
              <a:t>Mašinska zgrada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Auberg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978</Words>
  <Application>Microsoft Office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AbstractAubergine</vt:lpstr>
      <vt:lpstr>PROIZVODNJA ELEKTRIČNE ENERGIJE</vt:lpstr>
      <vt:lpstr>PowerPoint Presentation</vt:lpstr>
      <vt:lpstr>PowerPoint Presentation</vt:lpstr>
      <vt:lpstr>GRAVITACIONE (MASIVNE BETONSKE) BRANE</vt:lpstr>
      <vt:lpstr>PowerPoint Presentation</vt:lpstr>
      <vt:lpstr>PowerPoint Presentation</vt:lpstr>
      <vt:lpstr>PowerPoint Presentation</vt:lpstr>
      <vt:lpstr>PowerPoint Presentation</vt:lpstr>
      <vt:lpstr>Šematski prikaz hidroelektrane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Elektrane i razvodna postrojenja</dc:title>
  <dc:creator>PC</dc:creator>
  <cp:lastModifiedBy>CALASAN MELANIJA</cp:lastModifiedBy>
  <cp:revision>18</cp:revision>
  <dcterms:created xsi:type="dcterms:W3CDTF">2012-09-09T14:54:56Z</dcterms:created>
  <dcterms:modified xsi:type="dcterms:W3CDTF">2021-12-17T13:51:19Z</dcterms:modified>
</cp:coreProperties>
</file>