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7" r:id="rId4"/>
    <p:sldId id="263" r:id="rId5"/>
    <p:sldId id="259" r:id="rId6"/>
    <p:sldId id="261" r:id="rId7"/>
    <p:sldId id="264" r:id="rId8"/>
    <p:sldId id="265" r:id="rId9"/>
    <p:sldId id="266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00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0C94F1D-3806-4714-BBF6-53209F846A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533400"/>
            <a:ext cx="7162800" cy="3067050"/>
          </a:xfrm>
        </p:spPr>
        <p:txBody>
          <a:bodyPr/>
          <a:lstStyle>
            <a:lvl1pPr algn="l">
              <a:defRPr sz="6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10000"/>
            <a:ext cx="7162800" cy="17526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66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533400" y="6381750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fld id="{7099F400-C8A7-4C6B-8B36-DB3190BD885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381750"/>
            <a:ext cx="3962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>
                <a:solidFill>
                  <a:srgbClr val="0099CC"/>
                </a:solidFill>
              </a:defRPr>
            </a:lvl1pPr>
          </a:lstStyle>
          <a:p>
            <a:fld id="{797E470B-E714-497A-882B-90AB31CAA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97B044-3481-413C-99C7-AA5E9E8F809E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A2BA3-AEFF-4A69-9A0B-266ADA78DD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F18F3A-3BE9-48B6-8C78-26AB775B2FAF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17F2E-C9C2-417E-9E82-AE0935EC5E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5BF5-D2AC-4AF9-B017-58A1F9852E7A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38A8B-E488-426E-BAC7-FB60D3BF7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5215ED-B839-493E-900E-8C8702CA3392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4C60D-5BC2-4976-B4F6-CAF76D216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B6461-F509-4466-A263-519650BBE948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6512B-72C2-4A16-9BBE-0FF3772862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8B5120-3C97-49A7-9DC7-5049CA6E39F8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95A2E-AD40-4941-AC25-E18E2DE918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9E803-5E3A-4ADD-B5F4-1506166253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F2ED7-EF82-4AA3-813E-5A0FC8737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59CE4-FEC8-411C-83BA-F1CA4EB52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FBBB46-7777-4E86-95BC-B0F2CFF2B3D4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297B8-568D-4989-89D1-ACAB15B043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49F6AF-983D-461D-A803-8B5029C632BA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57C28-6FC7-4614-B6C6-47A34773EC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620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65395428-0773-4810-95C1-242CC5D24770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381750"/>
            <a:ext cx="533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Melanija Ćalasan,dipl.ing.el.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81750"/>
            <a:ext cx="1219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660066"/>
                </a:solidFill>
              </a:defRPr>
            </a:lvl1pPr>
          </a:lstStyle>
          <a:p>
            <a:fld id="{6925EC82-66DB-41D6-AA10-7719E976F4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6600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524000"/>
            <a:ext cx="7162800" cy="3067050"/>
          </a:xfrm>
        </p:spPr>
        <p:txBody>
          <a:bodyPr/>
          <a:lstStyle/>
          <a:p>
            <a:pPr algn="ctr"/>
            <a:r>
              <a:rPr lang="en-US" sz="5400" b="1" dirty="0">
                <a:latin typeface="Century Gothic" pitchFamily="34" charset="0"/>
              </a:rPr>
              <a:t>HIDROELEKTRANE</a:t>
            </a:r>
            <a:br>
              <a:rPr lang="sr-Latn-CS" sz="5400" b="1" dirty="0">
                <a:latin typeface="Century Gothic" pitchFamily="34" charset="0"/>
              </a:rPr>
            </a:br>
            <a:r>
              <a:rPr lang="sr-Latn-CS" sz="5400" b="1" dirty="0">
                <a:latin typeface="Century Gothic" pitchFamily="34" charset="0"/>
              </a:rPr>
              <a:t>opšti pojmovi</a:t>
            </a:r>
            <a:endParaRPr lang="en-US" sz="54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2890-37E3-491C-B3D7-3746CECDC2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24400" y="6381750"/>
            <a:ext cx="4038600" cy="476250"/>
          </a:xfrm>
        </p:spPr>
        <p:txBody>
          <a:bodyPr/>
          <a:lstStyle/>
          <a:p>
            <a:r>
              <a:rPr lang="en-US" dirty="0" err="1"/>
              <a:t>Melanija</a:t>
            </a:r>
            <a:r>
              <a:rPr lang="en-US" dirty="0"/>
              <a:t> </a:t>
            </a:r>
            <a:r>
              <a:rPr lang="en-US" dirty="0" err="1"/>
              <a:t>Ćalasan,dipl.ing.el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304800"/>
            <a:ext cx="838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/>
              <a:t>                        </a:t>
            </a:r>
            <a:r>
              <a:rPr lang="vi-VN" sz="3200" b="1" dirty="0"/>
              <a:t>Definicija HE</a:t>
            </a:r>
          </a:p>
          <a:p>
            <a:endParaRPr lang="sr-Latn-CS" sz="2400" dirty="0"/>
          </a:p>
          <a:p>
            <a:endParaRPr lang="sr-Latn-CS" sz="2400" dirty="0"/>
          </a:p>
          <a:p>
            <a:r>
              <a:rPr lang="vi-VN" sz="2800" dirty="0"/>
              <a:t>• </a:t>
            </a:r>
            <a:r>
              <a:rPr lang="vi-VN" sz="2800" b="1" dirty="0">
                <a:solidFill>
                  <a:srgbClr val="FF0000"/>
                </a:solidFill>
              </a:rPr>
              <a:t>Hidroelektrane</a:t>
            </a:r>
            <a:r>
              <a:rPr lang="vi-VN" sz="2800" dirty="0"/>
              <a:t> su postrojenja u kojima se potencijalna energija vode pomoću vod</a:t>
            </a:r>
            <a:r>
              <a:rPr lang="sr-Latn-CS" sz="2800" dirty="0"/>
              <a:t>e</a:t>
            </a:r>
            <a:r>
              <a:rPr lang="vi-VN" sz="2800" dirty="0"/>
              <a:t>nih turbina i električnih generatora pretvara u električnu energiju. </a:t>
            </a:r>
            <a:endParaRPr lang="sr-Latn-CS" sz="2800" dirty="0"/>
          </a:p>
          <a:p>
            <a:r>
              <a:rPr lang="vi-VN" sz="2800" dirty="0"/>
              <a:t>U sastav hidroelektrane idu i svi objekti i dijelovi koji služe za skupljanje, dovođenje i odvođenje vode, za pretvaranje mehaničke u električnu energiju i za transformaciju i razvod električne energije.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Ćalasan,dipl.ing.el.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7620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/>
              <a:t>Način izvođenja HE zavisi od:</a:t>
            </a:r>
          </a:p>
          <a:p>
            <a:pPr>
              <a:buFontTx/>
              <a:buChar char="-"/>
            </a:pPr>
            <a:r>
              <a:rPr lang="sr-Latn-CS" sz="2400" b="1" dirty="0"/>
              <a:t>hidroloških</a:t>
            </a:r>
          </a:p>
          <a:p>
            <a:pPr>
              <a:buFontTx/>
              <a:buChar char="-"/>
            </a:pPr>
            <a:r>
              <a:rPr lang="sr-Latn-CS" sz="2400" b="1" dirty="0"/>
              <a:t>meteoroloških</a:t>
            </a:r>
          </a:p>
          <a:p>
            <a:pPr>
              <a:buFontTx/>
              <a:buChar char="-"/>
            </a:pPr>
            <a:r>
              <a:rPr lang="sr-Latn-CS" sz="2400" b="1" dirty="0"/>
              <a:t>topografskih </a:t>
            </a:r>
          </a:p>
          <a:p>
            <a:pPr>
              <a:buFontTx/>
              <a:buChar char="-"/>
            </a:pPr>
            <a:r>
              <a:rPr lang="sr-Latn-CS" sz="2400" b="1" dirty="0"/>
              <a:t>geoloških uslova </a:t>
            </a:r>
            <a:r>
              <a:rPr lang="sr-Latn-CS" sz="2400" dirty="0"/>
              <a:t>koji vladaju na nekom vodotoku kao i od</a:t>
            </a:r>
          </a:p>
          <a:p>
            <a:pPr>
              <a:buFontTx/>
              <a:buChar char="-"/>
            </a:pPr>
            <a:r>
              <a:rPr lang="sr-Latn-CS" sz="2400" b="1" dirty="0"/>
              <a:t>pogonskih zahtjeva </a:t>
            </a:r>
            <a:r>
              <a:rPr lang="sr-Latn-CS" sz="2400" dirty="0"/>
              <a:t>koji se traže od postrojenja</a:t>
            </a:r>
          </a:p>
          <a:p>
            <a:endParaRPr lang="sr-Latn-CS" sz="2400" dirty="0"/>
          </a:p>
          <a:p>
            <a:r>
              <a:rPr lang="sr-Latn-CS" sz="2400" dirty="0"/>
              <a:t>Prilikom projektovanja HE ne treba imati u vidu samo </a:t>
            </a:r>
            <a:r>
              <a:rPr lang="sr-Latn-CS" sz="2400" b="1" dirty="0"/>
              <a:t>energetsko korišćenje vode</a:t>
            </a:r>
            <a:r>
              <a:rPr lang="sr-Latn-CS" sz="2400" dirty="0"/>
              <a:t>, nego i zahtjeve </a:t>
            </a:r>
            <a:r>
              <a:rPr lang="sr-Latn-CS" sz="2400" b="1" dirty="0"/>
              <a:t>poljoprivrede</a:t>
            </a:r>
            <a:r>
              <a:rPr lang="sr-Latn-CS" sz="2400" dirty="0"/>
              <a:t> (navodnjavanje,odvodnjavanje), </a:t>
            </a:r>
            <a:r>
              <a:rPr lang="sr-Latn-CS" sz="2400" b="1" dirty="0"/>
              <a:t>snadbijevanje vodom, mogućnost plovidbe,..</a:t>
            </a:r>
          </a:p>
          <a:p>
            <a:r>
              <a:rPr lang="sr-Latn-CS" sz="2400" dirty="0"/>
              <a:t>Izbor tipa HE zavisi,dakle , od niza faktora koji utiču na racionalnu i ekonomičnu izgradnju postrojenja, pa je nemoguće navesti kruta pravila za izbor tipa postrojenja.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Melanija</a:t>
            </a:r>
            <a:r>
              <a:rPr lang="en-US" dirty="0"/>
              <a:t> </a:t>
            </a:r>
            <a:r>
              <a:rPr lang="en-US" dirty="0" err="1"/>
              <a:t>Ćalasan,dipl.ing.el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860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vi-VN" sz="2800" b="1" dirty="0">
                <a:solidFill>
                  <a:srgbClr val="FF0000"/>
                </a:solidFill>
              </a:rPr>
              <a:t>Razlikuju se sl</a:t>
            </a:r>
            <a:r>
              <a:rPr lang="sr-Latn-CS" sz="2800" b="1" dirty="0">
                <a:solidFill>
                  <a:srgbClr val="FF0000"/>
                </a:solidFill>
              </a:rPr>
              <a:t>ij</a:t>
            </a:r>
            <a:r>
              <a:rPr lang="vi-VN" sz="2800" b="1" dirty="0">
                <a:solidFill>
                  <a:srgbClr val="FF0000"/>
                </a:solidFill>
              </a:rPr>
              <a:t>edeći karakteristični dijelovi hidroelektrane</a:t>
            </a:r>
            <a:r>
              <a:rPr lang="vi-VN" sz="2800" dirty="0"/>
              <a:t>:</a:t>
            </a:r>
            <a:endParaRPr lang="sr-Latn-CS" sz="2800" dirty="0"/>
          </a:p>
          <a:p>
            <a:r>
              <a:rPr lang="vi-VN" sz="2800" dirty="0"/>
              <a:t>- brana ili pregrada, </a:t>
            </a:r>
            <a:endParaRPr lang="sr-Latn-CS" sz="2800" dirty="0"/>
          </a:p>
          <a:p>
            <a:r>
              <a:rPr lang="vi-VN" sz="2800" dirty="0"/>
              <a:t>- zahvat, </a:t>
            </a:r>
            <a:endParaRPr lang="sr-Latn-CS" sz="2800" dirty="0"/>
          </a:p>
          <a:p>
            <a:r>
              <a:rPr lang="vi-VN" sz="2800" dirty="0"/>
              <a:t>- </a:t>
            </a:r>
            <a:r>
              <a:rPr lang="sr-Latn-CS" sz="2800" dirty="0"/>
              <a:t>d</a:t>
            </a:r>
            <a:r>
              <a:rPr lang="vi-VN" sz="2800" dirty="0"/>
              <a:t>ovod</a:t>
            </a:r>
            <a:r>
              <a:rPr lang="sr-Latn-CS" sz="2800" dirty="0"/>
              <a:t> vode</a:t>
            </a:r>
            <a:r>
              <a:rPr lang="vi-VN" sz="2800" dirty="0"/>
              <a:t>, </a:t>
            </a:r>
            <a:endParaRPr lang="sr-Latn-CS" sz="2800" dirty="0"/>
          </a:p>
          <a:p>
            <a:r>
              <a:rPr lang="vi-VN" sz="2800" dirty="0"/>
              <a:t>- vod</a:t>
            </a:r>
            <a:r>
              <a:rPr lang="sr-Latn-CS" sz="2800" dirty="0"/>
              <a:t>e</a:t>
            </a:r>
            <a:r>
              <a:rPr lang="vi-VN" sz="2800" dirty="0"/>
              <a:t>na komora ili vodostan, </a:t>
            </a:r>
            <a:endParaRPr lang="sr-Latn-CS" sz="2800" dirty="0"/>
          </a:p>
          <a:p>
            <a:r>
              <a:rPr lang="vi-VN" sz="2800" dirty="0"/>
              <a:t>-</a:t>
            </a:r>
            <a:r>
              <a:rPr lang="sr-Latn-CS" sz="2800" dirty="0"/>
              <a:t> c</a:t>
            </a:r>
            <a:r>
              <a:rPr lang="vi-VN" sz="2800" dirty="0"/>
              <a:t>jevovod</a:t>
            </a:r>
            <a:r>
              <a:rPr lang="sr-Latn-CS" sz="2800" dirty="0"/>
              <a:t> pod pritiskom </a:t>
            </a:r>
            <a:r>
              <a:rPr lang="vi-VN" sz="2800" dirty="0"/>
              <a:t>, </a:t>
            </a:r>
            <a:endParaRPr lang="sr-Latn-CS" sz="2800" dirty="0"/>
          </a:p>
          <a:p>
            <a:r>
              <a:rPr lang="vi-VN" sz="2800" dirty="0"/>
              <a:t>- </a:t>
            </a:r>
            <a:r>
              <a:rPr lang="sr-Latn-CS" sz="2800" dirty="0"/>
              <a:t>mašinska zgrada</a:t>
            </a:r>
            <a:r>
              <a:rPr lang="vi-VN" sz="2800" dirty="0"/>
              <a:t> i </a:t>
            </a:r>
            <a:endParaRPr lang="sr-Latn-CS" sz="2800" dirty="0"/>
          </a:p>
          <a:p>
            <a:r>
              <a:rPr lang="vi-VN" sz="2800" dirty="0"/>
              <a:t>- odvod vode. </a:t>
            </a:r>
          </a:p>
          <a:p>
            <a:pPr>
              <a:buFont typeface="Arial" pitchFamily="34" charset="0"/>
              <a:buChar char="•"/>
            </a:pPr>
            <a:r>
              <a:rPr lang="vi-VN" sz="2800" dirty="0"/>
              <a:t> Prema tipu HE  neki od ovih dijelova </a:t>
            </a:r>
            <a:r>
              <a:rPr lang="sr-Latn-CS" sz="2800" dirty="0"/>
              <a:t>mogu </a:t>
            </a:r>
            <a:r>
              <a:rPr lang="vi-VN" sz="2800" dirty="0"/>
              <a:t>potpuno izostati, a u drugim slučajevima može isti dio preuzeti više funkcija.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41E8-1B13-41E1-85A5-0B6059F2910E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0" y="6381750"/>
            <a:ext cx="3505200" cy="476250"/>
          </a:xfrm>
        </p:spPr>
        <p:txBody>
          <a:bodyPr/>
          <a:lstStyle/>
          <a:p>
            <a:r>
              <a:rPr lang="en-US" dirty="0" err="1"/>
              <a:t>Melanija</a:t>
            </a:r>
            <a:r>
              <a:rPr lang="en-US" dirty="0"/>
              <a:t> </a:t>
            </a:r>
            <a:r>
              <a:rPr lang="en-US" dirty="0" err="1"/>
              <a:t>Ćalasan,dipl.ing.el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304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228601"/>
            <a:ext cx="8229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600" dirty="0"/>
              <a:t>                   </a:t>
            </a:r>
            <a:r>
              <a:rPr lang="en-US" sz="3600" b="1" dirty="0" err="1"/>
              <a:t>Podjela</a:t>
            </a:r>
            <a:r>
              <a:rPr lang="en-US" sz="3600" b="1" dirty="0"/>
              <a:t> HE</a:t>
            </a:r>
            <a:endParaRPr lang="sr-Latn-CS" sz="3600" b="1" dirty="0"/>
          </a:p>
          <a:p>
            <a:endParaRPr lang="en-US" sz="3600" b="1" dirty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Hidroelektrane</a:t>
            </a:r>
            <a:r>
              <a:rPr lang="en-US" sz="2800" b="1" dirty="0">
                <a:solidFill>
                  <a:srgbClr val="FF0000"/>
                </a:solidFill>
              </a:rPr>
              <a:t> se </a:t>
            </a:r>
            <a:r>
              <a:rPr lang="en-US" sz="2800" b="1" dirty="0" err="1">
                <a:solidFill>
                  <a:srgbClr val="FF0000"/>
                </a:solidFill>
              </a:rPr>
              <a:t>mogu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 err="1">
                <a:solidFill>
                  <a:srgbClr val="FF0000"/>
                </a:solidFill>
              </a:rPr>
              <a:t>podijeliti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endParaRPr lang="sr-Latn-CS" sz="28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2800" dirty="0" err="1"/>
              <a:t>prema</a:t>
            </a:r>
            <a:r>
              <a:rPr lang="en-US" sz="2800" dirty="0"/>
              <a:t> </a:t>
            </a:r>
            <a:r>
              <a:rPr lang="en-US" sz="2800" dirty="0" err="1"/>
              <a:t>padu</a:t>
            </a:r>
            <a:r>
              <a:rPr lang="en-US" sz="2800" dirty="0"/>
              <a:t>,</a:t>
            </a:r>
            <a:endParaRPr lang="sr-Latn-CS" sz="2800" dirty="0"/>
          </a:p>
          <a:p>
            <a:pPr>
              <a:buFontTx/>
              <a:buChar char="-"/>
            </a:pPr>
            <a:r>
              <a:rPr lang="en-US" sz="2800" dirty="0" err="1"/>
              <a:t>načinu</a:t>
            </a:r>
            <a:r>
              <a:rPr lang="en-US" sz="2800" dirty="0"/>
              <a:t> </a:t>
            </a:r>
            <a:r>
              <a:rPr lang="en-US" sz="2800" dirty="0" err="1"/>
              <a:t>korištenja</a:t>
            </a:r>
            <a:r>
              <a:rPr lang="en-US" sz="2800" dirty="0"/>
              <a:t> </a:t>
            </a:r>
            <a:r>
              <a:rPr lang="en-US" sz="2800" dirty="0" err="1"/>
              <a:t>vode</a:t>
            </a:r>
            <a:r>
              <a:rPr lang="en-US" sz="2800" dirty="0"/>
              <a:t>, </a:t>
            </a:r>
            <a:endParaRPr lang="sr-Latn-CS" sz="2800" dirty="0"/>
          </a:p>
          <a:p>
            <a:pPr>
              <a:buFontTx/>
              <a:buChar char="-"/>
            </a:pPr>
            <a:r>
              <a:rPr lang="sr-Latn-CS" sz="2800" dirty="0"/>
              <a:t>zapremini</a:t>
            </a:r>
            <a:r>
              <a:rPr lang="en-US" sz="2800" dirty="0"/>
              <a:t> </a:t>
            </a:r>
            <a:r>
              <a:rPr lang="en-US" sz="2800" dirty="0" err="1"/>
              <a:t>akumulaci</a:t>
            </a:r>
            <a:r>
              <a:rPr lang="sr-Latn-CS" sz="2800" dirty="0"/>
              <a:t>onog</a:t>
            </a:r>
            <a:r>
              <a:rPr lang="en-US" sz="2800" dirty="0"/>
              <a:t> </a:t>
            </a:r>
            <a:r>
              <a:rPr lang="en-US" sz="2800" dirty="0" err="1"/>
              <a:t>bazena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CS" sz="2800" dirty="0"/>
          </a:p>
          <a:p>
            <a:pPr>
              <a:buFontTx/>
              <a:buChar char="-"/>
            </a:pPr>
            <a:r>
              <a:rPr lang="en-US" sz="2800" dirty="0" err="1"/>
              <a:t>prema</a:t>
            </a:r>
            <a:r>
              <a:rPr lang="en-US" sz="2800" dirty="0"/>
              <a:t> </a:t>
            </a:r>
            <a:r>
              <a:rPr lang="en-US" sz="2800" dirty="0" err="1"/>
              <a:t>smještaju</a:t>
            </a:r>
            <a:r>
              <a:rPr lang="en-US" sz="2800" dirty="0"/>
              <a:t> </a:t>
            </a:r>
            <a:r>
              <a:rPr lang="sr-Latn-CS" sz="2800" dirty="0"/>
              <a:t>mašinske zgrade</a:t>
            </a:r>
            <a:r>
              <a:rPr lang="en-US" sz="2800" dirty="0"/>
              <a:t>.</a:t>
            </a:r>
            <a:endParaRPr lang="sr-Latn-CS" sz="2800" dirty="0"/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b="1" dirty="0" err="1"/>
              <a:t>Prema</a:t>
            </a:r>
            <a:r>
              <a:rPr lang="en-US" sz="2800" b="1" dirty="0"/>
              <a:t> </a:t>
            </a:r>
            <a:r>
              <a:rPr lang="en-US" sz="2800" b="1" dirty="0" err="1"/>
              <a:t>visini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razlikuju</a:t>
            </a:r>
            <a:r>
              <a:rPr lang="en-US" sz="2800" b="1" dirty="0"/>
              <a:t> se:</a:t>
            </a:r>
          </a:p>
          <a:p>
            <a:r>
              <a:rPr lang="en-US" sz="2800" dirty="0"/>
              <a:t>1.  HE</a:t>
            </a:r>
            <a:r>
              <a:rPr lang="sr-Latn-CS" sz="2800" dirty="0"/>
              <a:t> niskog pritiska</a:t>
            </a:r>
            <a:r>
              <a:rPr lang="en-US" sz="2800" dirty="0"/>
              <a:t> (pad do 25 </a:t>
            </a:r>
            <a:r>
              <a:rPr lang="en-US" sz="2800" dirty="0" err="1"/>
              <a:t>metara</a:t>
            </a:r>
            <a:r>
              <a:rPr lang="en-US" sz="2800" dirty="0"/>
              <a:t>), </a:t>
            </a:r>
          </a:p>
          <a:p>
            <a:r>
              <a:rPr lang="en-US" sz="2800" dirty="0"/>
              <a:t>2. </a:t>
            </a:r>
            <a:r>
              <a:rPr lang="sr-Latn-CS" sz="2800" dirty="0"/>
              <a:t> </a:t>
            </a:r>
            <a:r>
              <a:rPr lang="en-US" sz="2800" dirty="0"/>
              <a:t>HE</a:t>
            </a:r>
            <a:r>
              <a:rPr lang="sr-Latn-CS" sz="2800" dirty="0"/>
              <a:t> srednjeg pritiska</a:t>
            </a:r>
            <a:r>
              <a:rPr lang="en-US" sz="2800" dirty="0"/>
              <a:t> (</a:t>
            </a:r>
            <a:r>
              <a:rPr lang="en-US" sz="2800" dirty="0" err="1"/>
              <a:t>od</a:t>
            </a:r>
            <a:r>
              <a:rPr lang="en-US" sz="2800" dirty="0"/>
              <a:t> 25 do 200 m)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</a:p>
          <a:p>
            <a:r>
              <a:rPr lang="en-US" sz="2800" dirty="0"/>
              <a:t>3. </a:t>
            </a:r>
            <a:r>
              <a:rPr lang="sr-Latn-CS" sz="2800" dirty="0"/>
              <a:t> </a:t>
            </a:r>
            <a:r>
              <a:rPr lang="en-US" sz="2800" dirty="0"/>
              <a:t>HE </a:t>
            </a:r>
            <a:r>
              <a:rPr lang="sr-Latn-CS" sz="2800" dirty="0"/>
              <a:t>visokog pritiska</a:t>
            </a:r>
            <a:r>
              <a:rPr lang="en-US" sz="2800" dirty="0"/>
              <a:t>(</a:t>
            </a:r>
            <a:r>
              <a:rPr lang="en-US" sz="2800" dirty="0" err="1"/>
              <a:t>iznad</a:t>
            </a:r>
            <a:r>
              <a:rPr lang="en-US" sz="2800" dirty="0"/>
              <a:t> 200 m).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14600" y="6381750"/>
            <a:ext cx="6248400" cy="476250"/>
          </a:xfrm>
        </p:spPr>
        <p:txBody>
          <a:bodyPr/>
          <a:lstStyle/>
          <a:p>
            <a:r>
              <a:rPr lang="sr-Latn-CS" dirty="0"/>
              <a:t>                                                          </a:t>
            </a:r>
            <a:r>
              <a:rPr lang="en-US" dirty="0" err="1"/>
              <a:t>Melanija</a:t>
            </a:r>
            <a:r>
              <a:rPr lang="en-US" dirty="0"/>
              <a:t> </a:t>
            </a:r>
            <a:r>
              <a:rPr lang="en-US" dirty="0" err="1"/>
              <a:t>Ćalasan,dipl.ing.el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5334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sr-Latn-CS" sz="2400" b="1" dirty="0"/>
              <a:t>     </a:t>
            </a:r>
            <a:r>
              <a:rPr lang="en-US" sz="2800" b="1" dirty="0"/>
              <a:t>HE</a:t>
            </a:r>
            <a:r>
              <a:rPr lang="sr-Latn-CS" sz="2800" b="1" dirty="0"/>
              <a:t> niskog pritiska</a:t>
            </a:r>
            <a:r>
              <a:rPr lang="en-US" sz="2800" b="1" dirty="0"/>
              <a:t> </a:t>
            </a:r>
            <a:r>
              <a:rPr lang="sr-Latn-CS" sz="2800" b="1" dirty="0"/>
              <a:t> </a:t>
            </a:r>
            <a:r>
              <a:rPr lang="en-US" sz="2800" dirty="0"/>
              <a:t>grade se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riječna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kanalna</a:t>
            </a:r>
            <a:r>
              <a:rPr lang="en-US" sz="2800" dirty="0"/>
              <a:t> </a:t>
            </a:r>
            <a:r>
              <a:rPr lang="en-US" sz="2800" dirty="0" err="1"/>
              <a:t>postrojenja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 </a:t>
            </a:r>
            <a:r>
              <a:rPr lang="en-US" sz="2800" dirty="0" err="1"/>
              <a:t>specifične</a:t>
            </a:r>
            <a:r>
              <a:rPr lang="en-US" sz="2800" dirty="0"/>
              <a:t> </a:t>
            </a:r>
            <a:r>
              <a:rPr lang="en-US" sz="2800" dirty="0" err="1"/>
              <a:t>padove</a:t>
            </a:r>
            <a:r>
              <a:rPr lang="en-US" sz="2800" dirty="0"/>
              <a:t> do 1m/km. </a:t>
            </a:r>
            <a:endParaRPr lang="sr-Latn-CS" sz="2800" dirty="0"/>
          </a:p>
          <a:p>
            <a:pPr marL="457200" indent="-457200"/>
            <a:r>
              <a:rPr lang="sr-Latn-CS" sz="2800" dirty="0"/>
              <a:t>     </a:t>
            </a:r>
            <a:r>
              <a:rPr lang="en-US" sz="2800" dirty="0" err="1"/>
              <a:t>Pri</a:t>
            </a:r>
            <a:r>
              <a:rPr lang="en-US" sz="2800" dirty="0"/>
              <a:t> tome je </a:t>
            </a:r>
            <a:r>
              <a:rPr lang="en-US" sz="2800" dirty="0" err="1"/>
              <a:t>karakteristično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/>
              <a:t>cjelokupni</a:t>
            </a:r>
            <a:r>
              <a:rPr lang="en-US" sz="2800" dirty="0"/>
              <a:t> pad </a:t>
            </a:r>
            <a:r>
              <a:rPr lang="en-US" sz="2800" dirty="0" err="1"/>
              <a:t>stoji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raspolaganju</a:t>
            </a:r>
            <a:r>
              <a:rPr lang="en-US" sz="2800" dirty="0"/>
              <a:t> </a:t>
            </a:r>
            <a:r>
              <a:rPr lang="en-US" sz="2800" dirty="0" err="1"/>
              <a:t>neposredno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elektrane</a:t>
            </a:r>
            <a:r>
              <a:rPr lang="en-US" sz="2800" dirty="0"/>
              <a:t>, </a:t>
            </a:r>
          </a:p>
          <a:p>
            <a:r>
              <a:rPr lang="sr-Latn-CS" sz="2800" dirty="0"/>
              <a:t>     </a:t>
            </a:r>
            <a:r>
              <a:rPr lang="en-US" sz="2800" dirty="0" err="1"/>
              <a:t>bez</a:t>
            </a:r>
            <a:r>
              <a:rPr lang="en-US" sz="2800" dirty="0"/>
              <a:t> </a:t>
            </a:r>
            <a:r>
              <a:rPr lang="en-US" sz="2800" dirty="0" err="1"/>
              <a:t>potrebe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dovodima</a:t>
            </a:r>
            <a:r>
              <a:rPr lang="sr-Latn-CS" sz="2800" dirty="0"/>
              <a:t> pod pritiskom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CS" sz="2800" dirty="0"/>
          </a:p>
          <a:p>
            <a:r>
              <a:rPr lang="sr-Latn-CS" sz="2800" dirty="0"/>
              <a:t>     </a:t>
            </a:r>
            <a:r>
              <a:rPr lang="en-US" sz="2800" dirty="0" err="1"/>
              <a:t>cjevovodima</a:t>
            </a:r>
            <a:r>
              <a:rPr lang="en-US" sz="2800" dirty="0"/>
              <a:t>. </a:t>
            </a:r>
            <a:r>
              <a:rPr lang="sr-Latn-CS" sz="2800" dirty="0"/>
              <a:t>    </a:t>
            </a:r>
          </a:p>
          <a:p>
            <a:endParaRPr lang="sr-Latn-CS" sz="2800" dirty="0"/>
          </a:p>
          <a:p>
            <a:r>
              <a:rPr lang="sr-Latn-CS" sz="2800" dirty="0"/>
              <a:t>     </a:t>
            </a:r>
            <a:r>
              <a:rPr lang="en-US" sz="2800" dirty="0" err="1"/>
              <a:t>Ovakve</a:t>
            </a:r>
            <a:r>
              <a:rPr lang="en-US" sz="2800" dirty="0"/>
              <a:t> </a:t>
            </a:r>
            <a:r>
              <a:rPr lang="en-US" sz="2800" dirty="0" err="1"/>
              <a:t>hidroelektrane</a:t>
            </a:r>
            <a:r>
              <a:rPr lang="en-US" sz="2800" dirty="0"/>
              <a:t> </a:t>
            </a:r>
            <a:r>
              <a:rPr lang="en-US" sz="2800" dirty="0" err="1"/>
              <a:t>najčešće</a:t>
            </a:r>
            <a:r>
              <a:rPr lang="en-US" sz="2800" dirty="0"/>
              <a:t> </a:t>
            </a:r>
            <a:r>
              <a:rPr lang="en-US" sz="2800" dirty="0" err="1"/>
              <a:t>nemaju</a:t>
            </a:r>
            <a:r>
              <a:rPr lang="en-US" sz="2800" dirty="0"/>
              <a:t> </a:t>
            </a:r>
            <a:r>
              <a:rPr lang="sr-Latn-CS" sz="2800" dirty="0"/>
              <a:t> </a:t>
            </a:r>
          </a:p>
          <a:p>
            <a:r>
              <a:rPr lang="sr-Latn-CS" sz="2800" dirty="0"/>
              <a:t>     </a:t>
            </a:r>
            <a:r>
              <a:rPr lang="en-US" sz="2800" dirty="0" err="1"/>
              <a:t>mogućnost</a:t>
            </a:r>
            <a:r>
              <a:rPr lang="en-US" sz="2800" dirty="0"/>
              <a:t> </a:t>
            </a:r>
            <a:r>
              <a:rPr lang="en-US" sz="2800" dirty="0" err="1"/>
              <a:t>akumuli</a:t>
            </a:r>
            <a:r>
              <a:rPr lang="sr-Latn-CS" sz="2800" dirty="0"/>
              <a:t>s</a:t>
            </a:r>
            <a:r>
              <a:rPr lang="en-US" sz="2800" dirty="0" err="1"/>
              <a:t>anja</a:t>
            </a:r>
            <a:r>
              <a:rPr lang="en-US" sz="2800" dirty="0"/>
              <a:t> </a:t>
            </a:r>
            <a:r>
              <a:rPr lang="en-US" sz="2800" dirty="0" err="1"/>
              <a:t>vode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upotrebljavaju</a:t>
            </a:r>
            <a:r>
              <a:rPr lang="en-US" sz="2800" dirty="0"/>
              <a:t> </a:t>
            </a:r>
            <a:endParaRPr lang="sr-Latn-CS" sz="2800" dirty="0"/>
          </a:p>
          <a:p>
            <a:r>
              <a:rPr lang="sr-Latn-CS" sz="2800" dirty="0"/>
              <a:t>     </a:t>
            </a:r>
            <a:r>
              <a:rPr lang="en-US" sz="2800" dirty="0"/>
              <a:t>se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b="1" dirty="0" err="1"/>
              <a:t>protočne</a:t>
            </a:r>
            <a:r>
              <a:rPr lang="en-US" sz="2800" b="1" dirty="0"/>
              <a:t> </a:t>
            </a:r>
            <a:r>
              <a:rPr lang="en-US" sz="2800" b="1" dirty="0" err="1"/>
              <a:t>HE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pokrivanje</a:t>
            </a:r>
            <a:r>
              <a:rPr lang="en-US" sz="2800" dirty="0"/>
              <a:t> </a:t>
            </a:r>
            <a:r>
              <a:rPr lang="en-US" sz="2800" dirty="0" err="1"/>
              <a:t>osnovnog</a:t>
            </a:r>
            <a:r>
              <a:rPr lang="en-US" sz="2800" dirty="0"/>
              <a:t> </a:t>
            </a:r>
            <a:endParaRPr lang="sr-Latn-CS" sz="2800" dirty="0"/>
          </a:p>
          <a:p>
            <a:r>
              <a:rPr lang="sr-Latn-CS" sz="2800" dirty="0"/>
              <a:t>     </a:t>
            </a:r>
            <a:r>
              <a:rPr lang="en-US" sz="2800" dirty="0" err="1"/>
              <a:t>opterećenja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Ćalasan,dipl.ing.el.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304800"/>
            <a:ext cx="7848600" cy="6277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dirty="0"/>
              <a:t> </a:t>
            </a:r>
            <a:r>
              <a:rPr lang="en-US" sz="2800" dirty="0"/>
              <a:t> </a:t>
            </a:r>
            <a:r>
              <a:rPr lang="en-US" sz="2800" b="1" dirty="0"/>
              <a:t>HE </a:t>
            </a:r>
            <a:r>
              <a:rPr lang="sr-Latn-CS" sz="2800" b="1" dirty="0"/>
              <a:t>srednjeg pritiska </a:t>
            </a:r>
            <a:r>
              <a:rPr lang="en-US" sz="2800" dirty="0"/>
              <a:t>se </a:t>
            </a:r>
            <a:r>
              <a:rPr lang="en-US" sz="2800" dirty="0" err="1"/>
              <a:t>od</a:t>
            </a:r>
            <a:r>
              <a:rPr lang="en-US" sz="2800" dirty="0"/>
              <a:t> </a:t>
            </a:r>
            <a:r>
              <a:rPr lang="sr-Latn-CS" sz="2800" dirty="0"/>
              <a:t>HE </a:t>
            </a:r>
            <a:r>
              <a:rPr lang="en-US" sz="2800" dirty="0" err="1"/>
              <a:t>nisko</a:t>
            </a:r>
            <a:r>
              <a:rPr lang="sr-Latn-CS" sz="2800" dirty="0"/>
              <a:t>g pritiska</a:t>
            </a:r>
            <a:r>
              <a:rPr lang="en-US" sz="2800" dirty="0"/>
              <a:t> </a:t>
            </a:r>
            <a:r>
              <a:rPr lang="en-US" sz="2800" dirty="0" err="1"/>
              <a:t>razlikuju</a:t>
            </a:r>
            <a:r>
              <a:rPr lang="en-US" sz="2800" dirty="0"/>
              <a:t> </a:t>
            </a:r>
            <a:r>
              <a:rPr lang="en-US" sz="2800" dirty="0" err="1"/>
              <a:t>samo</a:t>
            </a:r>
            <a:r>
              <a:rPr lang="en-US" sz="2800" dirty="0"/>
              <a:t> u tome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im</a:t>
            </a:r>
            <a:r>
              <a:rPr lang="en-US" sz="2800" dirty="0"/>
              <a:t> </a:t>
            </a:r>
            <a:r>
              <a:rPr lang="en-US" sz="2800" dirty="0" err="1"/>
              <a:t>gornja</a:t>
            </a:r>
            <a:r>
              <a:rPr lang="en-US" sz="2800" dirty="0"/>
              <a:t> </a:t>
            </a:r>
            <a:r>
              <a:rPr lang="en-US" sz="2800" dirty="0" err="1"/>
              <a:t>voda</a:t>
            </a:r>
            <a:r>
              <a:rPr lang="en-US" sz="2800" dirty="0"/>
              <a:t> </a:t>
            </a:r>
            <a:r>
              <a:rPr lang="en-US" sz="2800" dirty="0" err="1"/>
              <a:t>zbog</a:t>
            </a:r>
            <a:r>
              <a:rPr lang="en-US" sz="2800" dirty="0"/>
              <a:t> </a:t>
            </a:r>
            <a:r>
              <a:rPr lang="en-US" sz="2800" dirty="0" err="1"/>
              <a:t>većih</a:t>
            </a:r>
            <a:r>
              <a:rPr lang="en-US" sz="2800" dirty="0"/>
              <a:t> </a:t>
            </a:r>
            <a:r>
              <a:rPr lang="en-US" sz="2800" dirty="0" err="1"/>
              <a:t>padova</a:t>
            </a:r>
            <a:r>
              <a:rPr lang="en-US" sz="2800" dirty="0"/>
              <a:t> (</a:t>
            </a:r>
            <a:r>
              <a:rPr lang="en-US" sz="2800" dirty="0" err="1"/>
              <a:t>od</a:t>
            </a:r>
            <a:r>
              <a:rPr lang="en-US" sz="2800" dirty="0"/>
              <a:t> 1 do 5 m/km) </a:t>
            </a:r>
            <a:r>
              <a:rPr lang="en-US" sz="2800" dirty="0" err="1"/>
              <a:t>nije</a:t>
            </a:r>
            <a:r>
              <a:rPr lang="en-US" sz="2800" dirty="0"/>
              <a:t> </a:t>
            </a:r>
            <a:r>
              <a:rPr lang="en-US" sz="2800" dirty="0" err="1"/>
              <a:t>neposredno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elektranu</a:t>
            </a:r>
            <a:r>
              <a:rPr lang="en-US" sz="2800" dirty="0"/>
              <a:t>. </a:t>
            </a:r>
            <a:endParaRPr lang="sr-Latn-CS" sz="2800" dirty="0"/>
          </a:p>
          <a:p>
            <a:endParaRPr lang="sr-Latn-CS" sz="2800" dirty="0"/>
          </a:p>
          <a:p>
            <a:r>
              <a:rPr lang="en-US" sz="2800" dirty="0" err="1"/>
              <a:t>Ovdje</a:t>
            </a:r>
            <a:r>
              <a:rPr lang="en-US" sz="2800" dirty="0"/>
              <a:t> se </a:t>
            </a:r>
            <a:r>
              <a:rPr lang="en-US" sz="2800" dirty="0" err="1"/>
              <a:t>voda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</a:t>
            </a:r>
            <a:r>
              <a:rPr lang="en-US" sz="2800" dirty="0" err="1"/>
              <a:t>zahvata</a:t>
            </a:r>
            <a:r>
              <a:rPr lang="en-US" sz="2800" dirty="0"/>
              <a:t> </a:t>
            </a:r>
            <a:r>
              <a:rPr lang="en-US" sz="2800" dirty="0" err="1"/>
              <a:t>dovodi</a:t>
            </a:r>
            <a:r>
              <a:rPr lang="en-US" sz="2800" dirty="0"/>
              <a:t> </a:t>
            </a:r>
            <a:r>
              <a:rPr lang="en-US" sz="2800" dirty="0" err="1"/>
              <a:t>kraćim</a:t>
            </a:r>
            <a:r>
              <a:rPr lang="en-US" sz="2800" dirty="0"/>
              <a:t> </a:t>
            </a:r>
            <a:r>
              <a:rPr lang="en-US" sz="2800" dirty="0" err="1"/>
              <a:t>cjevovodom</a:t>
            </a:r>
            <a:r>
              <a:rPr lang="sr-Latn-CS" sz="2800" dirty="0"/>
              <a:t> pod pritiskom</a:t>
            </a:r>
            <a:r>
              <a:rPr lang="en-US" sz="2800" dirty="0"/>
              <a:t>. </a:t>
            </a:r>
            <a:endParaRPr lang="sr-Latn-CS" sz="2800" dirty="0"/>
          </a:p>
          <a:p>
            <a:endParaRPr lang="sr-Latn-CS" sz="2800" dirty="0"/>
          </a:p>
          <a:p>
            <a:r>
              <a:rPr lang="sr-Latn-CS" sz="2800" dirty="0"/>
              <a:t>C</a:t>
            </a:r>
            <a:r>
              <a:rPr lang="en-US" sz="2800" dirty="0" err="1"/>
              <a:t>jevovod</a:t>
            </a:r>
            <a:r>
              <a:rPr lang="en-US" sz="2800" dirty="0"/>
              <a:t> </a:t>
            </a:r>
            <a:r>
              <a:rPr lang="sr-Latn-CS" sz="2800" dirty="0"/>
              <a:t> pod pritiskom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elektrana</a:t>
            </a:r>
            <a:r>
              <a:rPr lang="en-US" sz="2800" dirty="0"/>
              <a:t> u </a:t>
            </a:r>
            <a:r>
              <a:rPr lang="en-US" sz="2800" dirty="0" err="1"/>
              <a:t>ovom</a:t>
            </a:r>
            <a:r>
              <a:rPr lang="en-US" sz="2800" dirty="0"/>
              <a:t> </a:t>
            </a:r>
            <a:r>
              <a:rPr lang="en-US" sz="2800" dirty="0" err="1"/>
              <a:t>slučaju</a:t>
            </a:r>
            <a:r>
              <a:rPr lang="en-US" sz="2800" dirty="0"/>
              <a:t> </a:t>
            </a:r>
            <a:r>
              <a:rPr lang="en-US" sz="2800" dirty="0" err="1"/>
              <a:t>čine</a:t>
            </a:r>
            <a:r>
              <a:rPr lang="en-US" sz="2800" dirty="0"/>
              <a:t> </a:t>
            </a:r>
            <a:r>
              <a:rPr lang="en-US" sz="2800" dirty="0" err="1"/>
              <a:t>jednu</a:t>
            </a:r>
            <a:r>
              <a:rPr lang="en-US" sz="2800" dirty="0"/>
              <a:t> </a:t>
            </a:r>
            <a:r>
              <a:rPr lang="en-US" sz="2800" dirty="0" err="1"/>
              <a:t>cjelinu</a:t>
            </a:r>
            <a:r>
              <a:rPr lang="en-US" sz="2800" dirty="0"/>
              <a:t>. </a:t>
            </a:r>
            <a:endParaRPr lang="sr-Latn-CS" sz="2800" dirty="0"/>
          </a:p>
          <a:p>
            <a:endParaRPr lang="sr-Latn-CS" sz="2800" dirty="0"/>
          </a:p>
          <a:p>
            <a:r>
              <a:rPr lang="en-US" sz="2800" dirty="0" err="1"/>
              <a:t>Ovakve</a:t>
            </a:r>
            <a:r>
              <a:rPr lang="en-US" sz="2800" dirty="0"/>
              <a:t> </a:t>
            </a:r>
            <a:r>
              <a:rPr lang="en-US" sz="2800" dirty="0" err="1"/>
              <a:t>elektrane</a:t>
            </a:r>
            <a:r>
              <a:rPr lang="en-US" sz="2800" dirty="0"/>
              <a:t> </a:t>
            </a:r>
            <a:r>
              <a:rPr lang="en-US" sz="2800" dirty="0" err="1"/>
              <a:t>najčešće</a:t>
            </a:r>
            <a:r>
              <a:rPr lang="en-US" sz="2800" dirty="0"/>
              <a:t> se grade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mjestima</a:t>
            </a:r>
            <a:r>
              <a:rPr lang="en-US" sz="2800" dirty="0"/>
              <a:t> </a:t>
            </a:r>
            <a:r>
              <a:rPr lang="en-US" sz="2800" dirty="0" err="1"/>
              <a:t>gdje</a:t>
            </a:r>
            <a:r>
              <a:rPr lang="en-US" sz="2800" dirty="0"/>
              <a:t> </a:t>
            </a:r>
            <a:r>
              <a:rPr lang="en-US" sz="2800" dirty="0" err="1"/>
              <a:t>rijeka</a:t>
            </a:r>
            <a:r>
              <a:rPr lang="en-US" sz="2800" dirty="0"/>
              <a:t> </a:t>
            </a:r>
            <a:r>
              <a:rPr lang="en-US" sz="2800" dirty="0" err="1"/>
              <a:t>stvara</a:t>
            </a:r>
            <a:r>
              <a:rPr lang="en-US" sz="2800" dirty="0"/>
              <a:t> </a:t>
            </a:r>
            <a:r>
              <a:rPr lang="en-US" sz="2800" dirty="0" err="1"/>
              <a:t>petlju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se </a:t>
            </a:r>
            <a:r>
              <a:rPr lang="en-US" sz="2800" dirty="0" err="1"/>
              <a:t>tada</a:t>
            </a:r>
            <a:r>
              <a:rPr lang="en-US" sz="2800" dirty="0"/>
              <a:t> </a:t>
            </a:r>
            <a:r>
              <a:rPr lang="en-US" sz="2800" dirty="0" err="1"/>
              <a:t>presiječe</a:t>
            </a:r>
            <a:r>
              <a:rPr lang="en-US" sz="2800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Ćalasan,dipl.ing.el.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1066800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HE </a:t>
            </a:r>
            <a:r>
              <a:rPr lang="sr-Latn-CS" sz="2800" b="1" dirty="0"/>
              <a:t>visokog pritiska </a:t>
            </a:r>
            <a:r>
              <a:rPr lang="en-US" sz="2800" dirty="0" err="1"/>
              <a:t>najčešće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derivaci</a:t>
            </a:r>
            <a:r>
              <a:rPr lang="sr-Latn-CS" sz="2800" dirty="0"/>
              <a:t>one</a:t>
            </a:r>
            <a:r>
              <a:rPr lang="en-US" sz="2800" dirty="0"/>
              <a:t>. </a:t>
            </a:r>
            <a:endParaRPr lang="sr-Latn-CS" sz="2800" dirty="0"/>
          </a:p>
          <a:p>
            <a:endParaRPr lang="sr-Latn-CS" sz="2800" dirty="0"/>
          </a:p>
          <a:p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ovih</a:t>
            </a:r>
            <a:r>
              <a:rPr lang="en-US" sz="2800" dirty="0"/>
              <a:t> </a:t>
            </a:r>
            <a:r>
              <a:rPr lang="en-US" sz="2800" dirty="0" err="1"/>
              <a:t>elektrana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zahvat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sr-Latn-CS" sz="2800" dirty="0"/>
              <a:t>mašinska zgrada</a:t>
            </a:r>
            <a:r>
              <a:rPr lang="en-US" sz="2800" dirty="0"/>
              <a:t> </a:t>
            </a:r>
            <a:r>
              <a:rPr lang="en-US" sz="2800" dirty="0" err="1"/>
              <a:t>prostorno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sr-Latn-CS" sz="2800" dirty="0"/>
              <a:t>vojeni</a:t>
            </a:r>
            <a:r>
              <a:rPr lang="en-US" sz="2800" dirty="0"/>
              <a:t> </a:t>
            </a:r>
            <a:r>
              <a:rPr lang="sr-Latn-CS" sz="2800" dirty="0"/>
              <a:t> </a:t>
            </a:r>
            <a:r>
              <a:rPr lang="en-US" sz="2800" dirty="0" err="1"/>
              <a:t>jer</a:t>
            </a:r>
            <a:r>
              <a:rPr lang="en-US" sz="2800" dirty="0"/>
              <a:t> se </a:t>
            </a:r>
            <a:r>
              <a:rPr lang="en-US" sz="2800" dirty="0" err="1"/>
              <a:t>voda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akumulaci</a:t>
            </a:r>
            <a:r>
              <a:rPr lang="sr-Latn-CS" sz="2800" dirty="0"/>
              <a:t>onog</a:t>
            </a:r>
            <a:r>
              <a:rPr lang="en-US" sz="2800" dirty="0"/>
              <a:t> </a:t>
            </a:r>
            <a:r>
              <a:rPr lang="en-US" sz="2800" dirty="0" err="1"/>
              <a:t>bazena</a:t>
            </a:r>
            <a:r>
              <a:rPr lang="en-US" sz="2800" dirty="0"/>
              <a:t> </a:t>
            </a:r>
            <a:r>
              <a:rPr lang="en-US" sz="2800" dirty="0" err="1"/>
              <a:t>dovodi</a:t>
            </a:r>
            <a:r>
              <a:rPr lang="en-US" sz="2800" dirty="0"/>
              <a:t> do </a:t>
            </a:r>
            <a:r>
              <a:rPr lang="en-US" sz="2800" dirty="0" err="1"/>
              <a:t>turbina</a:t>
            </a:r>
            <a:r>
              <a:rPr lang="en-US" sz="2800" dirty="0"/>
              <a:t> </a:t>
            </a:r>
            <a:r>
              <a:rPr lang="en-US" sz="2800" dirty="0" err="1"/>
              <a:t>cjevovodom</a:t>
            </a:r>
            <a:r>
              <a:rPr lang="en-US" sz="2800" dirty="0"/>
              <a:t> </a:t>
            </a:r>
            <a:r>
              <a:rPr lang="en-US" sz="2800" dirty="0" err="1"/>
              <a:t>dugačkim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više</a:t>
            </a:r>
            <a:r>
              <a:rPr lang="en-US" sz="2800" dirty="0"/>
              <a:t> </a:t>
            </a:r>
            <a:r>
              <a:rPr lang="en-US" sz="2800" dirty="0" err="1"/>
              <a:t>kilometara</a:t>
            </a:r>
            <a:r>
              <a:rPr lang="en-US" sz="2800" dirty="0"/>
              <a:t>. </a:t>
            </a:r>
            <a:endParaRPr lang="sr-Latn-CS" sz="2800" dirty="0"/>
          </a:p>
          <a:p>
            <a:endParaRPr lang="sr-Latn-CS" sz="2800" dirty="0"/>
          </a:p>
          <a:p>
            <a:r>
              <a:rPr lang="en-US" sz="2800" dirty="0"/>
              <a:t>Grade se u </a:t>
            </a:r>
            <a:r>
              <a:rPr lang="en-US" sz="2800" dirty="0" err="1"/>
              <a:t>brdovitim</a:t>
            </a:r>
            <a:r>
              <a:rPr lang="en-US" sz="2800" dirty="0"/>
              <a:t> </a:t>
            </a:r>
            <a:r>
              <a:rPr lang="en-US" sz="2800" dirty="0" err="1"/>
              <a:t>krajevima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padove</a:t>
            </a:r>
            <a:r>
              <a:rPr lang="en-US" sz="2800" dirty="0"/>
              <a:t> </a:t>
            </a:r>
            <a:r>
              <a:rPr lang="en-US" sz="2800" dirty="0" err="1"/>
              <a:t>veće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5 m/km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B68A-DE71-4B77-9F87-CE62ACBFFD66}" type="datetime1">
              <a:rPr lang="sr-Latn-CS" smtClean="0"/>
              <a:pPr/>
              <a:t>17.12.2021.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Melanija Ćalasan,dipl.ing.el.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9CE4-FEC8-411C-83BA-F1CA4EB5217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0"/>
            <a:ext cx="8458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 </a:t>
            </a:r>
            <a:r>
              <a:rPr lang="en-US" sz="2400" b="1" dirty="0" err="1">
                <a:solidFill>
                  <a:srgbClr val="FF0000"/>
                </a:solidFill>
              </a:rPr>
              <a:t>obzirom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način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korištenja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vode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postoje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1. </a:t>
            </a:r>
            <a:r>
              <a:rPr lang="en-US" sz="2400" b="1" dirty="0" err="1"/>
              <a:t>Protočne</a:t>
            </a:r>
            <a:r>
              <a:rPr lang="en-US" sz="2400" b="1" dirty="0"/>
              <a:t> HE </a:t>
            </a:r>
            <a:r>
              <a:rPr lang="en-US" sz="2400" dirty="0"/>
              <a:t>u </a:t>
            </a:r>
            <a:r>
              <a:rPr lang="en-US" sz="2400" dirty="0" err="1"/>
              <a:t>kojima</a:t>
            </a:r>
            <a:r>
              <a:rPr lang="en-US" sz="2400" dirty="0"/>
              <a:t> se </a:t>
            </a:r>
            <a:r>
              <a:rPr lang="en-US" sz="2400" dirty="0" err="1"/>
              <a:t>voda</a:t>
            </a:r>
            <a:r>
              <a:rPr lang="en-US" sz="2400" dirty="0"/>
              <a:t> </a:t>
            </a:r>
            <a:r>
              <a:rPr lang="en-US" sz="2400" dirty="0" err="1"/>
              <a:t>iskorištava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dotječe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</a:p>
          <a:p>
            <a:r>
              <a:rPr lang="en-US" sz="2400" dirty="0"/>
              <a:t>2. </a:t>
            </a:r>
            <a:r>
              <a:rPr lang="en-US" sz="2400" b="1" dirty="0" err="1"/>
              <a:t>Akumulaci</a:t>
            </a:r>
            <a:r>
              <a:rPr lang="sr-Latn-CS" sz="2400" b="1" dirty="0"/>
              <a:t>one</a:t>
            </a:r>
            <a:r>
              <a:rPr lang="en-US" sz="2400" b="1" dirty="0"/>
              <a:t> HE </a:t>
            </a:r>
            <a:r>
              <a:rPr lang="en-US" sz="2400" dirty="0"/>
              <a:t>u </a:t>
            </a:r>
            <a:r>
              <a:rPr lang="en-US" sz="2400" dirty="0" err="1"/>
              <a:t>kojima</a:t>
            </a:r>
            <a:r>
              <a:rPr lang="en-US" sz="2400" dirty="0"/>
              <a:t> se </a:t>
            </a:r>
            <a:r>
              <a:rPr lang="en-US" sz="2400" dirty="0" err="1"/>
              <a:t>dio</a:t>
            </a:r>
            <a:r>
              <a:rPr lang="en-US" sz="2400" dirty="0"/>
              <a:t> </a:t>
            </a:r>
            <a:r>
              <a:rPr lang="en-US" sz="2400" dirty="0" err="1"/>
              <a:t>vode</a:t>
            </a:r>
            <a:r>
              <a:rPr lang="en-US" sz="2400" dirty="0"/>
              <a:t> </a:t>
            </a:r>
            <a:r>
              <a:rPr lang="en-US" sz="2400" dirty="0" err="1"/>
              <a:t>akumuli</a:t>
            </a:r>
            <a:r>
              <a:rPr lang="sr-Latn-CS" sz="2400" dirty="0"/>
              <a:t>še</a:t>
            </a:r>
            <a:r>
              <a:rPr lang="en-US" sz="2400" dirty="0"/>
              <a:t>, </a:t>
            </a:r>
            <a:r>
              <a:rPr lang="en-US" sz="2400" dirty="0" err="1"/>
              <a:t>da</a:t>
            </a:r>
            <a:r>
              <a:rPr lang="en-US" sz="2400" dirty="0"/>
              <a:t> bi</a:t>
            </a:r>
            <a:endParaRPr lang="sr-Latn-CS" sz="2400" dirty="0"/>
          </a:p>
          <a:p>
            <a:r>
              <a:rPr lang="sr-Latn-CS" sz="2400" dirty="0"/>
              <a:t>   </a:t>
            </a:r>
            <a:r>
              <a:rPr lang="en-US" sz="2400" dirty="0"/>
              <a:t> se </a:t>
            </a:r>
            <a:r>
              <a:rPr lang="en-US" sz="2400" dirty="0" err="1"/>
              <a:t>mogla</a:t>
            </a:r>
            <a:r>
              <a:rPr lang="en-US" sz="2400" dirty="0"/>
              <a:t> </a:t>
            </a:r>
            <a:r>
              <a:rPr lang="en-US" sz="2400" dirty="0" err="1"/>
              <a:t>iskoristiti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se </a:t>
            </a:r>
            <a:r>
              <a:rPr lang="en-US" sz="2400" dirty="0" err="1"/>
              <a:t>pojavi</a:t>
            </a:r>
            <a:r>
              <a:rPr lang="en-US" sz="2400" dirty="0"/>
              <a:t> </a:t>
            </a:r>
            <a:r>
              <a:rPr lang="en-US" sz="2400" dirty="0" err="1"/>
              <a:t>potreba</a:t>
            </a:r>
            <a:r>
              <a:rPr lang="en-US" sz="2400" dirty="0"/>
              <a:t>.</a:t>
            </a:r>
            <a:endParaRPr lang="sr-Latn-CS" sz="2400" dirty="0"/>
          </a:p>
          <a:p>
            <a:r>
              <a:rPr lang="en-US" sz="2400" b="1" dirty="0" err="1">
                <a:solidFill>
                  <a:srgbClr val="FF0000"/>
                </a:solidFill>
              </a:rPr>
              <a:t>Prema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veličini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akumulacio</a:t>
            </a:r>
            <a:r>
              <a:rPr lang="sr-Latn-CS" sz="2400" b="1" dirty="0">
                <a:solidFill>
                  <a:srgbClr val="FF0000"/>
                </a:solidFill>
              </a:rPr>
              <a:t>no</a:t>
            </a:r>
            <a:r>
              <a:rPr lang="en-US" sz="2400" b="1" dirty="0">
                <a:solidFill>
                  <a:srgbClr val="FF0000"/>
                </a:solidFill>
              </a:rPr>
              <a:t>g </a:t>
            </a:r>
            <a:r>
              <a:rPr lang="en-US" sz="2400" b="1" dirty="0" err="1">
                <a:solidFill>
                  <a:srgbClr val="FF0000"/>
                </a:solidFill>
              </a:rPr>
              <a:t>bazena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razlikuju</a:t>
            </a:r>
            <a:r>
              <a:rPr lang="en-US" sz="2400" b="1" dirty="0">
                <a:solidFill>
                  <a:srgbClr val="FF0000"/>
                </a:solidFill>
              </a:rPr>
              <a:t> se:</a:t>
            </a:r>
          </a:p>
          <a:p>
            <a:r>
              <a:rPr lang="en-US" sz="2400" dirty="0"/>
              <a:t>1. </a:t>
            </a:r>
            <a:r>
              <a:rPr lang="en-US" sz="2400" b="1" dirty="0"/>
              <a:t>HE s </a:t>
            </a:r>
            <a:r>
              <a:rPr lang="en-US" sz="2400" b="1" dirty="0" err="1"/>
              <a:t>dnevnom</a:t>
            </a:r>
            <a:r>
              <a:rPr lang="en-US" sz="2400" b="1" dirty="0"/>
              <a:t> </a:t>
            </a:r>
            <a:r>
              <a:rPr lang="en-US" sz="2400" b="1" dirty="0" err="1"/>
              <a:t>akumulacijom</a:t>
            </a:r>
            <a:endParaRPr lang="en-US" sz="2400" b="1" dirty="0"/>
          </a:p>
          <a:p>
            <a:r>
              <a:rPr lang="en-US" sz="2400" dirty="0"/>
              <a:t>(</a:t>
            </a:r>
            <a:r>
              <a:rPr lang="en-US" sz="2400" dirty="0" err="1"/>
              <a:t>punjenje</a:t>
            </a:r>
            <a:r>
              <a:rPr lang="en-US" sz="2400" dirty="0"/>
              <a:t> </a:t>
            </a:r>
            <a:r>
              <a:rPr lang="en-US" sz="2400" dirty="0" err="1"/>
              <a:t>akumulacije</a:t>
            </a:r>
            <a:r>
              <a:rPr lang="en-US" sz="2400" dirty="0"/>
              <a:t> </a:t>
            </a:r>
            <a:r>
              <a:rPr lang="en-US" sz="2400" dirty="0" err="1"/>
              <a:t>noću</a:t>
            </a:r>
            <a:r>
              <a:rPr lang="en-US" sz="2400" dirty="0"/>
              <a:t>, a </a:t>
            </a:r>
            <a:r>
              <a:rPr lang="en-US" sz="2400" dirty="0" err="1"/>
              <a:t>pražnjenje</a:t>
            </a:r>
            <a:r>
              <a:rPr lang="en-US" sz="2400" dirty="0"/>
              <a:t> </a:t>
            </a:r>
            <a:r>
              <a:rPr lang="en-US" sz="2400" dirty="0" err="1"/>
              <a:t>danju</a:t>
            </a:r>
            <a:r>
              <a:rPr lang="en-US" sz="2400" dirty="0"/>
              <a:t>), </a:t>
            </a:r>
          </a:p>
          <a:p>
            <a:r>
              <a:rPr lang="en-US" sz="2400" dirty="0"/>
              <a:t>2. </a:t>
            </a:r>
            <a:r>
              <a:rPr lang="en-US" sz="2400" b="1" dirty="0"/>
              <a:t>HE </a:t>
            </a:r>
            <a:r>
              <a:rPr lang="en-US" sz="2400" b="1" dirty="0" err="1"/>
              <a:t>sa</a:t>
            </a:r>
            <a:r>
              <a:rPr lang="en-US" sz="2400" b="1" dirty="0"/>
              <a:t> </a:t>
            </a:r>
            <a:r>
              <a:rPr lang="en-US" sz="2400" b="1" dirty="0" err="1"/>
              <a:t>sezonskom</a:t>
            </a:r>
            <a:r>
              <a:rPr lang="en-US" sz="2400" b="1" dirty="0"/>
              <a:t> </a:t>
            </a:r>
            <a:r>
              <a:rPr lang="en-US" sz="2400" b="1" dirty="0" err="1"/>
              <a:t>akumulacijom</a:t>
            </a:r>
            <a:endParaRPr lang="en-US" sz="2400" b="1" dirty="0"/>
          </a:p>
          <a:p>
            <a:r>
              <a:rPr lang="en-US" sz="2400" dirty="0"/>
              <a:t>(</a:t>
            </a:r>
            <a:r>
              <a:rPr lang="en-US" sz="2400" dirty="0" err="1"/>
              <a:t>punjenje</a:t>
            </a:r>
            <a:r>
              <a:rPr lang="en-US" sz="2400" dirty="0"/>
              <a:t> u </a:t>
            </a:r>
            <a:r>
              <a:rPr lang="en-US" sz="2400" dirty="0" err="1"/>
              <a:t>kišnom</a:t>
            </a:r>
            <a:r>
              <a:rPr lang="en-US" sz="2400" dirty="0"/>
              <a:t>, a </a:t>
            </a:r>
            <a:r>
              <a:rPr lang="en-US" sz="2400" dirty="0" err="1"/>
              <a:t>pražnjenje</a:t>
            </a:r>
            <a:r>
              <a:rPr lang="en-US" sz="2400" dirty="0"/>
              <a:t> u </a:t>
            </a:r>
            <a:r>
              <a:rPr lang="en-US" sz="2400" dirty="0" err="1"/>
              <a:t>sušnom</a:t>
            </a:r>
            <a:r>
              <a:rPr lang="en-US" sz="2400" dirty="0"/>
              <a:t> </a:t>
            </a:r>
            <a:r>
              <a:rPr lang="en-US" sz="2400" dirty="0" err="1"/>
              <a:t>razdoblju</a:t>
            </a:r>
            <a:r>
              <a:rPr lang="en-US" sz="2400" dirty="0"/>
              <a:t>), </a:t>
            </a:r>
          </a:p>
          <a:p>
            <a:r>
              <a:rPr lang="en-US" sz="2400" dirty="0"/>
              <a:t>3. </a:t>
            </a:r>
            <a:r>
              <a:rPr lang="en-US" sz="2400" b="1" dirty="0"/>
              <a:t>HE s </a:t>
            </a:r>
            <a:r>
              <a:rPr lang="en-US" sz="2400" b="1" dirty="0" err="1"/>
              <a:t>godišnjom</a:t>
            </a:r>
            <a:r>
              <a:rPr lang="en-US" sz="2400" b="1" dirty="0"/>
              <a:t> </a:t>
            </a:r>
            <a:r>
              <a:rPr lang="en-US" sz="2400" b="1" dirty="0" err="1"/>
              <a:t>akumulacijom</a:t>
            </a:r>
            <a:endParaRPr lang="en-US" sz="2400" b="1" dirty="0"/>
          </a:p>
          <a:p>
            <a:r>
              <a:rPr lang="en-US" sz="2400" dirty="0"/>
              <a:t>(</a:t>
            </a:r>
            <a:r>
              <a:rPr lang="en-US" sz="2400" dirty="0" err="1"/>
              <a:t>punjenje</a:t>
            </a:r>
            <a:r>
              <a:rPr lang="en-US" sz="2400" dirty="0"/>
              <a:t> u </a:t>
            </a:r>
            <a:r>
              <a:rPr lang="en-US" sz="2400" dirty="0" err="1"/>
              <a:t>kišnim</a:t>
            </a:r>
            <a:r>
              <a:rPr lang="en-US" sz="2400" dirty="0"/>
              <a:t>, a </a:t>
            </a:r>
            <a:r>
              <a:rPr lang="en-US" sz="2400" dirty="0" err="1"/>
              <a:t>pražnjenje</a:t>
            </a:r>
            <a:r>
              <a:rPr lang="en-US" sz="2400" dirty="0"/>
              <a:t> u </a:t>
            </a:r>
            <a:r>
              <a:rPr lang="en-US" sz="2400" dirty="0" err="1"/>
              <a:t>sušnim</a:t>
            </a:r>
            <a:r>
              <a:rPr lang="en-US" sz="2400" dirty="0"/>
              <a:t> </a:t>
            </a:r>
            <a:r>
              <a:rPr lang="en-US" sz="2400" dirty="0" err="1"/>
              <a:t>godinama</a:t>
            </a:r>
            <a:r>
              <a:rPr lang="en-US" sz="2400" dirty="0"/>
              <a:t>).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Prema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smještaju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sr-Latn-CS" sz="2400" b="1" dirty="0">
                <a:solidFill>
                  <a:srgbClr val="FF0000"/>
                </a:solidFill>
              </a:rPr>
              <a:t>mašinske zgrade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dijele</a:t>
            </a:r>
            <a:r>
              <a:rPr lang="en-US" sz="2400" b="1" dirty="0">
                <a:solidFill>
                  <a:srgbClr val="FF0000"/>
                </a:solidFill>
              </a:rPr>
              <a:t> se </a:t>
            </a:r>
            <a:r>
              <a:rPr lang="en-US" sz="2400" b="1" dirty="0" err="1">
                <a:solidFill>
                  <a:srgbClr val="FF0000"/>
                </a:solidFill>
              </a:rPr>
              <a:t>na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1. </a:t>
            </a:r>
            <a:r>
              <a:rPr lang="en-US" sz="2400" b="1" dirty="0" err="1"/>
              <a:t>Pribranske</a:t>
            </a:r>
            <a:r>
              <a:rPr lang="en-US" sz="2400" dirty="0"/>
              <a:t> (</a:t>
            </a:r>
            <a:r>
              <a:rPr lang="sr-Latn-CS" sz="2000" dirty="0"/>
              <a:t>mašinska zgrada</a:t>
            </a:r>
            <a:r>
              <a:rPr lang="en-US" sz="2000" dirty="0"/>
              <a:t> </a:t>
            </a:r>
            <a:r>
              <a:rPr lang="en-US" sz="2000" dirty="0" err="1"/>
              <a:t>smještena</a:t>
            </a:r>
            <a:r>
              <a:rPr lang="en-US" sz="2000" dirty="0"/>
              <a:t> </a:t>
            </a:r>
            <a:r>
              <a:rPr lang="en-US" sz="2000" dirty="0" err="1"/>
              <a:t>neposredno</a:t>
            </a:r>
            <a:r>
              <a:rPr lang="en-US" sz="2000" dirty="0"/>
              <a:t> </a:t>
            </a:r>
            <a:r>
              <a:rPr lang="en-US" sz="2000" dirty="0" err="1"/>
              <a:t>uz</a:t>
            </a:r>
            <a:r>
              <a:rPr lang="en-US" sz="2000" dirty="0"/>
              <a:t> </a:t>
            </a:r>
            <a:r>
              <a:rPr lang="en-US" sz="2000" dirty="0" err="1"/>
              <a:t>branu</a:t>
            </a:r>
            <a:r>
              <a:rPr lang="en-US" sz="2400" dirty="0"/>
              <a:t>)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</a:p>
          <a:p>
            <a:r>
              <a:rPr lang="en-US" sz="2400" dirty="0"/>
              <a:t>2. </a:t>
            </a:r>
            <a:r>
              <a:rPr lang="en-US" sz="2400" b="1" dirty="0" err="1"/>
              <a:t>Derivaci</a:t>
            </a:r>
            <a:r>
              <a:rPr lang="sr-Latn-CS" sz="2400" b="1" dirty="0"/>
              <a:t>one</a:t>
            </a:r>
            <a:r>
              <a:rPr lang="en-US" sz="2400" dirty="0"/>
              <a:t>.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Posebne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vrste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hidroelektrana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 err="1">
                <a:solidFill>
                  <a:srgbClr val="FF0000"/>
                </a:solidFill>
              </a:rPr>
              <a:t>predstavljaju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1</a:t>
            </a:r>
            <a:r>
              <a:rPr lang="en-US" sz="2400" b="1" dirty="0"/>
              <a:t>. </a:t>
            </a:r>
            <a:r>
              <a:rPr lang="sr-Latn-CS" sz="2400" b="1" dirty="0"/>
              <a:t>Pumpno</a:t>
            </a:r>
            <a:r>
              <a:rPr lang="en-US" sz="2400" b="1" dirty="0"/>
              <a:t>- </a:t>
            </a:r>
            <a:r>
              <a:rPr lang="en-US" sz="2400" b="1" dirty="0" err="1"/>
              <a:t>akumulaci</a:t>
            </a:r>
            <a:r>
              <a:rPr lang="sr-Latn-CS" sz="2400" b="1" dirty="0"/>
              <a:t>one</a:t>
            </a:r>
            <a:r>
              <a:rPr lang="en-US" sz="2400" b="1" dirty="0"/>
              <a:t> HE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</a:p>
          <a:p>
            <a:r>
              <a:rPr lang="en-US" sz="2400" dirty="0"/>
              <a:t>2. </a:t>
            </a:r>
            <a:r>
              <a:rPr lang="en-US" sz="2400" b="1" dirty="0"/>
              <a:t>HE </a:t>
            </a:r>
            <a:r>
              <a:rPr lang="en-US" sz="2400" b="1" dirty="0" err="1"/>
              <a:t>koje</a:t>
            </a:r>
            <a:r>
              <a:rPr lang="en-US" sz="2400" b="1" dirty="0"/>
              <a:t> </a:t>
            </a:r>
            <a:r>
              <a:rPr lang="en-US" sz="2400" b="1" dirty="0" err="1"/>
              <a:t>iskorištavaju</a:t>
            </a:r>
            <a:r>
              <a:rPr lang="en-US" sz="2400" b="1" dirty="0"/>
              <a:t> </a:t>
            </a:r>
            <a:r>
              <a:rPr lang="en-US" sz="2400" b="1" dirty="0" err="1"/>
              <a:t>plimu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oseku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bstractAubergin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712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AbstractAubergine</vt:lpstr>
      <vt:lpstr>HIDROELEKTRANE opšti pojmovi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Elektrane i razvodna postrojenja</dc:title>
  <dc:creator>PC</dc:creator>
  <cp:lastModifiedBy>CALASAN MELANIJA</cp:lastModifiedBy>
  <cp:revision>11</cp:revision>
  <dcterms:created xsi:type="dcterms:W3CDTF">2012-09-09T14:54:56Z</dcterms:created>
  <dcterms:modified xsi:type="dcterms:W3CDTF">2021-12-17T13:39:31Z</dcterms:modified>
</cp:coreProperties>
</file>