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71" r:id="rId3"/>
    <p:sldId id="259" r:id="rId4"/>
    <p:sldId id="260" r:id="rId5"/>
    <p:sldId id="261" r:id="rId6"/>
    <p:sldId id="275" r:id="rId7"/>
    <p:sldId id="276" r:id="rId8"/>
    <p:sldId id="277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46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1FC84-7937-468C-8768-94A6D4A888EC}" type="datetimeFigureOut">
              <a:rPr lang="en-US" smtClean="0"/>
              <a:t>26-Nov-21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43ABC-803B-4B48-A441-8CF1A2530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6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43ABC-803B-4B48-A441-8CF1A2530B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61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1863-6165-4F73-94B6-919A8E77A502}" type="datetimeFigureOut">
              <a:rPr lang="bs-Latn-BA" smtClean="0"/>
              <a:t>26. 11. 2021.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324D-4458-4E9E-85D5-5F2AD19B255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8690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1863-6165-4F73-94B6-919A8E77A502}" type="datetimeFigureOut">
              <a:rPr lang="bs-Latn-BA" smtClean="0"/>
              <a:t>26. 11. 2021.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324D-4458-4E9E-85D5-5F2AD19B255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7506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1863-6165-4F73-94B6-919A8E77A502}" type="datetimeFigureOut">
              <a:rPr lang="bs-Latn-BA" smtClean="0"/>
              <a:t>26. 11. 2021.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324D-4458-4E9E-85D5-5F2AD19B255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919532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slov i 4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bs-Latn-BA"/>
              <a:t>Kliknite da uredite stilove prototipa naslova</a:t>
            </a:r>
            <a:endParaRPr lang="sr-Latn-BA"/>
          </a:p>
        </p:txBody>
      </p:sp>
      <p:sp>
        <p:nvSpPr>
          <p:cNvPr id="3" name="Čuvar mjesta sadržaja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bs-Latn-BA"/>
              <a:t>Kliknite da uredite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sr-Latn-BA"/>
          </a:p>
        </p:txBody>
      </p:sp>
      <p:sp>
        <p:nvSpPr>
          <p:cNvPr id="4" name="Čuvar mjesta sadržaja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bs-Latn-BA"/>
              <a:t>Kliknite da uredite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sr-Latn-BA"/>
          </a:p>
        </p:txBody>
      </p:sp>
      <p:sp>
        <p:nvSpPr>
          <p:cNvPr id="5" name="Čuvar mjesta sadržaja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bs-Latn-BA"/>
              <a:t>Kliknite da uredite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sr-Latn-BA"/>
          </a:p>
        </p:txBody>
      </p:sp>
      <p:sp>
        <p:nvSpPr>
          <p:cNvPr id="6" name="Čuvar mjesta sadržaja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bs-Latn-BA"/>
              <a:t>Kliknite da uredite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sr-Latn-B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OET  II   školska 2012 / 2013 god  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41225-B75F-4E9D-8813-FA8EDFAE2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9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sadržaja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bs-Latn-BA"/>
              <a:t>Kliknite da uredite stilove teksta prototipa</a:t>
            </a:r>
          </a:p>
          <a:p>
            <a:pPr lvl="1"/>
            <a:r>
              <a:rPr lang="bs-Latn-BA"/>
              <a:t>Drugi nivo</a:t>
            </a:r>
          </a:p>
          <a:p>
            <a:pPr lvl="2"/>
            <a:r>
              <a:rPr lang="bs-Latn-BA"/>
              <a:t>Treći nivo</a:t>
            </a:r>
          </a:p>
          <a:p>
            <a:pPr lvl="3"/>
            <a:r>
              <a:rPr lang="bs-Latn-BA"/>
              <a:t>Četvrti nivo</a:t>
            </a:r>
          </a:p>
          <a:p>
            <a:pPr lvl="4"/>
            <a:r>
              <a:rPr lang="bs-Latn-BA"/>
              <a:t>Peti nivo</a:t>
            </a:r>
            <a:endParaRPr lang="sr-Latn-B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1D94A-8A6A-4294-BDB5-5EBFA7ABA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7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1863-6165-4F73-94B6-919A8E77A502}" type="datetimeFigureOut">
              <a:rPr lang="bs-Latn-BA" smtClean="0"/>
              <a:t>26. 11. 2021.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324D-4458-4E9E-85D5-5F2AD19B255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7291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1863-6165-4F73-94B6-919A8E77A502}" type="datetimeFigureOut">
              <a:rPr lang="bs-Latn-BA" smtClean="0"/>
              <a:t>26. 11. 2021.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324D-4458-4E9E-85D5-5F2AD19B255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42868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1863-6165-4F73-94B6-919A8E77A502}" type="datetimeFigureOut">
              <a:rPr lang="bs-Latn-BA" smtClean="0"/>
              <a:t>26. 11. 2021.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324D-4458-4E9E-85D5-5F2AD19B255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0370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1863-6165-4F73-94B6-919A8E77A502}" type="datetimeFigureOut">
              <a:rPr lang="bs-Latn-BA" smtClean="0"/>
              <a:t>26. 11. 2021.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324D-4458-4E9E-85D5-5F2AD19B255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77074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1863-6165-4F73-94B6-919A8E77A502}" type="datetimeFigureOut">
              <a:rPr lang="bs-Latn-BA" smtClean="0"/>
              <a:t>26. 11. 2021.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324D-4458-4E9E-85D5-5F2AD19B255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24866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1863-6165-4F73-94B6-919A8E77A502}" type="datetimeFigureOut">
              <a:rPr lang="bs-Latn-BA" smtClean="0"/>
              <a:t>26. 11. 2021.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324D-4458-4E9E-85D5-5F2AD19B255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5894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1863-6165-4F73-94B6-919A8E77A502}" type="datetimeFigureOut">
              <a:rPr lang="bs-Latn-BA" smtClean="0"/>
              <a:t>26. 11. 2021.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324D-4458-4E9E-85D5-5F2AD19B255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8202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1863-6165-4F73-94B6-919A8E77A502}" type="datetimeFigureOut">
              <a:rPr lang="bs-Latn-BA" smtClean="0"/>
              <a:t>26. 11. 2021.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324D-4458-4E9E-85D5-5F2AD19B255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00370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11863-6165-4F73-94B6-919A8E77A502}" type="datetimeFigureOut">
              <a:rPr lang="bs-Latn-BA" smtClean="0"/>
              <a:t>26. 11. 2021.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7324D-4458-4E9E-85D5-5F2AD19B255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2847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reencast.com/users/draganatokanovic/folders/Jing/media/c72407b8-4a8f-42ce-89c8-2092af4f681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7100" y="3203575"/>
            <a:ext cx="7772400" cy="1470025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>
                <a:solidFill>
                  <a:schemeClr val="accent2"/>
                </a:solidFill>
              </a:rPr>
              <a:t>Redna veza otpornika, kalema i kondenzatora</a:t>
            </a:r>
            <a:endParaRPr lang="sr-Latn-CS">
              <a:solidFill>
                <a:schemeClr val="accent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6963" y="5319713"/>
            <a:ext cx="4500562" cy="550862"/>
          </a:xfrm>
          <a:solidFill>
            <a:srgbClr val="F0FC8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Redno  RLC  kolo</a:t>
            </a:r>
            <a:endParaRPr lang="sr-Latn-CS">
              <a:solidFill>
                <a:schemeClr val="accent2"/>
              </a:solidFill>
            </a:endParaRPr>
          </a:p>
        </p:txBody>
      </p:sp>
      <p:pic>
        <p:nvPicPr>
          <p:cNvPr id="39940" name="Picture 9" descr="RLC_ser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7704" y="1772816"/>
            <a:ext cx="444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64288" y="332656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48064" y="116632"/>
            <a:ext cx="357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877649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solidFill>
            <a:srgbClr val="C9C9C9"/>
          </a:solidFill>
        </p:spPr>
        <p:txBody>
          <a:bodyPr/>
          <a:lstStyle/>
          <a:p>
            <a:pPr eaLnBrk="1" hangingPunct="1"/>
            <a:r>
              <a:rPr lang="sr-Latn-CS"/>
              <a:t>Kompleksni metod za redno RLC kolo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19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30188" y="404813"/>
            <a:ext cx="89001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 b="1" dirty="0">
                <a:solidFill>
                  <a:srgbClr val="C41E2A"/>
                </a:solidFill>
              </a:rPr>
              <a:t>Kompleksna efektivna vrijednost struje je  </a:t>
            </a:r>
            <a:r>
              <a:rPr lang="sr-Latn-CS" sz="2800" b="1" u="sng" dirty="0">
                <a:solidFill>
                  <a:srgbClr val="C41E2A"/>
                </a:solidFill>
              </a:rPr>
              <a:t>I</a:t>
            </a:r>
            <a:r>
              <a:rPr lang="sr-Latn-CS" sz="2800" b="1" dirty="0">
                <a:solidFill>
                  <a:srgbClr val="C41E2A"/>
                </a:solidFill>
              </a:rPr>
              <a:t>=I</a:t>
            </a:r>
            <a:r>
              <a:rPr lang="sr-Latn-CS" sz="2800" b="1" dirty="0">
                <a:solidFill>
                  <a:srgbClr val="C41E2A"/>
                </a:solidFill>
                <a:latin typeface="Times New Roman"/>
                <a:cs typeface="Times New Roman"/>
              </a:rPr>
              <a:t>·</a:t>
            </a:r>
            <a:r>
              <a:rPr lang="sr-Latn-CS" sz="2800" b="1" dirty="0">
                <a:solidFill>
                  <a:srgbClr val="C41E2A"/>
                </a:solidFill>
              </a:rPr>
              <a:t>e</a:t>
            </a:r>
            <a:r>
              <a:rPr lang="sr-Latn-CS" sz="2800" b="1" baseline="30000" dirty="0">
                <a:solidFill>
                  <a:srgbClr val="C41E2A"/>
                </a:solidFill>
              </a:rPr>
              <a:t>j0 </a:t>
            </a:r>
            <a:r>
              <a:rPr lang="sr-Latn-CS" sz="2800" b="1" dirty="0">
                <a:solidFill>
                  <a:srgbClr val="C41E2A"/>
                </a:solidFill>
              </a:rPr>
              <a:t>= I</a:t>
            </a:r>
            <a:endParaRPr lang="en-US" sz="2800" b="1" baseline="30000" dirty="0">
              <a:solidFill>
                <a:srgbClr val="C41E2A"/>
              </a:solidFill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30188" y="1360488"/>
            <a:ext cx="27077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 b="1" u="sng" dirty="0">
                <a:solidFill>
                  <a:schemeClr val="accent2"/>
                </a:solidFill>
              </a:rPr>
              <a:t>U</a:t>
            </a:r>
            <a:r>
              <a:rPr lang="sr-Latn-CS" sz="2800" b="1" u="sng" baseline="-25000" dirty="0">
                <a:solidFill>
                  <a:schemeClr val="accent2"/>
                </a:solidFill>
              </a:rPr>
              <a:t>R</a:t>
            </a:r>
            <a:r>
              <a:rPr lang="sr-Latn-CS" sz="2800" b="1" dirty="0">
                <a:solidFill>
                  <a:schemeClr val="accent2"/>
                </a:solidFill>
              </a:rPr>
              <a:t>=U</a:t>
            </a:r>
            <a:r>
              <a:rPr lang="sr-Latn-CS" sz="2800" b="1" baseline="-25000" dirty="0">
                <a:solidFill>
                  <a:schemeClr val="accent2"/>
                </a:solidFill>
              </a:rPr>
              <a:t>R</a:t>
            </a:r>
            <a:r>
              <a:rPr lang="sr-Latn-CS" sz="2800" b="1" dirty="0">
                <a:solidFill>
                  <a:schemeClr val="accent2"/>
                </a:solidFill>
                <a:latin typeface="Times New Roman"/>
                <a:cs typeface="Times New Roman"/>
              </a:rPr>
              <a:t>··</a:t>
            </a:r>
            <a:r>
              <a:rPr lang="sr-Latn-CS" sz="2800" b="1" dirty="0">
                <a:solidFill>
                  <a:schemeClr val="accent2"/>
                </a:solidFill>
              </a:rPr>
              <a:t>e</a:t>
            </a:r>
            <a:r>
              <a:rPr lang="sr-Latn-CS" sz="2800" b="1" baseline="30000" dirty="0">
                <a:solidFill>
                  <a:schemeClr val="accent2"/>
                </a:solidFill>
              </a:rPr>
              <a:t>j0 </a:t>
            </a:r>
            <a:r>
              <a:rPr lang="sr-Latn-CS" sz="2800" b="1" dirty="0">
                <a:solidFill>
                  <a:schemeClr val="accent2"/>
                </a:solidFill>
              </a:rPr>
              <a:t>= U</a:t>
            </a:r>
            <a:r>
              <a:rPr lang="sr-Latn-CS" sz="2800" b="1" baseline="-25000" dirty="0">
                <a:solidFill>
                  <a:schemeClr val="accent2"/>
                </a:solidFill>
              </a:rPr>
              <a:t>R</a:t>
            </a:r>
            <a:endParaRPr lang="en-US" sz="2800" b="1" baseline="-25000" dirty="0">
              <a:solidFill>
                <a:schemeClr val="accent2"/>
              </a:solidFill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30188" y="2317750"/>
            <a:ext cx="8324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 b="1" u="sng" dirty="0">
                <a:solidFill>
                  <a:srgbClr val="CC0066"/>
                </a:solidFill>
              </a:rPr>
              <a:t>U</a:t>
            </a:r>
            <a:r>
              <a:rPr lang="sr-Latn-CS" sz="2800" b="1" baseline="-25000" dirty="0">
                <a:solidFill>
                  <a:srgbClr val="CC0066"/>
                </a:solidFill>
              </a:rPr>
              <a:t>C</a:t>
            </a:r>
            <a:r>
              <a:rPr lang="sr-Latn-CS" sz="2800" b="1" dirty="0">
                <a:solidFill>
                  <a:srgbClr val="CC0066"/>
                </a:solidFill>
              </a:rPr>
              <a:t>=U</a:t>
            </a:r>
            <a:r>
              <a:rPr lang="sr-Latn-CS" sz="2800" b="1" baseline="-25000" dirty="0">
                <a:solidFill>
                  <a:srgbClr val="CC0066"/>
                </a:solidFill>
              </a:rPr>
              <a:t>C</a:t>
            </a:r>
            <a:r>
              <a:rPr lang="sr-Latn-CS" sz="2800" b="1" dirty="0">
                <a:solidFill>
                  <a:srgbClr val="CC0066"/>
                </a:solidFill>
                <a:latin typeface="Times New Roman"/>
                <a:cs typeface="Times New Roman"/>
              </a:rPr>
              <a:t>·</a:t>
            </a:r>
            <a:r>
              <a:rPr lang="sr-Latn-CS" sz="2800" b="1" dirty="0">
                <a:solidFill>
                  <a:srgbClr val="CC0066"/>
                </a:solidFill>
              </a:rPr>
              <a:t>e</a:t>
            </a:r>
            <a:r>
              <a:rPr lang="sr-Latn-CS" sz="2800" b="1" baseline="30000" dirty="0">
                <a:solidFill>
                  <a:srgbClr val="CC0066"/>
                </a:solidFill>
              </a:rPr>
              <a:t>-j90 </a:t>
            </a:r>
            <a:r>
              <a:rPr lang="sr-Latn-CS" sz="2800" b="1" dirty="0">
                <a:solidFill>
                  <a:srgbClr val="CC0066"/>
                </a:solidFill>
              </a:rPr>
              <a:t>= -jU</a:t>
            </a:r>
            <a:r>
              <a:rPr lang="sr-Latn-CS" sz="2800" b="1" baseline="-25000" dirty="0">
                <a:solidFill>
                  <a:srgbClr val="CC0066"/>
                </a:solidFill>
              </a:rPr>
              <a:t>C</a:t>
            </a:r>
            <a:endParaRPr lang="en-US" sz="2800" b="1" baseline="-25000" dirty="0">
              <a:solidFill>
                <a:srgbClr val="CC0066"/>
              </a:solidFill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30188" y="3213100"/>
            <a:ext cx="8324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 b="1" u="sng" dirty="0">
                <a:solidFill>
                  <a:srgbClr val="008000"/>
                </a:solidFill>
              </a:rPr>
              <a:t>U</a:t>
            </a:r>
            <a:r>
              <a:rPr lang="sr-Latn-CS" sz="2800" b="1" baseline="-25000" dirty="0">
                <a:solidFill>
                  <a:srgbClr val="008000"/>
                </a:solidFill>
              </a:rPr>
              <a:t>L</a:t>
            </a:r>
            <a:r>
              <a:rPr lang="sr-Latn-CS" sz="2800" b="1" dirty="0">
                <a:solidFill>
                  <a:srgbClr val="008000"/>
                </a:solidFill>
              </a:rPr>
              <a:t>=U</a:t>
            </a:r>
            <a:r>
              <a:rPr lang="sr-Latn-CS" sz="2800" b="1" baseline="-25000" dirty="0">
                <a:solidFill>
                  <a:srgbClr val="008000"/>
                </a:solidFill>
              </a:rPr>
              <a:t>L</a:t>
            </a:r>
            <a:r>
              <a:rPr lang="sr-Latn-CS" sz="2800" b="1" dirty="0">
                <a:solidFill>
                  <a:srgbClr val="008000"/>
                </a:solidFill>
                <a:latin typeface="Times New Roman"/>
                <a:cs typeface="Times New Roman"/>
              </a:rPr>
              <a:t>·</a:t>
            </a:r>
            <a:r>
              <a:rPr lang="sr-Latn-CS" sz="2800" b="1" dirty="0">
                <a:solidFill>
                  <a:srgbClr val="008000"/>
                </a:solidFill>
              </a:rPr>
              <a:t>e</a:t>
            </a:r>
            <a:r>
              <a:rPr lang="sr-Latn-CS" sz="2800" b="1" baseline="30000" dirty="0">
                <a:solidFill>
                  <a:srgbClr val="008000"/>
                </a:solidFill>
              </a:rPr>
              <a:t>j90 </a:t>
            </a:r>
            <a:r>
              <a:rPr lang="sr-Latn-CS" sz="2800" b="1" dirty="0">
                <a:solidFill>
                  <a:srgbClr val="008000"/>
                </a:solidFill>
              </a:rPr>
              <a:t>= jU</a:t>
            </a:r>
            <a:r>
              <a:rPr lang="sr-Latn-CS" sz="2800" b="1" baseline="-25000" dirty="0">
                <a:solidFill>
                  <a:srgbClr val="008000"/>
                </a:solidFill>
              </a:rPr>
              <a:t>L</a:t>
            </a:r>
            <a:endParaRPr lang="en-US" sz="2800" b="1" baseline="-25000" dirty="0">
              <a:solidFill>
                <a:srgbClr val="008000"/>
              </a:solidFill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230188" y="4108450"/>
            <a:ext cx="8489825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sr-Latn-CS" sz="2400" b="1" dirty="0">
                <a:solidFill>
                  <a:srgbClr val="000099"/>
                </a:solidFill>
              </a:rPr>
              <a:t>Drugi Kirhofov zakon za kompleksne vrijednosti napona:</a:t>
            </a:r>
          </a:p>
          <a:p>
            <a:pPr eaLnBrk="1" hangingPunct="1">
              <a:lnSpc>
                <a:spcPct val="150000"/>
              </a:lnSpc>
            </a:pPr>
            <a:r>
              <a:rPr lang="sr-Latn-CS" sz="2800" b="1" u="sng" dirty="0">
                <a:solidFill>
                  <a:srgbClr val="000099"/>
                </a:solidFill>
              </a:rPr>
              <a:t>U</a:t>
            </a:r>
            <a:r>
              <a:rPr lang="sr-Latn-CS" sz="2800" b="1" dirty="0">
                <a:solidFill>
                  <a:srgbClr val="000099"/>
                </a:solidFill>
              </a:rPr>
              <a:t> = </a:t>
            </a:r>
            <a:r>
              <a:rPr lang="sr-Latn-CS" sz="2800" b="1" u="sng" dirty="0">
                <a:solidFill>
                  <a:srgbClr val="000099"/>
                </a:solidFill>
              </a:rPr>
              <a:t>U</a:t>
            </a:r>
            <a:r>
              <a:rPr lang="sr-Latn-CS" sz="2800" b="1" baseline="-25000" dirty="0">
                <a:solidFill>
                  <a:srgbClr val="000099"/>
                </a:solidFill>
              </a:rPr>
              <a:t>R </a:t>
            </a:r>
            <a:r>
              <a:rPr lang="sr-Latn-CS" sz="2800" b="1" dirty="0">
                <a:solidFill>
                  <a:srgbClr val="000099"/>
                </a:solidFill>
              </a:rPr>
              <a:t>+ </a:t>
            </a:r>
            <a:r>
              <a:rPr lang="sr-Latn-CS" sz="2800" b="1" u="sng" dirty="0">
                <a:solidFill>
                  <a:srgbClr val="000099"/>
                </a:solidFill>
              </a:rPr>
              <a:t>U</a:t>
            </a:r>
            <a:r>
              <a:rPr lang="sr-Latn-CS" sz="2800" b="1" baseline="-25000" dirty="0">
                <a:solidFill>
                  <a:srgbClr val="000099"/>
                </a:solidFill>
              </a:rPr>
              <a:t>L</a:t>
            </a:r>
            <a:r>
              <a:rPr lang="en-US" sz="2800" dirty="0"/>
              <a:t> </a:t>
            </a:r>
            <a:r>
              <a:rPr lang="sr-Latn-CS" sz="2800" dirty="0"/>
              <a:t>+</a:t>
            </a:r>
            <a:r>
              <a:rPr lang="sr-Latn-CS" sz="2800" b="1" u="sng" dirty="0">
                <a:solidFill>
                  <a:srgbClr val="000099"/>
                </a:solidFill>
              </a:rPr>
              <a:t>U</a:t>
            </a:r>
            <a:r>
              <a:rPr lang="en-US" sz="2800" b="1" baseline="-25000" dirty="0">
                <a:solidFill>
                  <a:srgbClr val="000099"/>
                </a:solidFill>
              </a:rPr>
              <a:t>C </a:t>
            </a:r>
            <a:r>
              <a:rPr lang="en-US" sz="2800" b="1" dirty="0">
                <a:solidFill>
                  <a:srgbClr val="000099"/>
                </a:solidFill>
              </a:rPr>
              <a:t>= U</a:t>
            </a:r>
            <a:r>
              <a:rPr lang="sr-Latn-CS" sz="2800" b="1" baseline="-25000" dirty="0">
                <a:solidFill>
                  <a:srgbClr val="000099"/>
                </a:solidFill>
              </a:rPr>
              <a:t>R</a:t>
            </a:r>
            <a:r>
              <a:rPr lang="sr-Latn-CS" sz="2800" b="1" dirty="0">
                <a:solidFill>
                  <a:srgbClr val="000099"/>
                </a:solidFill>
              </a:rPr>
              <a:t> – jU</a:t>
            </a:r>
            <a:r>
              <a:rPr lang="sr-Latn-CS" sz="2800" b="1" baseline="-25000" dirty="0">
                <a:solidFill>
                  <a:srgbClr val="000099"/>
                </a:solidFill>
              </a:rPr>
              <a:t>C</a:t>
            </a:r>
            <a:r>
              <a:rPr lang="sr-Latn-CS" sz="2800" b="1" dirty="0">
                <a:solidFill>
                  <a:srgbClr val="000099"/>
                </a:solidFill>
              </a:rPr>
              <a:t> + jU</a:t>
            </a:r>
            <a:r>
              <a:rPr lang="sr-Latn-CS" sz="2800" b="1" baseline="-25000" dirty="0">
                <a:solidFill>
                  <a:srgbClr val="000099"/>
                </a:solidFill>
              </a:rPr>
              <a:t>L</a:t>
            </a:r>
            <a:r>
              <a:rPr lang="en-US" sz="2800" b="1" baseline="-25000" dirty="0">
                <a:solidFill>
                  <a:srgbClr val="000099"/>
                </a:solidFill>
              </a:rPr>
              <a:t> </a:t>
            </a:r>
            <a:r>
              <a:rPr lang="en-US" sz="2800" b="1" dirty="0">
                <a:solidFill>
                  <a:srgbClr val="000099"/>
                </a:solidFill>
              </a:rPr>
              <a:t>= U</a:t>
            </a:r>
            <a:r>
              <a:rPr lang="sr-Latn-CS" sz="2800" b="1" baseline="-25000" dirty="0">
                <a:solidFill>
                  <a:srgbClr val="000099"/>
                </a:solidFill>
              </a:rPr>
              <a:t>R </a:t>
            </a:r>
            <a:r>
              <a:rPr lang="sr-Latn-CS" sz="2800" b="1" dirty="0">
                <a:solidFill>
                  <a:srgbClr val="000099"/>
                </a:solidFill>
              </a:rPr>
              <a:t>+ j( U</a:t>
            </a:r>
            <a:r>
              <a:rPr lang="sr-Latn-CS" sz="2800" b="1" baseline="-25000" dirty="0">
                <a:solidFill>
                  <a:srgbClr val="000099"/>
                </a:solidFill>
              </a:rPr>
              <a:t>L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sr-Latn-ME" sz="2800" b="1" dirty="0">
                <a:solidFill>
                  <a:srgbClr val="000099"/>
                </a:solidFill>
              </a:rPr>
              <a:t>-</a:t>
            </a:r>
            <a:r>
              <a:rPr lang="en-US" sz="2800" b="1" dirty="0">
                <a:solidFill>
                  <a:srgbClr val="000099"/>
                </a:solidFill>
              </a:rPr>
              <a:t> </a:t>
            </a:r>
            <a:r>
              <a:rPr lang="sr-Latn-CS" sz="2800" b="1" dirty="0">
                <a:solidFill>
                  <a:srgbClr val="000099"/>
                </a:solidFill>
              </a:rPr>
              <a:t>U</a:t>
            </a:r>
            <a:r>
              <a:rPr lang="sr-Latn-CS" sz="2800" b="1" baseline="-25000" dirty="0">
                <a:solidFill>
                  <a:srgbClr val="000099"/>
                </a:solidFill>
              </a:rPr>
              <a:t>C</a:t>
            </a:r>
            <a:r>
              <a:rPr lang="sr-Latn-CS" sz="2800" b="1" dirty="0">
                <a:solidFill>
                  <a:srgbClr val="000099"/>
                </a:solidFill>
              </a:rPr>
              <a:t> )</a:t>
            </a:r>
            <a:endParaRPr lang="en-US" sz="2800" b="1" dirty="0">
              <a:solidFill>
                <a:srgbClr val="000099"/>
              </a:solidFill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30188" y="5734050"/>
            <a:ext cx="8424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 b="1" u="sng" dirty="0">
                <a:solidFill>
                  <a:srgbClr val="FF0000"/>
                </a:solidFill>
              </a:rPr>
              <a:t>U</a:t>
            </a:r>
            <a:r>
              <a:rPr lang="sr-Latn-C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= U</a:t>
            </a:r>
            <a:r>
              <a:rPr lang="sr-Latn-CS" b="1" dirty="0">
                <a:solidFill>
                  <a:srgbClr val="FF0000"/>
                </a:solidFill>
              </a:rPr>
              <a:t>R +j</a:t>
            </a:r>
            <a:r>
              <a:rPr lang="sr-Latn-CS" sz="2400" b="1" dirty="0">
                <a:solidFill>
                  <a:srgbClr val="FF0000"/>
                </a:solidFill>
              </a:rPr>
              <a:t>U</a:t>
            </a:r>
            <a:r>
              <a:rPr lang="sr-Latn-CS" b="1" dirty="0">
                <a:solidFill>
                  <a:srgbClr val="FF0000"/>
                </a:solidFill>
              </a:rPr>
              <a:t>L – j</a:t>
            </a:r>
            <a:r>
              <a:rPr lang="sr-Latn-CS" sz="2400" b="1" dirty="0">
                <a:solidFill>
                  <a:srgbClr val="FF0000"/>
                </a:solidFill>
              </a:rPr>
              <a:t>U</a:t>
            </a:r>
            <a:r>
              <a:rPr lang="sr-Latn-CS" b="1" dirty="0">
                <a:solidFill>
                  <a:srgbClr val="FF0000"/>
                </a:solidFill>
              </a:rPr>
              <a:t>C </a:t>
            </a:r>
            <a:r>
              <a:rPr lang="sr-Latn-CS" sz="2400" b="1" dirty="0">
                <a:solidFill>
                  <a:srgbClr val="FF0000"/>
                </a:solidFill>
              </a:rPr>
              <a:t>= RI </a:t>
            </a:r>
            <a:r>
              <a:rPr lang="en-US" sz="2400" b="1" dirty="0">
                <a:solidFill>
                  <a:srgbClr val="FF0000"/>
                </a:solidFill>
              </a:rPr>
              <a:t>+ </a:t>
            </a:r>
            <a:r>
              <a:rPr lang="sr-Latn-CS" sz="2400" b="1" dirty="0">
                <a:solidFill>
                  <a:srgbClr val="FF0000"/>
                </a:solidFill>
              </a:rPr>
              <a:t>jX</a:t>
            </a:r>
            <a:r>
              <a:rPr lang="sr-Latn-CS" sz="2400" b="1" baseline="-25000" dirty="0">
                <a:solidFill>
                  <a:srgbClr val="FF0000"/>
                </a:solidFill>
              </a:rPr>
              <a:t>L</a:t>
            </a:r>
            <a:r>
              <a:rPr lang="sr-Latn-CS" sz="2400" b="1" dirty="0">
                <a:solidFill>
                  <a:srgbClr val="FF0000"/>
                </a:solidFill>
              </a:rPr>
              <a:t>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sr-Latn-CS" sz="2400" b="1" dirty="0">
                <a:solidFill>
                  <a:srgbClr val="FF0000"/>
                </a:solidFill>
              </a:rPr>
              <a:t>– jX</a:t>
            </a:r>
            <a:r>
              <a:rPr lang="sr-Latn-CS" sz="2400" b="1" baseline="-25000" dirty="0">
                <a:solidFill>
                  <a:srgbClr val="FF0000"/>
                </a:solidFill>
              </a:rPr>
              <a:t>C</a:t>
            </a:r>
            <a:r>
              <a:rPr lang="sr-Latn-CS" sz="2400" b="1" dirty="0">
                <a:solidFill>
                  <a:srgbClr val="FF0000"/>
                </a:solidFill>
              </a:rPr>
              <a:t>I</a:t>
            </a:r>
            <a:r>
              <a:rPr lang="en-US" sz="2400" b="1" dirty="0">
                <a:solidFill>
                  <a:srgbClr val="FF0000"/>
                </a:solidFill>
              </a:rPr>
              <a:t> = I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·</a:t>
            </a:r>
            <a:r>
              <a:rPr lang="en-US" sz="2400" b="1" dirty="0">
                <a:solidFill>
                  <a:srgbClr val="FF0000"/>
                </a:solidFill>
              </a:rPr>
              <a:t>[R + j(</a:t>
            </a:r>
            <a:r>
              <a:rPr lang="sr-Latn-CS" sz="2400" b="1" dirty="0">
                <a:solidFill>
                  <a:srgbClr val="FF0000"/>
                </a:solidFill>
              </a:rPr>
              <a:t>X</a:t>
            </a:r>
            <a:r>
              <a:rPr lang="sr-Latn-CS" sz="2400" b="1" baseline="-25000" dirty="0">
                <a:solidFill>
                  <a:srgbClr val="FF0000"/>
                </a:solidFill>
              </a:rPr>
              <a:t>L</a:t>
            </a:r>
            <a:r>
              <a:rPr lang="sr-Latn-CS" b="1" dirty="0">
                <a:solidFill>
                  <a:srgbClr val="FF0000"/>
                </a:solidFill>
              </a:rPr>
              <a:t> -  </a:t>
            </a:r>
            <a:r>
              <a:rPr lang="sr-Latn-CS" sz="2400" b="1" dirty="0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sz="2400" b="1" dirty="0">
                <a:solidFill>
                  <a:srgbClr val="FF0000"/>
                </a:solidFill>
              </a:rPr>
              <a:t>) ]= I </a:t>
            </a:r>
            <a:r>
              <a:rPr lang="en-US" sz="2400" b="1" u="sng" dirty="0">
                <a:solidFill>
                  <a:srgbClr val="FF0000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54188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8" grpId="0"/>
      <p:bldP spid="3089" grpId="0"/>
      <p:bldP spid="3090" grpId="0"/>
      <p:bldP spid="30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96875" y="692150"/>
            <a:ext cx="280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u="sng">
                <a:solidFill>
                  <a:schemeClr val="accent2"/>
                </a:solidFill>
              </a:rPr>
              <a:t>Z</a:t>
            </a:r>
            <a:r>
              <a:rPr lang="en-US" sz="2400" b="1">
                <a:solidFill>
                  <a:schemeClr val="accent2"/>
                </a:solidFill>
              </a:rPr>
              <a:t>= R + j </a:t>
            </a:r>
            <a:r>
              <a:rPr lang="sr-Latn-CS" sz="2400" b="1">
                <a:solidFill>
                  <a:schemeClr val="accent2"/>
                </a:solidFill>
              </a:rPr>
              <a:t>(</a:t>
            </a:r>
            <a:r>
              <a:rPr lang="en-US" sz="2400" b="1">
                <a:solidFill>
                  <a:schemeClr val="accent2"/>
                </a:solidFill>
              </a:rPr>
              <a:t>X</a:t>
            </a:r>
            <a:r>
              <a:rPr lang="en-US" sz="2400" b="1" baseline="-25000">
                <a:solidFill>
                  <a:schemeClr val="accent2"/>
                </a:solidFill>
              </a:rPr>
              <a:t>L </a:t>
            </a:r>
            <a:r>
              <a:rPr lang="sr-Latn-CS" sz="2400" b="1" baseline="-25000">
                <a:solidFill>
                  <a:schemeClr val="accent2"/>
                </a:solidFill>
              </a:rPr>
              <a:t> </a:t>
            </a:r>
            <a:r>
              <a:rPr lang="sr-Latn-CS" sz="2400" b="1">
                <a:solidFill>
                  <a:schemeClr val="accent2"/>
                </a:solidFill>
              </a:rPr>
              <a:t>- X</a:t>
            </a:r>
            <a:r>
              <a:rPr lang="sr-Latn-CS" sz="2400" b="1" baseline="-25000">
                <a:solidFill>
                  <a:schemeClr val="accent2"/>
                </a:solidFill>
              </a:rPr>
              <a:t>C</a:t>
            </a:r>
            <a:r>
              <a:rPr lang="en-US" sz="2400" b="1" baseline="-25000">
                <a:solidFill>
                  <a:schemeClr val="accent2"/>
                </a:solidFill>
              </a:rPr>
              <a:t> </a:t>
            </a:r>
            <a:r>
              <a:rPr lang="en-US" sz="2400" b="1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132138" y="765175"/>
            <a:ext cx="53927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000" b="1">
                <a:solidFill>
                  <a:schemeClr val="accent2"/>
                </a:solidFill>
              </a:rPr>
              <a:t>Kompleksna impedansa za redno RLC kolo</a:t>
            </a:r>
            <a:endParaRPr lang="en-US" sz="2000" b="1">
              <a:solidFill>
                <a:schemeClr val="accent2"/>
              </a:solidFill>
            </a:endParaRPr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395288" y="2133600"/>
          <a:ext cx="2643187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1257120" imgH="863280" progId="Equation.3">
                  <p:embed/>
                </p:oleObj>
              </mc:Choice>
              <mc:Fallback>
                <p:oleObj name="Equation" r:id="rId3" imgW="1257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133600"/>
                        <a:ext cx="2643187" cy="181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41E2A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419475" y="2205038"/>
            <a:ext cx="4852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000" b="1">
                <a:solidFill>
                  <a:schemeClr val="accent2"/>
                </a:solidFill>
              </a:rPr>
              <a:t>Omov zakon u kompleksnom obliku za</a:t>
            </a:r>
          </a:p>
          <a:p>
            <a:pPr eaLnBrk="1" hangingPunct="1"/>
            <a:r>
              <a:rPr lang="sr-Latn-CS" sz="2000" b="1">
                <a:solidFill>
                  <a:schemeClr val="accent2"/>
                </a:solidFill>
              </a:rPr>
              <a:t> redno RLC kolo</a:t>
            </a:r>
            <a:endParaRPr lang="en-US" sz="2000" b="1">
              <a:solidFill>
                <a:schemeClr val="accent2"/>
              </a:solidFill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476375" y="3357563"/>
            <a:ext cx="691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>
                <a:solidFill>
                  <a:schemeClr val="accent2"/>
                </a:solidFill>
              </a:rPr>
              <a:t>Omov zakon u kompleksnom obliku za redno kolo</a:t>
            </a:r>
            <a:endParaRPr lang="en-US" sz="24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60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5" grpId="0"/>
      <p:bldP spid="12297" grpId="0"/>
      <p:bldP spid="1229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4"/>
          <p:cNvSpPr txBox="1">
            <a:spLocks noChangeArrowheads="1"/>
          </p:cNvSpPr>
          <p:nvPr/>
        </p:nvSpPr>
        <p:spPr bwMode="auto">
          <a:xfrm>
            <a:off x="1187450" y="260350"/>
            <a:ext cx="6994222" cy="5847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3200" dirty="0">
                <a:solidFill>
                  <a:schemeClr val="accent2"/>
                </a:solidFill>
              </a:rPr>
              <a:t>Energetski proces za redno </a:t>
            </a:r>
            <a:r>
              <a:rPr lang="sr-Latn-CS" sz="3200" b="1" dirty="0">
                <a:solidFill>
                  <a:schemeClr val="accent2"/>
                </a:solidFill>
              </a:rPr>
              <a:t>RLC</a:t>
            </a:r>
            <a:r>
              <a:rPr lang="sr-Latn-CS" sz="3200" dirty="0">
                <a:solidFill>
                  <a:schemeClr val="accent2"/>
                </a:solidFill>
              </a:rPr>
              <a:t> kolo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95288" y="1044575"/>
            <a:ext cx="75114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 dirty="0"/>
              <a:t>Trenutna vrijednost snage za redno RLC kolo:</a:t>
            </a:r>
            <a:endParaRPr lang="en-US" sz="2800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1628775"/>
            <a:ext cx="84248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>
                <a:latin typeface="Comic Sans MS" pitchFamily="66" charset="0"/>
              </a:rPr>
              <a:t>p=ui = ( u</a:t>
            </a:r>
            <a:r>
              <a:rPr lang="sr-Latn-CS" sz="2800" baseline="-25000">
                <a:latin typeface="Comic Sans MS" pitchFamily="66" charset="0"/>
              </a:rPr>
              <a:t>R</a:t>
            </a:r>
            <a:r>
              <a:rPr lang="sr-Latn-CS" sz="2800">
                <a:latin typeface="Comic Sans MS" pitchFamily="66" charset="0"/>
              </a:rPr>
              <a:t> + u</a:t>
            </a:r>
            <a:r>
              <a:rPr lang="sr-Latn-CS" sz="2800" baseline="-25000">
                <a:latin typeface="Comic Sans MS" pitchFamily="66" charset="0"/>
              </a:rPr>
              <a:t>C </a:t>
            </a:r>
            <a:r>
              <a:rPr lang="sr-Latn-CS" sz="2800">
                <a:latin typeface="Comic Sans MS" pitchFamily="66" charset="0"/>
              </a:rPr>
              <a:t>+ u</a:t>
            </a:r>
            <a:r>
              <a:rPr lang="sr-Latn-CS" sz="2800" baseline="-25000">
                <a:latin typeface="Comic Sans MS" pitchFamily="66" charset="0"/>
              </a:rPr>
              <a:t>L</a:t>
            </a:r>
            <a:r>
              <a:rPr lang="sr-Latn-CS" sz="2800">
                <a:latin typeface="Comic Sans MS" pitchFamily="66" charset="0"/>
              </a:rPr>
              <a:t> ) i  = u</a:t>
            </a:r>
            <a:r>
              <a:rPr lang="sr-Latn-CS" sz="2800" baseline="-25000">
                <a:latin typeface="Comic Sans MS" pitchFamily="66" charset="0"/>
              </a:rPr>
              <a:t>R</a:t>
            </a:r>
            <a:r>
              <a:rPr lang="sr-Latn-CS" sz="2800">
                <a:latin typeface="Comic Sans MS" pitchFamily="66" charset="0"/>
              </a:rPr>
              <a:t>i + u</a:t>
            </a:r>
            <a:r>
              <a:rPr lang="sr-Latn-CS" sz="2800" baseline="-25000">
                <a:latin typeface="Comic Sans MS" pitchFamily="66" charset="0"/>
              </a:rPr>
              <a:t>C</a:t>
            </a:r>
            <a:r>
              <a:rPr lang="sr-Latn-CS" sz="2800">
                <a:latin typeface="Comic Sans MS" pitchFamily="66" charset="0"/>
              </a:rPr>
              <a:t>i + u</a:t>
            </a:r>
            <a:r>
              <a:rPr lang="sr-Latn-CS" sz="2800" baseline="-25000">
                <a:latin typeface="Comic Sans MS" pitchFamily="66" charset="0"/>
              </a:rPr>
              <a:t>L</a:t>
            </a:r>
            <a:r>
              <a:rPr lang="sr-Latn-CS" sz="2800">
                <a:latin typeface="Comic Sans MS" pitchFamily="66" charset="0"/>
              </a:rPr>
              <a:t>i= p</a:t>
            </a:r>
            <a:r>
              <a:rPr lang="sr-Latn-CS" sz="2800" baseline="-25000">
                <a:latin typeface="Comic Sans MS" pitchFamily="66" charset="0"/>
              </a:rPr>
              <a:t>R</a:t>
            </a:r>
            <a:r>
              <a:rPr lang="sr-Latn-CS" sz="2800">
                <a:latin typeface="Comic Sans MS" pitchFamily="66" charset="0"/>
              </a:rPr>
              <a:t> + p</a:t>
            </a:r>
            <a:r>
              <a:rPr lang="en-US" sz="2800" baseline="-25000">
                <a:latin typeface="Comic Sans MS" pitchFamily="66" charset="0"/>
              </a:rPr>
              <a:t>L </a:t>
            </a:r>
            <a:r>
              <a:rPr lang="sr-Latn-CS" sz="2800">
                <a:latin typeface="Comic Sans MS" pitchFamily="66" charset="0"/>
              </a:rPr>
              <a:t>+ p</a:t>
            </a:r>
            <a:r>
              <a:rPr lang="sr-Latn-CS" sz="2800" baseline="-25000">
                <a:latin typeface="Comic Sans MS" pitchFamily="66" charset="0"/>
              </a:rPr>
              <a:t>C</a:t>
            </a:r>
            <a:r>
              <a:rPr lang="en-US" sz="2800"/>
              <a:t> 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23850" y="2349500"/>
            <a:ext cx="8374063" cy="13827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/>
              <a:t>U rednom RLC kolu jedan dio energije nepovratno se troši u otporniku (aktivna snaga P), a drugi dio stalno osciluje ( reaktivna snaga Q).</a:t>
            </a:r>
            <a:endParaRPr lang="en-US" sz="2800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95288" y="4292600"/>
            <a:ext cx="2744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 b="1" dirty="0">
                <a:solidFill>
                  <a:schemeClr val="accent2"/>
                </a:solidFill>
              </a:rPr>
              <a:t>Aktivna snaga: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68313" y="4797425"/>
            <a:ext cx="25193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>
                <a:solidFill>
                  <a:schemeClr val="accent2"/>
                </a:solidFill>
              </a:rPr>
              <a:t>P=U</a:t>
            </a:r>
            <a:r>
              <a:rPr lang="sr-Latn-CS" sz="2800" baseline="-25000">
                <a:solidFill>
                  <a:schemeClr val="accent2"/>
                </a:solidFill>
              </a:rPr>
              <a:t>R</a:t>
            </a:r>
            <a:r>
              <a:rPr lang="sr-Latn-CS" sz="2800">
                <a:solidFill>
                  <a:schemeClr val="accent2"/>
                </a:solidFill>
              </a:rPr>
              <a:t>I  </a:t>
            </a:r>
            <a:r>
              <a:rPr lang="en-US" sz="2800">
                <a:solidFill>
                  <a:schemeClr val="accent2"/>
                </a:solidFill>
              </a:rPr>
              <a:t>[ W ]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68313" y="5734050"/>
            <a:ext cx="3024187" cy="5286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 b="1">
                <a:solidFill>
                  <a:schemeClr val="accent2"/>
                </a:solidFill>
              </a:rPr>
              <a:t>P=UI cos </a:t>
            </a:r>
            <a:r>
              <a:rPr lang="el-GR" sz="2800" b="1">
                <a:solidFill>
                  <a:schemeClr val="accent2"/>
                </a:solidFill>
              </a:rPr>
              <a:t>φ</a:t>
            </a:r>
            <a:r>
              <a:rPr lang="sr-Latn-CS" sz="2800" b="1">
                <a:solidFill>
                  <a:schemeClr val="accent2"/>
                </a:solidFill>
              </a:rPr>
              <a:t> </a:t>
            </a:r>
            <a:r>
              <a:rPr lang="en-US" sz="2800" b="1">
                <a:solidFill>
                  <a:schemeClr val="accent2"/>
                </a:solidFill>
              </a:rPr>
              <a:t>[ W ]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39750" y="5300663"/>
            <a:ext cx="1958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Ako je U</a:t>
            </a:r>
            <a:r>
              <a:rPr lang="en-US" baseline="-25000"/>
              <a:t>R</a:t>
            </a:r>
            <a:r>
              <a:rPr lang="en-US"/>
              <a:t>=Ucos</a:t>
            </a:r>
            <a:r>
              <a:rPr lang="el-GR"/>
              <a:t>φ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468313" y="6308725"/>
            <a:ext cx="23955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P= RI</a:t>
            </a:r>
            <a:r>
              <a:rPr lang="en-US" sz="2800" baseline="300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643438" y="4149725"/>
            <a:ext cx="31454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 b="1" dirty="0">
                <a:solidFill>
                  <a:schemeClr val="accent2"/>
                </a:solidFill>
              </a:rPr>
              <a:t>Reaktivna snaga: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716463" y="4652963"/>
            <a:ext cx="25193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>
                <a:solidFill>
                  <a:schemeClr val="accent2"/>
                </a:solidFill>
              </a:rPr>
              <a:t>Q=U</a:t>
            </a:r>
            <a:r>
              <a:rPr lang="sr-Latn-CS" sz="2800" baseline="-25000">
                <a:solidFill>
                  <a:schemeClr val="accent2"/>
                </a:solidFill>
              </a:rPr>
              <a:t>X</a:t>
            </a:r>
            <a:r>
              <a:rPr lang="sr-Latn-CS" sz="2800">
                <a:solidFill>
                  <a:schemeClr val="accent2"/>
                </a:solidFill>
              </a:rPr>
              <a:t>I  </a:t>
            </a:r>
            <a:r>
              <a:rPr lang="en-US" sz="2800">
                <a:solidFill>
                  <a:schemeClr val="accent2"/>
                </a:solidFill>
              </a:rPr>
              <a:t>[ VAr ]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4787900" y="5229225"/>
            <a:ext cx="1933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Ako je U</a:t>
            </a:r>
            <a:r>
              <a:rPr lang="en-US" baseline="-25000"/>
              <a:t>X</a:t>
            </a:r>
            <a:r>
              <a:rPr lang="en-US"/>
              <a:t>=Usin</a:t>
            </a:r>
            <a:r>
              <a:rPr lang="el-GR"/>
              <a:t>φ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4716463" y="5734050"/>
            <a:ext cx="3671887" cy="5286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 b="1">
                <a:solidFill>
                  <a:schemeClr val="accent2"/>
                </a:solidFill>
              </a:rPr>
              <a:t>Q=UI sin </a:t>
            </a:r>
            <a:r>
              <a:rPr lang="el-GR" sz="2800" b="1">
                <a:solidFill>
                  <a:schemeClr val="accent2"/>
                </a:solidFill>
              </a:rPr>
              <a:t>φ</a:t>
            </a:r>
            <a:r>
              <a:rPr lang="sr-Latn-CS" sz="2800" b="1">
                <a:solidFill>
                  <a:schemeClr val="accent2"/>
                </a:solidFill>
              </a:rPr>
              <a:t> </a:t>
            </a:r>
            <a:r>
              <a:rPr lang="en-US" sz="2800" b="1">
                <a:solidFill>
                  <a:schemeClr val="accent2"/>
                </a:solidFill>
              </a:rPr>
              <a:t>[ VAr ]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4716463" y="6338888"/>
            <a:ext cx="23955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Q= XI</a:t>
            </a:r>
            <a:r>
              <a:rPr lang="en-US" sz="2800" baseline="30000">
                <a:solidFill>
                  <a:schemeClr val="accent2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8874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 tmFilter="0,0; .5, 1; 1, 1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27" grpId="0" animBg="1"/>
      <p:bldP spid="5128" grpId="0"/>
      <p:bldP spid="5129" grpId="0"/>
      <p:bldP spid="5130" grpId="0" animBg="1"/>
      <p:bldP spid="5131" grpId="0"/>
      <p:bldP spid="5132" grpId="0"/>
      <p:bldP spid="5133" grpId="0"/>
      <p:bldP spid="5134" grpId="0"/>
      <p:bldP spid="5135" grpId="0"/>
      <p:bldP spid="5136" grpId="0" animBg="1"/>
      <p:bldP spid="51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447675" y="5683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sr-Latn-RS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2400300"/>
          </a:xfrm>
          <a:prstGeom prst="rect">
            <a:avLst/>
          </a:prstGeom>
          <a:solidFill>
            <a:srgbClr val="FFE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000" dirty="0"/>
              <a:t>U </a:t>
            </a:r>
            <a:r>
              <a:rPr lang="sr-Latn-CS" sz="3000" dirty="0"/>
              <a:t>vremenskim in</a:t>
            </a:r>
            <a:r>
              <a:rPr lang="en-US" sz="3000" dirty="0"/>
              <a:t>t</a:t>
            </a:r>
            <a:r>
              <a:rPr lang="sr-Latn-CS" sz="3000" dirty="0"/>
              <a:t>ervalima kada kalem nagomilava energiju, kondenzator vraća energiju, i obrnuto. </a:t>
            </a:r>
            <a:endParaRPr lang="en-US" sz="3000" dirty="0"/>
          </a:p>
          <a:p>
            <a:pPr eaLnBrk="1" hangingPunct="1"/>
            <a:r>
              <a:rPr lang="sr-Latn-CS" sz="3000" dirty="0"/>
              <a:t>Znači, u kolu nastaje oscilovanje energije između magnetnog polja kalema i električnog polja kondenzatora. </a:t>
            </a: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0" y="2714625"/>
            <a:ext cx="9144000" cy="3323987"/>
          </a:xfrm>
          <a:prstGeom prst="rect">
            <a:avLst/>
          </a:prstGeom>
          <a:solidFill>
            <a:srgbClr val="E7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3000" dirty="0"/>
              <a:t>Ako je </a:t>
            </a:r>
            <a:r>
              <a:rPr lang="sr-Latn-CS" sz="3000" b="1" dirty="0"/>
              <a:t>X</a:t>
            </a:r>
            <a:r>
              <a:rPr lang="sr-Latn-CS" sz="3000" b="1" baseline="-25000" dirty="0"/>
              <a:t>L</a:t>
            </a:r>
            <a:r>
              <a:rPr lang="sr-Latn-CS" sz="3000" b="1" dirty="0"/>
              <a:t> </a:t>
            </a:r>
            <a:r>
              <a:rPr lang="en-US" sz="3000" b="1" dirty="0"/>
              <a:t>&gt; X</a:t>
            </a:r>
            <a:r>
              <a:rPr lang="en-US" sz="3000" b="1" baseline="-25000" dirty="0"/>
              <a:t>C</a:t>
            </a:r>
            <a:r>
              <a:rPr lang="sr-Latn-CS" sz="3000" b="1" baseline="-25000" dirty="0"/>
              <a:t> </a:t>
            </a:r>
            <a:r>
              <a:rPr lang="sr-Latn-CS" sz="3000" dirty="0"/>
              <a:t>,  to je i </a:t>
            </a:r>
            <a:r>
              <a:rPr lang="sr-Latn-CS" sz="3000" b="1" dirty="0"/>
              <a:t>p</a:t>
            </a:r>
            <a:r>
              <a:rPr lang="sr-Latn-CS" sz="3000" b="1" baseline="-25000" dirty="0"/>
              <a:t>L</a:t>
            </a:r>
            <a:r>
              <a:rPr lang="en-US" sz="3000" b="1" dirty="0"/>
              <a:t>&gt;</a:t>
            </a:r>
            <a:r>
              <a:rPr lang="en-US" sz="3000" b="1" dirty="0" err="1"/>
              <a:t>p</a:t>
            </a:r>
            <a:r>
              <a:rPr lang="en-US" sz="3000" b="1" baseline="-25000" dirty="0" err="1"/>
              <a:t>C</a:t>
            </a:r>
            <a:r>
              <a:rPr lang="sr-Latn-CS" sz="3000" b="1" baseline="-25000" dirty="0"/>
              <a:t> </a:t>
            </a:r>
            <a:r>
              <a:rPr lang="en-US" sz="3000" b="1" baseline="-25000" dirty="0"/>
              <a:t> </a:t>
            </a:r>
            <a:r>
              <a:rPr lang="en-US" sz="3000" b="1" dirty="0"/>
              <a:t> </a:t>
            </a:r>
            <a:r>
              <a:rPr lang="en-US" sz="3000" dirty="0" err="1"/>
              <a:t>energija</a:t>
            </a:r>
            <a:r>
              <a:rPr lang="en-US" sz="3000" dirty="0"/>
              <a:t> </a:t>
            </a:r>
            <a:r>
              <a:rPr lang="en-US" sz="3000" dirty="0" err="1"/>
              <a:t>kalema</a:t>
            </a:r>
            <a:r>
              <a:rPr lang="en-US" sz="3000" dirty="0"/>
              <a:t> je </a:t>
            </a:r>
            <a:r>
              <a:rPr lang="en-US" sz="3000" dirty="0" err="1"/>
              <a:t>ve</a:t>
            </a:r>
            <a:r>
              <a:rPr lang="sr-Latn-CS" sz="3000" dirty="0"/>
              <a:t>ć</a:t>
            </a:r>
            <a:r>
              <a:rPr lang="en-US" sz="3000" dirty="0"/>
              <a:t>a od </a:t>
            </a:r>
            <a:r>
              <a:rPr lang="en-US" sz="3000" dirty="0" err="1"/>
              <a:t>energije</a:t>
            </a:r>
            <a:r>
              <a:rPr lang="en-US" sz="3000" dirty="0"/>
              <a:t> </a:t>
            </a:r>
            <a:r>
              <a:rPr lang="en-US" sz="3000" dirty="0" err="1"/>
              <a:t>kondenzatora</a:t>
            </a:r>
            <a:r>
              <a:rPr lang="en-US" sz="3000" dirty="0"/>
              <a:t>. </a:t>
            </a:r>
          </a:p>
          <a:p>
            <a:pPr eaLnBrk="1" hangingPunct="1"/>
            <a:r>
              <a:rPr lang="en-US" sz="3000" dirty="0"/>
              <a:t>U </a:t>
            </a:r>
            <a:r>
              <a:rPr lang="en-US" sz="3000" dirty="0" err="1"/>
              <a:t>kolu</a:t>
            </a:r>
            <a:r>
              <a:rPr lang="en-US" sz="3000" dirty="0"/>
              <a:t> </a:t>
            </a:r>
            <a:r>
              <a:rPr lang="en-US" sz="3000" dirty="0" err="1"/>
              <a:t>postoji</a:t>
            </a:r>
            <a:r>
              <a:rPr lang="en-US" sz="3000" dirty="0"/>
              <a:t> vi</a:t>
            </a:r>
            <a:r>
              <a:rPr lang="sr-Latn-CS" sz="3000" dirty="0"/>
              <a:t>š</a:t>
            </a:r>
            <a:r>
              <a:rPr lang="en-US" sz="3000" dirty="0" err="1"/>
              <a:t>ak</a:t>
            </a:r>
            <a:r>
              <a:rPr lang="en-US" sz="3000" dirty="0"/>
              <a:t> </a:t>
            </a:r>
            <a:r>
              <a:rPr lang="en-US" sz="3000" dirty="0" err="1"/>
              <a:t>induktivne</a:t>
            </a:r>
            <a:r>
              <a:rPr lang="en-US" sz="3000" dirty="0"/>
              <a:t> </a:t>
            </a:r>
            <a:r>
              <a:rPr lang="en-US" sz="3000" dirty="0" err="1"/>
              <a:t>energije</a:t>
            </a:r>
            <a:r>
              <a:rPr lang="en-US" sz="3000" dirty="0"/>
              <a:t>.  </a:t>
            </a:r>
          </a:p>
          <a:p>
            <a:pPr eaLnBrk="1" hangingPunct="1"/>
            <a:r>
              <a:rPr lang="en-US" sz="3000" dirty="0"/>
              <a:t>U </a:t>
            </a:r>
            <a:r>
              <a:rPr lang="en-US" sz="3000" dirty="0" err="1"/>
              <a:t>ovom</a:t>
            </a:r>
            <a:r>
              <a:rPr lang="en-US" sz="3000" dirty="0"/>
              <a:t> </a:t>
            </a:r>
            <a:r>
              <a:rPr lang="en-US" sz="3000" dirty="0" err="1"/>
              <a:t>slu</a:t>
            </a:r>
            <a:r>
              <a:rPr lang="sr-Latn-CS" sz="3000" dirty="0"/>
              <a:t>čaju reaktivna energija osciluje između magnetnog polja kalema i električnog polja kondenzatora, a višak induktivne energije će oscilovati između magnetnog polja kalema i izvora.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725986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 dirty="0"/>
              <a:t>Ako je </a:t>
            </a:r>
            <a:r>
              <a:rPr lang="sr-Latn-CS" sz="2800" b="1" dirty="0"/>
              <a:t>X</a:t>
            </a:r>
            <a:r>
              <a:rPr lang="sr-Latn-CS" sz="2800" b="1" baseline="-25000" dirty="0"/>
              <a:t>L</a:t>
            </a:r>
            <a:r>
              <a:rPr lang="sr-Latn-CS" sz="2800" b="1" dirty="0"/>
              <a:t> </a:t>
            </a:r>
            <a:r>
              <a:rPr lang="en-US" sz="2800" b="1" dirty="0"/>
              <a:t>&lt; X</a:t>
            </a:r>
            <a:r>
              <a:rPr lang="en-US" sz="2800" b="1" baseline="-25000" dirty="0"/>
              <a:t>C</a:t>
            </a:r>
            <a:r>
              <a:rPr lang="sr-Latn-CS" sz="2800" b="1" dirty="0"/>
              <a:t> </a:t>
            </a:r>
            <a:r>
              <a:rPr lang="sr-Latn-CS" sz="2800" dirty="0"/>
              <a:t>,  to je i </a:t>
            </a:r>
            <a:r>
              <a:rPr lang="sr-Latn-CS" sz="2800" b="1" dirty="0"/>
              <a:t>p</a:t>
            </a:r>
            <a:r>
              <a:rPr lang="sr-Latn-CS" sz="2800" b="1" baseline="-25000" dirty="0"/>
              <a:t>L</a:t>
            </a:r>
            <a:r>
              <a:rPr lang="en-US" sz="2800" b="1" dirty="0"/>
              <a:t>&lt;</a:t>
            </a:r>
            <a:r>
              <a:rPr lang="en-US" sz="2800" b="1" dirty="0" err="1"/>
              <a:t>p</a:t>
            </a:r>
            <a:r>
              <a:rPr lang="en-US" sz="2800" b="1" baseline="-25000" dirty="0" err="1"/>
              <a:t>C</a:t>
            </a:r>
            <a:r>
              <a:rPr lang="sr-Latn-CS" sz="2800" b="1" dirty="0"/>
              <a:t> </a:t>
            </a:r>
            <a:r>
              <a:rPr lang="en-US" sz="2800" b="1" dirty="0"/>
              <a:t>  </a:t>
            </a:r>
            <a:r>
              <a:rPr lang="en-US" sz="2800" dirty="0" err="1"/>
              <a:t>energija</a:t>
            </a:r>
            <a:r>
              <a:rPr lang="en-US" sz="2800" dirty="0"/>
              <a:t> </a:t>
            </a:r>
            <a:r>
              <a:rPr lang="en-US" sz="2800" dirty="0" err="1"/>
              <a:t>kalema</a:t>
            </a:r>
            <a:r>
              <a:rPr lang="en-US" sz="2800" dirty="0"/>
              <a:t> je </a:t>
            </a:r>
            <a:r>
              <a:rPr lang="en-US" sz="2800" dirty="0" err="1"/>
              <a:t>manja</a:t>
            </a:r>
            <a:r>
              <a:rPr lang="en-US" sz="2800" dirty="0"/>
              <a:t> od </a:t>
            </a:r>
            <a:r>
              <a:rPr lang="en-US" sz="2800" dirty="0" err="1"/>
              <a:t>energije</a:t>
            </a:r>
            <a:r>
              <a:rPr lang="en-US" sz="2800" dirty="0"/>
              <a:t> </a:t>
            </a:r>
            <a:r>
              <a:rPr lang="en-US" sz="2800" dirty="0" err="1"/>
              <a:t>kondenzatora</a:t>
            </a:r>
            <a:r>
              <a:rPr lang="en-US" sz="2800" dirty="0"/>
              <a:t>. </a:t>
            </a:r>
          </a:p>
          <a:p>
            <a:pPr eaLnBrk="1" hangingPunct="1"/>
            <a:r>
              <a:rPr lang="en-US" sz="2800" dirty="0"/>
              <a:t>U </a:t>
            </a:r>
            <a:r>
              <a:rPr lang="en-US" sz="2800" dirty="0" err="1"/>
              <a:t>kolu</a:t>
            </a:r>
            <a:r>
              <a:rPr lang="en-US" sz="2800" dirty="0"/>
              <a:t> </a:t>
            </a:r>
            <a:r>
              <a:rPr lang="en-US" sz="2800" dirty="0" err="1"/>
              <a:t>postoji</a:t>
            </a:r>
            <a:r>
              <a:rPr lang="en-US" sz="2800" dirty="0"/>
              <a:t> vi</a:t>
            </a:r>
            <a:r>
              <a:rPr lang="sr-Latn-CS" sz="2800" dirty="0"/>
              <a:t>š</a:t>
            </a:r>
            <a:r>
              <a:rPr lang="en-US" sz="2800" dirty="0" err="1"/>
              <a:t>ak</a:t>
            </a:r>
            <a:r>
              <a:rPr lang="en-US" sz="2800" dirty="0"/>
              <a:t> </a:t>
            </a:r>
            <a:r>
              <a:rPr lang="en-US" sz="2800" dirty="0" err="1"/>
              <a:t>kapacitivne</a:t>
            </a:r>
            <a:r>
              <a:rPr lang="en-US" sz="2800" dirty="0"/>
              <a:t> </a:t>
            </a:r>
            <a:r>
              <a:rPr lang="en-US" sz="2800" dirty="0" err="1"/>
              <a:t>energije</a:t>
            </a:r>
            <a:r>
              <a:rPr lang="en-US" sz="2800" dirty="0"/>
              <a:t>.  </a:t>
            </a:r>
          </a:p>
          <a:p>
            <a:pPr eaLnBrk="1" hangingPunct="1"/>
            <a:r>
              <a:rPr lang="en-US" sz="2800" dirty="0"/>
              <a:t>U </a:t>
            </a:r>
            <a:r>
              <a:rPr lang="en-US" sz="2800" dirty="0" err="1"/>
              <a:t>ovom</a:t>
            </a:r>
            <a:r>
              <a:rPr lang="en-US" sz="2800" dirty="0"/>
              <a:t> </a:t>
            </a:r>
            <a:r>
              <a:rPr lang="en-US" sz="2800" dirty="0" err="1"/>
              <a:t>slu</a:t>
            </a:r>
            <a:r>
              <a:rPr lang="sr-Latn-CS" sz="2800" dirty="0"/>
              <a:t>čaju reaktivna energija osciluje između magnetnog polja kalema i električnog polja kondenzatora, a višak</a:t>
            </a:r>
            <a:r>
              <a:rPr lang="en-US" sz="2800" dirty="0"/>
              <a:t> </a:t>
            </a:r>
            <a:r>
              <a:rPr lang="sr-Latn-CS" sz="2800" dirty="0"/>
              <a:t>kapacitivne energije će oscilovati između električnog polja kondenzatora i izvora.</a:t>
            </a:r>
            <a:endParaRPr lang="en-US" sz="2800" dirty="0"/>
          </a:p>
        </p:txBody>
      </p:sp>
      <p:sp>
        <p:nvSpPr>
          <p:cNvPr id="30726" name="Text Box 8"/>
          <p:cNvSpPr txBox="1">
            <a:spLocks noChangeArrowheads="1"/>
          </p:cNvSpPr>
          <p:nvPr/>
        </p:nvSpPr>
        <p:spPr bwMode="auto">
          <a:xfrm>
            <a:off x="0" y="3533775"/>
            <a:ext cx="9144000" cy="3324225"/>
          </a:xfrm>
          <a:prstGeom prst="rect">
            <a:avLst/>
          </a:prstGeom>
          <a:solidFill>
            <a:srgbClr val="FFFF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defTabSz="730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730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730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730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7302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730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730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730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730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3000" dirty="0"/>
              <a:t>Ako je </a:t>
            </a:r>
            <a:r>
              <a:rPr lang="sr-Latn-CS" sz="3000" b="1" dirty="0"/>
              <a:t>X</a:t>
            </a:r>
            <a:r>
              <a:rPr lang="sr-Latn-CS" sz="3000" b="1" baseline="-25000" dirty="0"/>
              <a:t>L</a:t>
            </a:r>
            <a:r>
              <a:rPr lang="sr-Latn-CS" sz="3000" b="1" dirty="0"/>
              <a:t> </a:t>
            </a:r>
            <a:r>
              <a:rPr lang="en-US" sz="3000" b="1" dirty="0"/>
              <a:t>= X</a:t>
            </a:r>
            <a:r>
              <a:rPr lang="en-US" sz="3000" b="1" baseline="-25000" dirty="0"/>
              <a:t>C</a:t>
            </a:r>
            <a:r>
              <a:rPr lang="sr-Latn-CS" sz="3000" b="1" dirty="0"/>
              <a:t> </a:t>
            </a:r>
            <a:r>
              <a:rPr lang="sr-Latn-CS" sz="3000" dirty="0"/>
              <a:t>,  to je i </a:t>
            </a:r>
            <a:r>
              <a:rPr lang="sr-Latn-CS" sz="3000" b="1" dirty="0"/>
              <a:t>p</a:t>
            </a:r>
            <a:r>
              <a:rPr lang="sr-Latn-CS" sz="3000" b="1" baseline="-25000" dirty="0"/>
              <a:t>L</a:t>
            </a:r>
            <a:r>
              <a:rPr lang="en-US" sz="3000" b="1" dirty="0"/>
              <a:t>=</a:t>
            </a:r>
            <a:r>
              <a:rPr lang="en-US" sz="3000" b="1" dirty="0" err="1"/>
              <a:t>p</a:t>
            </a:r>
            <a:r>
              <a:rPr lang="en-US" sz="3000" b="1" baseline="-25000" dirty="0" err="1"/>
              <a:t>C</a:t>
            </a:r>
            <a:r>
              <a:rPr lang="sr-Latn-CS" sz="3000" b="1" baseline="-25000" dirty="0"/>
              <a:t> </a:t>
            </a:r>
            <a:r>
              <a:rPr lang="en-US" sz="3000" b="1" dirty="0"/>
              <a:t>  </a:t>
            </a:r>
            <a:r>
              <a:rPr lang="en-US" sz="3000" dirty="0" err="1"/>
              <a:t>energija</a:t>
            </a:r>
            <a:r>
              <a:rPr lang="en-US" sz="3000" dirty="0"/>
              <a:t> </a:t>
            </a:r>
            <a:r>
              <a:rPr lang="en-US" sz="3000" dirty="0" err="1"/>
              <a:t>kalema</a:t>
            </a:r>
            <a:r>
              <a:rPr lang="en-US" sz="3000" dirty="0"/>
              <a:t> je </a:t>
            </a:r>
            <a:r>
              <a:rPr lang="en-US" sz="3000" dirty="0" err="1"/>
              <a:t>jednaka</a:t>
            </a:r>
            <a:r>
              <a:rPr lang="en-US" sz="3000" dirty="0"/>
              <a:t> </a:t>
            </a:r>
            <a:r>
              <a:rPr lang="en-US" sz="3000" dirty="0" err="1"/>
              <a:t>energiji</a:t>
            </a:r>
            <a:r>
              <a:rPr lang="en-US" sz="3000" dirty="0"/>
              <a:t> </a:t>
            </a:r>
            <a:r>
              <a:rPr lang="en-US" sz="3000" dirty="0" err="1"/>
              <a:t>kondenzatora</a:t>
            </a:r>
            <a:r>
              <a:rPr lang="en-US" sz="3000" dirty="0"/>
              <a:t>. </a:t>
            </a:r>
          </a:p>
          <a:p>
            <a:pPr eaLnBrk="1" hangingPunct="1"/>
            <a:r>
              <a:rPr lang="en-US" sz="3000" dirty="0"/>
              <a:t>U </a:t>
            </a:r>
            <a:r>
              <a:rPr lang="en-US" sz="3000" dirty="0" err="1"/>
              <a:t>ovom</a:t>
            </a:r>
            <a:r>
              <a:rPr lang="en-US" sz="3000" dirty="0"/>
              <a:t> </a:t>
            </a:r>
            <a:r>
              <a:rPr lang="en-US" sz="3000" dirty="0" err="1"/>
              <a:t>slu</a:t>
            </a:r>
            <a:r>
              <a:rPr lang="sr-Latn-CS" sz="3000" dirty="0"/>
              <a:t>čaju reaktivna energija osciluje samo između magnetnog polja kalem i električnog polja kondenzatora. </a:t>
            </a:r>
            <a:endParaRPr lang="en-US" sz="3000" dirty="0"/>
          </a:p>
          <a:p>
            <a:pPr eaLnBrk="1" hangingPunct="1"/>
            <a:r>
              <a:rPr lang="sr-Latn-CS" sz="3000" dirty="0"/>
              <a:t>Takav režim rada rednog RLC kola naziva se </a:t>
            </a:r>
            <a:r>
              <a:rPr lang="sr-Latn-CS" sz="3000" b="1" dirty="0"/>
              <a:t>fazna rezonansa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950850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1775" y="207963"/>
            <a:ext cx="7626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/>
              <a:t>Svaku stranicu trougla napona pomnožimo sa strujom I</a:t>
            </a:r>
            <a:endParaRPr lang="en-US" sz="2400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755650" y="1125538"/>
            <a:ext cx="1944688" cy="0"/>
          </a:xfrm>
          <a:prstGeom prst="line">
            <a:avLst/>
          </a:prstGeom>
          <a:noFill/>
          <a:ln w="38100">
            <a:solidFill>
              <a:srgbClr val="AA22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V="1">
            <a:off x="2719388" y="1106488"/>
            <a:ext cx="0" cy="1439862"/>
          </a:xfrm>
          <a:prstGeom prst="line">
            <a:avLst/>
          </a:prstGeom>
          <a:noFill/>
          <a:ln w="38100">
            <a:solidFill>
              <a:srgbClr val="00A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 flipV="1">
            <a:off x="755650" y="1125538"/>
            <a:ext cx="1944688" cy="1366837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258888" y="692150"/>
            <a:ext cx="458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AA223F"/>
                </a:solidFill>
              </a:rPr>
              <a:t>U</a:t>
            </a:r>
            <a:r>
              <a:rPr lang="en-US" b="1" baseline="-25000">
                <a:solidFill>
                  <a:srgbClr val="AA223F"/>
                </a:solidFill>
              </a:rPr>
              <a:t>R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719388" y="1681163"/>
            <a:ext cx="4587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AC00"/>
                </a:solidFill>
              </a:rPr>
              <a:t>U</a:t>
            </a:r>
            <a:r>
              <a:rPr lang="en-US" b="1" baseline="-25000">
                <a:solidFill>
                  <a:srgbClr val="00AC00"/>
                </a:solidFill>
              </a:rPr>
              <a:t>X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403350" y="1700213"/>
            <a:ext cx="4587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AA223F"/>
                </a:solidFill>
              </a:rPr>
              <a:t>U</a:t>
            </a:r>
            <a:endParaRPr lang="en-US" b="1" baseline="-25000">
              <a:solidFill>
                <a:srgbClr val="AA223F"/>
              </a:solidFill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258888" y="1125538"/>
            <a:ext cx="3317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φ</a:t>
            </a: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2987675" y="981075"/>
            <a:ext cx="574675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348038" y="1341438"/>
            <a:ext cx="420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800"/>
              <a:t>*I</a:t>
            </a:r>
            <a:endParaRPr lang="en-US" sz="2800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323850" y="3213100"/>
            <a:ext cx="2879725" cy="0"/>
          </a:xfrm>
          <a:prstGeom prst="line">
            <a:avLst/>
          </a:prstGeom>
          <a:noFill/>
          <a:ln w="38100">
            <a:solidFill>
              <a:srgbClr val="AA223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 flipV="1">
            <a:off x="3203575" y="3213100"/>
            <a:ext cx="0" cy="2395538"/>
          </a:xfrm>
          <a:prstGeom prst="line">
            <a:avLst/>
          </a:prstGeom>
          <a:noFill/>
          <a:ln w="38100">
            <a:solidFill>
              <a:srgbClr val="00A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323850" y="3213100"/>
            <a:ext cx="2879725" cy="2376488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971550" y="3284538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sz="2400"/>
              <a:t>φ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11188" y="2708275"/>
            <a:ext cx="1543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P=UIcos</a:t>
            </a:r>
            <a:r>
              <a:rPr lang="el-GR" sz="2400"/>
              <a:t>φ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3203575" y="3644900"/>
            <a:ext cx="1492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Q=UIsin</a:t>
            </a:r>
            <a:r>
              <a:rPr lang="el-GR" sz="2400"/>
              <a:t>φ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 rot="2397495">
            <a:off x="1547813" y="40767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CC3399"/>
                </a:solidFill>
              </a:rPr>
              <a:t>S=UI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179388" y="4941888"/>
            <a:ext cx="2236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Trougao snaga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4643438" y="1052513"/>
            <a:ext cx="4232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 dirty="0"/>
              <a:t>Prividna snaga ( S ) se sastoji od aktivne i reaktivne snage:</a:t>
            </a:r>
            <a:endParaRPr lang="en-US" sz="2400" dirty="0"/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4767263" y="2151063"/>
            <a:ext cx="1749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 b="1">
                <a:solidFill>
                  <a:srgbClr val="CC3399"/>
                </a:solidFill>
              </a:rPr>
              <a:t>S=UI </a:t>
            </a:r>
            <a:r>
              <a:rPr lang="en-US" sz="2400" b="1">
                <a:solidFill>
                  <a:srgbClr val="CC3399"/>
                </a:solidFill>
              </a:rPr>
              <a:t>[ VA ]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4787900" y="2708275"/>
            <a:ext cx="182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 b="1">
                <a:solidFill>
                  <a:srgbClr val="CC3399"/>
                </a:solidFill>
              </a:rPr>
              <a:t>S=ZI</a:t>
            </a:r>
            <a:r>
              <a:rPr lang="sr-Latn-CS" sz="2400" b="1" baseline="30000">
                <a:solidFill>
                  <a:srgbClr val="CC3399"/>
                </a:solidFill>
              </a:rPr>
              <a:t>2</a:t>
            </a:r>
            <a:r>
              <a:rPr lang="sr-Latn-CS" sz="2400" b="1">
                <a:solidFill>
                  <a:srgbClr val="CC3399"/>
                </a:solidFill>
              </a:rPr>
              <a:t> </a:t>
            </a:r>
            <a:r>
              <a:rPr lang="en-US" sz="2400" b="1">
                <a:solidFill>
                  <a:srgbClr val="CC3399"/>
                </a:solidFill>
              </a:rPr>
              <a:t>[ VA ]</a:t>
            </a:r>
          </a:p>
        </p:txBody>
      </p:sp>
      <p:graphicFrame>
        <p:nvGraphicFramePr>
          <p:cNvPr id="6182" name="Object 38"/>
          <p:cNvGraphicFramePr>
            <a:graphicFrameLocks noGrp="1" noChangeAspect="1"/>
          </p:cNvGraphicFramePr>
          <p:nvPr>
            <p:ph/>
          </p:nvPr>
        </p:nvGraphicFramePr>
        <p:xfrm>
          <a:off x="4859338" y="3284538"/>
          <a:ext cx="1801812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4" imgW="888840" imgH="279360" progId="Equation.3">
                  <p:embed/>
                </p:oleObj>
              </mc:Choice>
              <mc:Fallback>
                <p:oleObj name="Equation" r:id="rId4" imgW="8888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3284538"/>
                        <a:ext cx="1801812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3851275" y="4581525"/>
            <a:ext cx="5051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/>
              <a:t>Kompleksni izraz za prividnu snagu:</a:t>
            </a:r>
            <a:endParaRPr lang="en-US" sz="2400"/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4067175" y="5157788"/>
            <a:ext cx="1190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 b="1" u="sng">
                <a:solidFill>
                  <a:srgbClr val="CC3399"/>
                </a:solidFill>
              </a:rPr>
              <a:t>S</a:t>
            </a:r>
            <a:r>
              <a:rPr lang="sr-Latn-CS" sz="2400" b="1">
                <a:solidFill>
                  <a:srgbClr val="CC3399"/>
                </a:solidFill>
              </a:rPr>
              <a:t>=P-jQ</a:t>
            </a:r>
            <a:endParaRPr lang="en-US" sz="2400" b="1" u="sng">
              <a:solidFill>
                <a:srgbClr val="CC3399"/>
              </a:solidFill>
            </a:endParaRP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4211638" y="5734050"/>
            <a:ext cx="1116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400" b="1" u="sng" dirty="0">
                <a:solidFill>
                  <a:srgbClr val="CC3399"/>
                </a:solidFill>
              </a:rPr>
              <a:t>S</a:t>
            </a:r>
            <a:r>
              <a:rPr lang="sr-Latn-CS" sz="2400" b="1" dirty="0">
                <a:solidFill>
                  <a:srgbClr val="CC3399"/>
                </a:solidFill>
              </a:rPr>
              <a:t>=</a:t>
            </a:r>
            <a:r>
              <a:rPr lang="sr-Latn-CS" sz="2400" b="1" u="sng" dirty="0">
                <a:solidFill>
                  <a:srgbClr val="CC3399"/>
                </a:solidFill>
              </a:rPr>
              <a:t>U</a:t>
            </a:r>
            <a:r>
              <a:rPr lang="sr-Latn-CS" sz="2400" b="1" dirty="0">
                <a:solidFill>
                  <a:srgbClr val="CC3399"/>
                </a:solidFill>
              </a:rPr>
              <a:t> </a:t>
            </a:r>
            <a:r>
              <a:rPr lang="sr-Latn-CS" sz="2400" b="1" u="sng" dirty="0">
                <a:solidFill>
                  <a:srgbClr val="CC3399"/>
                </a:solidFill>
              </a:rPr>
              <a:t>I</a:t>
            </a:r>
            <a:r>
              <a:rPr lang="sr-Latn-CS" sz="2400" b="1" u="sng" dirty="0">
                <a:solidFill>
                  <a:srgbClr val="CC3399"/>
                </a:solidFill>
                <a:latin typeface="Times New Roman"/>
                <a:cs typeface="Times New Roman"/>
              </a:rPr>
              <a:t>*</a:t>
            </a:r>
            <a:endParaRPr lang="en-US" sz="2400" b="1" u="sng" dirty="0">
              <a:solidFill>
                <a:srgbClr val="CC3399"/>
              </a:solidFill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5641975" y="5421313"/>
            <a:ext cx="35020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CS" sz="2000" dirty="0"/>
              <a:t>cos </a:t>
            </a:r>
            <a:r>
              <a:rPr lang="el-GR" sz="2000" dirty="0"/>
              <a:t>φ</a:t>
            </a:r>
            <a:r>
              <a:rPr lang="sr-Latn-CS" sz="2000" dirty="0"/>
              <a:t>=P/S  sačinilac snage</a:t>
            </a:r>
          </a:p>
          <a:p>
            <a:pPr eaLnBrk="1" hangingPunct="1"/>
            <a:r>
              <a:rPr lang="sr-Latn-CS" sz="2000" dirty="0"/>
              <a:t>sin </a:t>
            </a:r>
            <a:r>
              <a:rPr lang="el-GR" sz="2000" dirty="0"/>
              <a:t>φ</a:t>
            </a:r>
            <a:r>
              <a:rPr lang="sr-Latn-CS" sz="2000" dirty="0"/>
              <a:t>=Q/S  faktor reaktivnosti</a:t>
            </a:r>
          </a:p>
          <a:p>
            <a:pPr eaLnBrk="1" hangingPunct="1"/>
            <a:r>
              <a:rPr lang="sr-Latn-CS" sz="2000" b="1" u="sng" dirty="0">
                <a:solidFill>
                  <a:srgbClr val="CC0099"/>
                </a:solidFill>
              </a:rPr>
              <a:t>I</a:t>
            </a:r>
            <a:r>
              <a:rPr lang="sr-Latn-CS" sz="2000" u="sng" dirty="0"/>
              <a:t> </a:t>
            </a:r>
            <a:r>
              <a:rPr lang="sr-Latn-CS" sz="2000" dirty="0">
                <a:latin typeface="Times New Roman"/>
                <a:cs typeface="Times New Roman"/>
              </a:rPr>
              <a:t>*</a:t>
            </a:r>
            <a:r>
              <a:rPr lang="sr-Latn-CS" sz="2000" dirty="0"/>
              <a:t>– konjugovano kompleksna vrijednost struje</a:t>
            </a:r>
            <a:endParaRPr lang="en-US" sz="2000" dirty="0"/>
          </a:p>
          <a:p>
            <a:pPr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069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3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4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4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5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6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6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0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id="9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 tmFilter="0,0; .5, 1; 1, 1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0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 tmFilter="0,0; .5, 1; 1, 1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4350"/>
                            </p:stCondLst>
                            <p:childTnLst>
                              <p:par>
                                <p:cTn id="1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 tmFilter="0,0; .5, 1; 1, 1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 tmFilter="0,0; .5, 1; 1, 1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 tmFilter="0,0; .5, 1; 1, 1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 tmFilter="0,0; .5, 1; 1, 1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2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 tmFilter="0,0; .5, 1; 1, 1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 tmFilter="0,0; .5, 1; 1, 1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 tmFilter="0,0; .5, 1; 1, 1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 tmFilter="0,0; .5, 1; 1, 1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 tmFilter="0,0; .5, 1; 1, 1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 animBg="1"/>
      <p:bldP spid="6150" grpId="0" animBg="1"/>
      <p:bldP spid="6151" grpId="0" animBg="1"/>
      <p:bldP spid="6152" grpId="0"/>
      <p:bldP spid="6153" grpId="0"/>
      <p:bldP spid="6154" grpId="0"/>
      <p:bldP spid="6155" grpId="0"/>
      <p:bldP spid="6156" grpId="0" animBg="1"/>
      <p:bldP spid="6157" grpId="0"/>
      <p:bldP spid="6166" grpId="0" animBg="1"/>
      <p:bldP spid="6167" grpId="0" animBg="1"/>
      <p:bldP spid="6168" grpId="0" animBg="1"/>
      <p:bldP spid="6172" grpId="0"/>
      <p:bldP spid="6175" grpId="0"/>
      <p:bldP spid="6176" grpId="0"/>
      <p:bldP spid="6177" grpId="0"/>
      <p:bldP spid="6178" grpId="0"/>
      <p:bldP spid="6179" grpId="0"/>
      <p:bldP spid="6180" grpId="0"/>
      <p:bldP spid="6181" grpId="0"/>
      <p:bldP spid="6184" grpId="0"/>
      <p:bldP spid="6185" grpId="0"/>
      <p:bldP spid="6186" grpId="0"/>
      <p:bldP spid="6186" grpId="1"/>
      <p:bldP spid="618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Čuvar mjesta sadržaja 1"/>
          <p:cNvSpPr>
            <a:spLocks noGrp="1"/>
          </p:cNvSpPr>
          <p:nvPr>
            <p:ph/>
          </p:nvPr>
        </p:nvSpPr>
        <p:spPr>
          <a:xfrm>
            <a:off x="0" y="274638"/>
            <a:ext cx="9900592" cy="585152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hr-HR" sz="2800" dirty="0"/>
              <a:t>Redna veza </a:t>
            </a:r>
            <a:r>
              <a:rPr lang="en-US" sz="2800" b="1" dirty="0"/>
              <a:t>R</a:t>
            </a:r>
            <a:r>
              <a:rPr lang="hr-HR" sz="2800" b="1" dirty="0"/>
              <a:t>=10Ω, </a:t>
            </a:r>
            <a:r>
              <a:rPr lang="en-US" sz="2800" b="1" dirty="0"/>
              <a:t>L</a:t>
            </a:r>
            <a:r>
              <a:rPr lang="hr-HR" sz="2800" b="1" dirty="0"/>
              <a:t>=10 </a:t>
            </a:r>
            <a:r>
              <a:rPr lang="en-US" sz="2800" b="1" dirty="0"/>
              <a:t>m</a:t>
            </a:r>
            <a:r>
              <a:rPr lang="hr-HR" sz="2800" b="1" dirty="0"/>
              <a:t>Н </a:t>
            </a:r>
            <a:r>
              <a:rPr lang="hr-HR" sz="2800" dirty="0"/>
              <a:t>i </a:t>
            </a:r>
            <a:r>
              <a:rPr lang="en-US" sz="2800" b="1" dirty="0"/>
              <a:t>C</a:t>
            </a:r>
            <a:r>
              <a:rPr lang="hr-HR" sz="2800" b="1" dirty="0"/>
              <a:t>=50µ</a:t>
            </a:r>
            <a:r>
              <a:rPr lang="en-US" sz="2800" b="1" dirty="0"/>
              <a:t>F</a:t>
            </a:r>
            <a:r>
              <a:rPr lang="hr-HR" sz="2800" b="1" dirty="0"/>
              <a:t>  </a:t>
            </a:r>
            <a:r>
              <a:rPr lang="hr-HR" sz="2800" dirty="0"/>
              <a:t> је priključena na napon efektivne vrijednosti </a:t>
            </a:r>
            <a:r>
              <a:rPr lang="hr-HR" sz="2800" b="1" dirty="0"/>
              <a:t>U= 200</a:t>
            </a:r>
            <a:r>
              <a:rPr lang="en-US" sz="2800" b="1" dirty="0"/>
              <a:t>V</a:t>
            </a:r>
            <a:r>
              <a:rPr lang="hr-HR" sz="2800" b="1" dirty="0"/>
              <a:t>,  </a:t>
            </a:r>
            <a:r>
              <a:rPr lang="hr-HR" sz="2800" b="1" dirty="0">
                <a:latin typeface="Times New Roman"/>
                <a:cs typeface="Times New Roman"/>
              </a:rPr>
              <a:t>ω=</a:t>
            </a:r>
            <a:r>
              <a:rPr lang="hr-HR" sz="2800" b="1" dirty="0"/>
              <a:t>1000[</a:t>
            </a:r>
            <a:r>
              <a:rPr lang="en-US" sz="2800" b="1" dirty="0"/>
              <a:t>rad</a:t>
            </a:r>
            <a:r>
              <a:rPr lang="hr-HR" sz="2800" b="1" dirty="0"/>
              <a:t>/</a:t>
            </a:r>
            <a:r>
              <a:rPr lang="en-US" sz="2800" b="1" dirty="0"/>
              <a:t>s</a:t>
            </a:r>
            <a:r>
              <a:rPr lang="hr-HR" sz="2800" dirty="0"/>
              <a:t>.</a:t>
            </a:r>
            <a:r>
              <a:rPr lang="hr-HR" sz="2800" b="1" dirty="0"/>
              <a:t>] </a:t>
            </a:r>
            <a:r>
              <a:rPr lang="hr-HR" sz="2800" dirty="0"/>
              <a:t>   </a:t>
            </a:r>
          </a:p>
          <a:p>
            <a:pPr marL="0" indent="0" eaLnBrk="1" hangingPunct="1">
              <a:buNone/>
            </a:pPr>
            <a:r>
              <a:rPr lang="hr-HR" sz="2800" dirty="0"/>
              <a:t>početne faze </a:t>
            </a:r>
            <a:r>
              <a:rPr lang="el-GR" sz="2800" b="1" dirty="0">
                <a:latin typeface="Times New Roman"/>
                <a:cs typeface="Times New Roman"/>
              </a:rPr>
              <a:t>φ</a:t>
            </a:r>
            <a:r>
              <a:rPr lang="sr-Latn-ME" sz="2800" b="1" baseline="-25000" dirty="0">
                <a:latin typeface="Times New Roman"/>
                <a:cs typeface="Times New Roman"/>
              </a:rPr>
              <a:t>u</a:t>
            </a:r>
            <a:r>
              <a:rPr lang="sr-Latn-ME" sz="2800" b="1" dirty="0">
                <a:latin typeface="Times New Roman"/>
                <a:cs typeface="Times New Roman"/>
              </a:rPr>
              <a:t>=</a:t>
            </a:r>
            <a:r>
              <a:rPr lang="sr-Latn-ME" sz="2800" dirty="0">
                <a:latin typeface="Times New Roman"/>
                <a:cs typeface="Times New Roman"/>
              </a:rPr>
              <a:t> </a:t>
            </a:r>
            <a:r>
              <a:rPr lang="hr-HR" sz="2800" dirty="0"/>
              <a:t>-</a:t>
            </a:r>
            <a:r>
              <a:rPr lang="hr-HR" sz="2800" b="1" dirty="0"/>
              <a:t>60º</a:t>
            </a:r>
            <a:r>
              <a:rPr lang="hr-HR" sz="2800" dirty="0"/>
              <a:t>. Izračunati:  </a:t>
            </a:r>
            <a:r>
              <a:rPr lang="en-US" sz="2800" b="1" u="sng" dirty="0"/>
              <a:t>Z</a:t>
            </a:r>
            <a:r>
              <a:rPr lang="hr-HR" sz="2800" b="1" dirty="0"/>
              <a:t>, </a:t>
            </a:r>
            <a:r>
              <a:rPr lang="en-US" sz="2800" b="1" u="sng" dirty="0"/>
              <a:t>I</a:t>
            </a:r>
            <a:r>
              <a:rPr lang="hr-HR" sz="2800" b="1" dirty="0"/>
              <a:t>, </a:t>
            </a:r>
            <a:r>
              <a:rPr lang="en-US" sz="2800" b="1" dirty="0">
                <a:latin typeface="Times New Roman"/>
                <a:cs typeface="Times New Roman"/>
              </a:rPr>
              <a:t>φ</a:t>
            </a:r>
            <a:r>
              <a:rPr lang="sr-Latn-ME" sz="2800" b="1" dirty="0">
                <a:latin typeface="Times New Roman"/>
                <a:cs typeface="Times New Roman"/>
              </a:rPr>
              <a:t> i</a:t>
            </a:r>
            <a:r>
              <a:rPr lang="hr-HR" sz="2800" b="1" dirty="0"/>
              <a:t> </a:t>
            </a:r>
            <a:r>
              <a:rPr lang="en-US" sz="2800" b="1" dirty="0"/>
              <a:t>P</a:t>
            </a:r>
            <a:r>
              <a:rPr lang="hr-HR" sz="2800" b="1" dirty="0"/>
              <a:t>.</a:t>
            </a:r>
            <a:endParaRPr lang="sr-Latn-BA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23188"/>
              </p:ext>
            </p:extLst>
          </p:nvPr>
        </p:nvGraphicFramePr>
        <p:xfrm>
          <a:off x="1187624" y="1772816"/>
          <a:ext cx="6264696" cy="512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3" imgW="2082600" imgH="2044440" progId="Equation.3">
                  <p:embed/>
                </p:oleObj>
              </mc:Choice>
              <mc:Fallback>
                <p:oleObj name="Equation" r:id="rId3" imgW="2082600" imgH="2044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1772816"/>
                        <a:ext cx="6264696" cy="5123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340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399284"/>
              </p:ext>
            </p:extLst>
          </p:nvPr>
        </p:nvGraphicFramePr>
        <p:xfrm>
          <a:off x="251520" y="908720"/>
          <a:ext cx="8708710" cy="554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3" imgW="2831760" imgH="1803240" progId="Equation.3">
                  <p:embed/>
                </p:oleObj>
              </mc:Choice>
              <mc:Fallback>
                <p:oleObj name="Equation" r:id="rId3" imgW="2831760" imgH="1803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8708710" cy="5544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1119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1187624" y="3573016"/>
            <a:ext cx="640871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3203848" y="548680"/>
            <a:ext cx="72008" cy="53285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239852" y="3573016"/>
            <a:ext cx="1548172" cy="2664296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3784600" y="3568700"/>
            <a:ext cx="673845" cy="939800"/>
          </a:xfrm>
          <a:custGeom>
            <a:avLst/>
            <a:gdLst>
              <a:gd name="connsiteX0" fmla="*/ 647700 w 673845"/>
              <a:gd name="connsiteY0" fmla="*/ 0 h 939800"/>
              <a:gd name="connsiteX1" fmla="*/ 596900 w 673845"/>
              <a:gd name="connsiteY1" fmla="*/ 698500 h 939800"/>
              <a:gd name="connsiteX2" fmla="*/ 0 w 673845"/>
              <a:gd name="connsiteY2" fmla="*/ 939800 h 939800"/>
              <a:gd name="connsiteX3" fmla="*/ 0 w 673845"/>
              <a:gd name="connsiteY3" fmla="*/ 939800 h 93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3845" h="939800">
                <a:moveTo>
                  <a:pt x="647700" y="0"/>
                </a:moveTo>
                <a:cubicBezTo>
                  <a:pt x="676275" y="270933"/>
                  <a:pt x="704850" y="541867"/>
                  <a:pt x="596900" y="698500"/>
                </a:cubicBezTo>
                <a:cubicBezTo>
                  <a:pt x="488950" y="855133"/>
                  <a:pt x="0" y="939800"/>
                  <a:pt x="0" y="939800"/>
                </a:cubicBezTo>
                <a:lnTo>
                  <a:pt x="0" y="93980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07904" y="378904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/>
              <a:t>-60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93303" y="5636637"/>
            <a:ext cx="447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3200" dirty="0"/>
              <a:t>U</a:t>
            </a:r>
            <a:endParaRPr lang="en-US" sz="32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239852" y="3573016"/>
            <a:ext cx="1980220" cy="46558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340861" y="3717032"/>
            <a:ext cx="274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/>
              <a:t>I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4644008" y="356870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/>
              <a:t>-15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4000500" y="3975100"/>
            <a:ext cx="812800" cy="914400"/>
          </a:xfrm>
          <a:custGeom>
            <a:avLst/>
            <a:gdLst>
              <a:gd name="connsiteX0" fmla="*/ 0 w 812800"/>
              <a:gd name="connsiteY0" fmla="*/ 914400 h 914400"/>
              <a:gd name="connsiteX1" fmla="*/ 622300 w 812800"/>
              <a:gd name="connsiteY1" fmla="*/ 698500 h 914400"/>
              <a:gd name="connsiteX2" fmla="*/ 812800 w 812800"/>
              <a:gd name="connsiteY2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914400">
                <a:moveTo>
                  <a:pt x="0" y="914400"/>
                </a:moveTo>
                <a:cubicBezTo>
                  <a:pt x="243416" y="882650"/>
                  <a:pt x="486833" y="850900"/>
                  <a:pt x="622300" y="698500"/>
                </a:cubicBezTo>
                <a:cubicBezTo>
                  <a:pt x="757767" y="546100"/>
                  <a:pt x="785283" y="273050"/>
                  <a:pt x="812800" y="0"/>
                </a:cubicBezTo>
              </a:path>
            </a:pathLst>
          </a:cu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893303" y="45811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/>
              <a:t>45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00500" y="692696"/>
            <a:ext cx="4103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dirty="0"/>
              <a:t>Napon kasni za strujom za ugao</a:t>
            </a:r>
          </a:p>
          <a:p>
            <a:r>
              <a:rPr lang="sr-Latn-ME" sz="2400" dirty="0">
                <a:latin typeface="Times New Roman"/>
                <a:cs typeface="Times New Roman"/>
              </a:rPr>
              <a:t>φ=45°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776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320880"/>
              </p:ext>
            </p:extLst>
          </p:nvPr>
        </p:nvGraphicFramePr>
        <p:xfrm>
          <a:off x="196396" y="4005064"/>
          <a:ext cx="8816975" cy="256013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600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2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41" marR="91441" marT="45697" marB="4569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solidFill>
                            <a:srgbClr val="AA223F"/>
                          </a:solidFill>
                        </a:rPr>
                        <a:t>Trenutna</a:t>
                      </a:r>
                      <a:r>
                        <a:rPr lang="en-US" sz="1800" b="1" dirty="0">
                          <a:solidFill>
                            <a:srgbClr val="AA223F"/>
                          </a:solidFill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AA223F"/>
                          </a:solidFill>
                        </a:rPr>
                        <a:t>vrijednost</a:t>
                      </a:r>
                      <a:endParaRPr lang="en-US" sz="1800" b="1" dirty="0">
                        <a:solidFill>
                          <a:srgbClr val="AA223F"/>
                        </a:solidFill>
                      </a:endParaRPr>
                    </a:p>
                  </a:txBody>
                  <a:tcPr marL="91441" marR="91441" marT="45697" marB="45697"/>
                </a:tc>
                <a:tc>
                  <a:txBody>
                    <a:bodyPr/>
                    <a:lstStyle/>
                    <a:p>
                      <a:pPr algn="ctr" eaLnBrk="1" hangingPunct="1"/>
                      <a:r>
                        <a:rPr lang="en-US" sz="1800" b="1" dirty="0" err="1">
                          <a:solidFill>
                            <a:srgbClr val="AA223F"/>
                          </a:solidFill>
                        </a:rPr>
                        <a:t>Amplitudna</a:t>
                      </a:r>
                      <a:r>
                        <a:rPr lang="en-US" sz="1800" b="1" dirty="0">
                          <a:solidFill>
                            <a:srgbClr val="AA223F"/>
                          </a:solidFill>
                        </a:rPr>
                        <a:t> </a:t>
                      </a:r>
                    </a:p>
                    <a:p>
                      <a:pPr algn="ctr" eaLnBrk="1" hangingPunct="1"/>
                      <a:r>
                        <a:rPr lang="en-US" sz="1800" b="1" dirty="0" err="1">
                          <a:solidFill>
                            <a:srgbClr val="AA223F"/>
                          </a:solidFill>
                        </a:rPr>
                        <a:t>vrijednost</a:t>
                      </a:r>
                      <a:endParaRPr lang="en-US" sz="1800" b="1" dirty="0">
                        <a:solidFill>
                          <a:srgbClr val="AA223F"/>
                        </a:solidFill>
                      </a:endParaRPr>
                    </a:p>
                  </a:txBody>
                  <a:tcPr marL="91441" marR="91441" marT="45697" marB="45697"/>
                </a:tc>
                <a:tc>
                  <a:txBody>
                    <a:bodyPr/>
                    <a:lstStyle/>
                    <a:p>
                      <a:pPr algn="ctr" eaLnBrk="1" hangingPunct="1"/>
                      <a:r>
                        <a:rPr lang="en-US" sz="1800" b="1" dirty="0" err="1">
                          <a:solidFill>
                            <a:srgbClr val="AA223F"/>
                          </a:solidFill>
                        </a:rPr>
                        <a:t>Efektivna</a:t>
                      </a:r>
                      <a:r>
                        <a:rPr lang="en-US" sz="1800" b="1" dirty="0">
                          <a:solidFill>
                            <a:srgbClr val="AA223F"/>
                          </a:solidFill>
                        </a:rPr>
                        <a:t> </a:t>
                      </a:r>
                    </a:p>
                    <a:p>
                      <a:pPr algn="ctr" eaLnBrk="1" hangingPunct="1"/>
                      <a:r>
                        <a:rPr lang="en-US" sz="1800" b="1" dirty="0" err="1">
                          <a:solidFill>
                            <a:srgbClr val="AA223F"/>
                          </a:solidFill>
                        </a:rPr>
                        <a:t>Vrijednost</a:t>
                      </a:r>
                      <a:endParaRPr lang="en-US" sz="1800" b="1" dirty="0">
                        <a:solidFill>
                          <a:srgbClr val="AA223F"/>
                        </a:solidFill>
                      </a:endParaRPr>
                    </a:p>
                  </a:txBody>
                  <a:tcPr marL="91441" marR="91441" marT="45697" marB="456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/>
                        <a:t>Napon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na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otporniku</a:t>
                      </a:r>
                      <a:r>
                        <a:rPr lang="en-US" sz="1800" b="1" dirty="0"/>
                        <a:t> i </a:t>
                      </a:r>
                      <a:r>
                        <a:rPr lang="en-US" sz="1800" b="1" dirty="0" err="1"/>
                        <a:t>struja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su</a:t>
                      </a:r>
                      <a:r>
                        <a:rPr lang="en-US" sz="1800" b="1" dirty="0"/>
                        <a:t>  u </a:t>
                      </a:r>
                      <a:r>
                        <a:rPr lang="en-US" sz="1800" b="1" dirty="0" err="1"/>
                        <a:t>fa</a:t>
                      </a:r>
                      <a:r>
                        <a:rPr lang="sr-Latn-ME" sz="1800" b="1" dirty="0"/>
                        <a:t>zi</a:t>
                      </a:r>
                      <a:endParaRPr lang="en-US" sz="1800" b="1" dirty="0"/>
                    </a:p>
                  </a:txBody>
                  <a:tcPr marL="91441" marR="91441" marT="45697" marB="4569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/>
                        <a:t>u</a:t>
                      </a:r>
                      <a:r>
                        <a:rPr lang="en-US" sz="1800" b="1" baseline="-25000" dirty="0" err="1"/>
                        <a:t>R</a:t>
                      </a:r>
                      <a:r>
                        <a:rPr lang="en-US" sz="1800" b="1" dirty="0"/>
                        <a:t>=</a:t>
                      </a:r>
                      <a:r>
                        <a:rPr lang="en-US" sz="1800" b="1" dirty="0" err="1"/>
                        <a:t>U</a:t>
                      </a:r>
                      <a:r>
                        <a:rPr lang="en-US" sz="1800" b="1" baseline="-25000" dirty="0" err="1"/>
                        <a:t>Rm</a:t>
                      </a:r>
                      <a:r>
                        <a:rPr lang="en-US" sz="1800" b="1" dirty="0" err="1"/>
                        <a:t>sin</a:t>
                      </a:r>
                      <a:r>
                        <a:rPr lang="en-US" sz="1800" b="1" dirty="0"/>
                        <a:t> </a:t>
                      </a:r>
                      <a:r>
                        <a:rPr lang="el-GR" sz="1800" b="1" dirty="0"/>
                        <a:t>ω</a:t>
                      </a:r>
                      <a:r>
                        <a:rPr lang="en-US" sz="1800" b="1" dirty="0"/>
                        <a:t>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rgbClr val="AA223F"/>
                        </a:solidFill>
                      </a:endParaRPr>
                    </a:p>
                  </a:txBody>
                  <a:tcPr marL="91441" marR="91441" marT="45697" marB="4569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/>
                        <a:t>U</a:t>
                      </a:r>
                      <a:r>
                        <a:rPr lang="en-US" sz="1800" b="1" baseline="-25000" dirty="0" err="1"/>
                        <a:t>Rm</a:t>
                      </a:r>
                      <a:r>
                        <a:rPr lang="en-US" sz="1800" b="1" dirty="0"/>
                        <a:t>=</a:t>
                      </a:r>
                      <a:r>
                        <a:rPr lang="en-US" sz="1800" b="1" dirty="0" err="1"/>
                        <a:t>RI</a:t>
                      </a:r>
                      <a:r>
                        <a:rPr lang="en-US" sz="1800" b="1" baseline="-25000" dirty="0" err="1"/>
                        <a:t>m</a:t>
                      </a:r>
                      <a:endParaRPr lang="en-US" sz="1800" b="1" baseline="-25000" dirty="0"/>
                    </a:p>
                    <a:p>
                      <a:pPr algn="ctr" eaLnBrk="1" hangingPunct="1"/>
                      <a:endParaRPr lang="en-US" sz="1800" b="1" dirty="0">
                        <a:solidFill>
                          <a:srgbClr val="AA223F"/>
                        </a:solidFill>
                      </a:endParaRPr>
                    </a:p>
                  </a:txBody>
                  <a:tcPr marL="91441" marR="91441" marT="45697" marB="4569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U</a:t>
                      </a:r>
                      <a:r>
                        <a:rPr lang="en-US" sz="1800" b="1" baseline="-25000" dirty="0"/>
                        <a:t>R</a:t>
                      </a:r>
                      <a:r>
                        <a:rPr lang="en-US" sz="1800" b="1" dirty="0"/>
                        <a:t>=RI</a:t>
                      </a:r>
                    </a:p>
                    <a:p>
                      <a:pPr algn="ctr" eaLnBrk="1" hangingPunct="1"/>
                      <a:endParaRPr lang="en-US" sz="1800" b="1" dirty="0">
                        <a:solidFill>
                          <a:srgbClr val="AA223F"/>
                        </a:solidFill>
                      </a:endParaRPr>
                    </a:p>
                  </a:txBody>
                  <a:tcPr marL="91441" marR="91441" marT="45697" marB="456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/>
                        <a:t>Napon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na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kalemu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prednja</a:t>
                      </a:r>
                      <a:r>
                        <a:rPr lang="sr-Latn-CS" b="1" dirty="0"/>
                        <a:t>či </a:t>
                      </a:r>
                      <a:r>
                        <a:rPr lang="en-US" b="1" dirty="0"/>
                        <a:t> </a:t>
                      </a:r>
                      <a:r>
                        <a:rPr lang="sr-Latn-ME" b="1" dirty="0"/>
                        <a:t>za </a:t>
                      </a:r>
                      <a:r>
                        <a:rPr lang="sr-Latn-CS" b="1" dirty="0"/>
                        <a:t>90</a:t>
                      </a:r>
                      <a:r>
                        <a:rPr lang="sr-Latn-CS" b="1" baseline="30000" dirty="0"/>
                        <a:t>0 </a:t>
                      </a:r>
                      <a:r>
                        <a:rPr lang="sr-Latn-CS" b="1" baseline="0" dirty="0"/>
                        <a:t> u odnosu na struju</a:t>
                      </a:r>
                      <a:endParaRPr lang="en-US" sz="1800" b="1" dirty="0"/>
                    </a:p>
                  </a:txBody>
                  <a:tcPr marL="91441" marR="91441" marT="45697" marB="4569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/>
                        <a:t>u</a:t>
                      </a:r>
                      <a:r>
                        <a:rPr lang="en-US" b="1" baseline="-25000" dirty="0" err="1"/>
                        <a:t>L</a:t>
                      </a:r>
                      <a:r>
                        <a:rPr lang="en-US" b="1" dirty="0"/>
                        <a:t>=</a:t>
                      </a:r>
                      <a:r>
                        <a:rPr lang="en-US" b="1" dirty="0" err="1"/>
                        <a:t>U</a:t>
                      </a:r>
                      <a:r>
                        <a:rPr lang="en-US" b="1" baseline="-25000" dirty="0" err="1"/>
                        <a:t>Lm</a:t>
                      </a:r>
                      <a:r>
                        <a:rPr lang="en-US" b="1" dirty="0" err="1"/>
                        <a:t>sin</a:t>
                      </a:r>
                      <a:r>
                        <a:rPr lang="en-US" b="1" dirty="0"/>
                        <a:t>(</a:t>
                      </a:r>
                      <a:r>
                        <a:rPr lang="el-GR" b="1" dirty="0"/>
                        <a:t>ω</a:t>
                      </a:r>
                      <a:r>
                        <a:rPr lang="en-US" b="1" dirty="0"/>
                        <a:t>t+90</a:t>
                      </a:r>
                      <a:r>
                        <a:rPr lang="en-US" b="1" baseline="30000" dirty="0"/>
                        <a:t>0</a:t>
                      </a:r>
                      <a:r>
                        <a:rPr lang="en-US" b="1" dirty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rgbClr val="AA223F"/>
                        </a:solidFill>
                      </a:endParaRPr>
                    </a:p>
                  </a:txBody>
                  <a:tcPr marL="91441" marR="91441" marT="45697" marB="4569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/>
                        <a:t>U</a:t>
                      </a:r>
                      <a:r>
                        <a:rPr lang="en-US" b="1" baseline="-25000" dirty="0" err="1"/>
                        <a:t>Lm</a:t>
                      </a:r>
                      <a:r>
                        <a:rPr lang="en-US" b="1" dirty="0"/>
                        <a:t>=</a:t>
                      </a:r>
                      <a:r>
                        <a:rPr lang="en-US" b="1" dirty="0" err="1"/>
                        <a:t>X</a:t>
                      </a:r>
                      <a:r>
                        <a:rPr lang="en-US" b="1" baseline="-25000" dirty="0" err="1"/>
                        <a:t>L</a:t>
                      </a:r>
                      <a:r>
                        <a:rPr lang="en-US" b="1" dirty="0" err="1"/>
                        <a:t>I</a:t>
                      </a:r>
                      <a:r>
                        <a:rPr lang="en-US" b="1" baseline="-25000" dirty="0" err="1"/>
                        <a:t>m</a:t>
                      </a:r>
                      <a:endParaRPr lang="en-US" b="1" baseline="-25000" dirty="0"/>
                    </a:p>
                    <a:p>
                      <a:pPr algn="ctr" eaLnBrk="1" hangingPunct="1"/>
                      <a:endParaRPr lang="en-US" sz="1800" b="1" dirty="0">
                        <a:solidFill>
                          <a:srgbClr val="AA223F"/>
                        </a:solidFill>
                      </a:endParaRPr>
                    </a:p>
                  </a:txBody>
                  <a:tcPr marL="91441" marR="91441" marT="45697" marB="4569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U</a:t>
                      </a:r>
                      <a:r>
                        <a:rPr lang="en-US" b="1" baseline="-25000" dirty="0"/>
                        <a:t>L</a:t>
                      </a:r>
                      <a:r>
                        <a:rPr lang="en-US" b="1" dirty="0"/>
                        <a:t>=X</a:t>
                      </a:r>
                      <a:r>
                        <a:rPr lang="en-US" b="1" baseline="-25000" dirty="0"/>
                        <a:t>L</a:t>
                      </a:r>
                      <a:r>
                        <a:rPr lang="en-US" b="1" dirty="0"/>
                        <a:t>I</a:t>
                      </a:r>
                    </a:p>
                    <a:p>
                      <a:pPr algn="ctr" eaLnBrk="1" hangingPunct="1"/>
                      <a:endParaRPr lang="en-US" sz="1800" b="1" dirty="0">
                        <a:solidFill>
                          <a:srgbClr val="AA223F"/>
                        </a:solidFill>
                      </a:endParaRPr>
                    </a:p>
                  </a:txBody>
                  <a:tcPr marL="91441" marR="91441" marT="45697" marB="456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/>
                        <a:t>Napon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na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kondenzatoru</a:t>
                      </a:r>
                      <a:r>
                        <a:rPr lang="en-US" sz="1800" b="1" dirty="0"/>
                        <a:t> </a:t>
                      </a:r>
                      <a:r>
                        <a:rPr lang="sr-Latn-CS" sz="1800" b="1" dirty="0"/>
                        <a:t>kasni za 90</a:t>
                      </a:r>
                      <a:r>
                        <a:rPr lang="sr-Latn-CS" sz="1800" b="1" baseline="30000" dirty="0"/>
                        <a:t>0 </a:t>
                      </a:r>
                      <a:r>
                        <a:rPr lang="sr-Latn-CS" sz="1800" b="1" dirty="0"/>
                        <a:t>u odnosu na struju :</a:t>
                      </a:r>
                      <a:r>
                        <a:rPr lang="en-US" sz="1800" b="1" dirty="0"/>
                        <a:t> </a:t>
                      </a:r>
                    </a:p>
                  </a:txBody>
                  <a:tcPr marL="91441" marR="91441" marT="45697" marB="4569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/>
                        <a:t>u</a:t>
                      </a:r>
                      <a:r>
                        <a:rPr lang="en-US" sz="1800" b="1" baseline="-25000" dirty="0" err="1"/>
                        <a:t>C</a:t>
                      </a:r>
                      <a:r>
                        <a:rPr lang="en-US" sz="1800" b="1" dirty="0"/>
                        <a:t>=</a:t>
                      </a:r>
                      <a:r>
                        <a:rPr lang="en-US" sz="1800" b="1" dirty="0" err="1"/>
                        <a:t>U</a:t>
                      </a:r>
                      <a:r>
                        <a:rPr lang="en-US" sz="1800" b="1" baseline="-25000" dirty="0" err="1"/>
                        <a:t>Cm</a:t>
                      </a:r>
                      <a:r>
                        <a:rPr lang="en-US" sz="1800" b="1" dirty="0" err="1"/>
                        <a:t>sin</a:t>
                      </a:r>
                      <a:r>
                        <a:rPr lang="en-US" sz="1800" b="1" dirty="0"/>
                        <a:t>(</a:t>
                      </a:r>
                      <a:r>
                        <a:rPr lang="el-GR" sz="1800" b="1" dirty="0"/>
                        <a:t>ω</a:t>
                      </a:r>
                      <a:r>
                        <a:rPr lang="en-US" sz="1800" b="1" dirty="0"/>
                        <a:t>t-90</a:t>
                      </a:r>
                      <a:r>
                        <a:rPr lang="en-US" sz="1800" b="1" baseline="30000" dirty="0"/>
                        <a:t>0</a:t>
                      </a:r>
                      <a:r>
                        <a:rPr lang="en-US" sz="1800" b="1" dirty="0"/>
                        <a:t>)</a:t>
                      </a:r>
                    </a:p>
                  </a:txBody>
                  <a:tcPr marL="91441" marR="91441" marT="45697" marB="4569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/>
                        <a:t>U</a:t>
                      </a:r>
                      <a:r>
                        <a:rPr lang="en-US" sz="1800" b="1" baseline="-25000" dirty="0" err="1"/>
                        <a:t>Cm</a:t>
                      </a:r>
                      <a:r>
                        <a:rPr lang="en-US" sz="1800" b="1" dirty="0"/>
                        <a:t>=</a:t>
                      </a:r>
                      <a:r>
                        <a:rPr lang="en-US" sz="1800" b="1" dirty="0" err="1"/>
                        <a:t>X</a:t>
                      </a:r>
                      <a:r>
                        <a:rPr lang="en-US" sz="1800" b="1" baseline="-25000" dirty="0" err="1"/>
                        <a:t>C</a:t>
                      </a:r>
                      <a:r>
                        <a:rPr lang="en-US" sz="1800" b="1" dirty="0" err="1"/>
                        <a:t>I</a:t>
                      </a:r>
                      <a:r>
                        <a:rPr lang="en-US" sz="1800" b="1" baseline="-25000" dirty="0" err="1"/>
                        <a:t>m</a:t>
                      </a:r>
                      <a:endParaRPr lang="en-US" sz="1800" b="1" baseline="-25000" dirty="0"/>
                    </a:p>
                    <a:p>
                      <a:pPr algn="ctr" eaLnBrk="1" hangingPunct="1"/>
                      <a:endParaRPr lang="en-US" sz="1800" b="1" dirty="0">
                        <a:solidFill>
                          <a:srgbClr val="AA223F"/>
                        </a:solidFill>
                      </a:endParaRPr>
                    </a:p>
                  </a:txBody>
                  <a:tcPr marL="91441" marR="91441" marT="45697" marB="4569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U</a:t>
                      </a:r>
                      <a:r>
                        <a:rPr lang="en-US" sz="1800" b="1" baseline="-25000" dirty="0"/>
                        <a:t>C</a:t>
                      </a:r>
                      <a:r>
                        <a:rPr lang="en-US" sz="1800" b="1" dirty="0"/>
                        <a:t>=X</a:t>
                      </a:r>
                      <a:r>
                        <a:rPr lang="en-US" sz="1800" b="1" baseline="-25000" dirty="0"/>
                        <a:t>C</a:t>
                      </a:r>
                      <a:r>
                        <a:rPr lang="en-US" sz="1800" b="1" dirty="0"/>
                        <a:t>I</a:t>
                      </a:r>
                    </a:p>
                    <a:p>
                      <a:pPr algn="ctr" eaLnBrk="1" hangingPunct="1"/>
                      <a:endParaRPr lang="en-US" sz="1800" b="1" dirty="0">
                        <a:solidFill>
                          <a:srgbClr val="AA223F"/>
                        </a:solidFill>
                      </a:endParaRPr>
                    </a:p>
                  </a:txBody>
                  <a:tcPr marL="91441" marR="91441" marT="45697" marB="4569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276661"/>
              </p:ext>
            </p:extLst>
          </p:nvPr>
        </p:nvGraphicFramePr>
        <p:xfrm>
          <a:off x="3673475" y="665164"/>
          <a:ext cx="17335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orelDRAW" r:id="rId3" imgW="2569680" imgH="828000" progId="CorelDRAW.Graphic.11">
                  <p:embed/>
                </p:oleObj>
              </mc:Choice>
              <mc:Fallback>
                <p:oleObj name="CorelDRAW" r:id="rId3" imgW="2569680" imgH="828000" progId="CorelDRAW.Graphic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3475" y="665164"/>
                        <a:ext cx="173355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2089150" y="809626"/>
            <a:ext cx="1008063" cy="360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r-Latn-BA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>
            <a:off x="1585913" y="1025526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31" name="Line 16"/>
          <p:cNvSpPr>
            <a:spLocks noChangeShapeType="1"/>
          </p:cNvSpPr>
          <p:nvPr/>
        </p:nvSpPr>
        <p:spPr bwMode="auto">
          <a:xfrm>
            <a:off x="3097213" y="1025526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32" name="Line 17"/>
          <p:cNvSpPr>
            <a:spLocks noChangeShapeType="1"/>
          </p:cNvSpPr>
          <p:nvPr/>
        </p:nvSpPr>
        <p:spPr bwMode="auto">
          <a:xfrm>
            <a:off x="7705725" y="1028701"/>
            <a:ext cx="7938" cy="1357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33" name="Line 18"/>
          <p:cNvSpPr>
            <a:spLocks noChangeShapeType="1"/>
          </p:cNvSpPr>
          <p:nvPr/>
        </p:nvSpPr>
        <p:spPr bwMode="auto">
          <a:xfrm>
            <a:off x="1585913" y="1025526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34" name="Line 19"/>
          <p:cNvSpPr>
            <a:spLocks noChangeShapeType="1"/>
          </p:cNvSpPr>
          <p:nvPr/>
        </p:nvSpPr>
        <p:spPr bwMode="auto">
          <a:xfrm>
            <a:off x="1585913" y="2320926"/>
            <a:ext cx="6083300" cy="1905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2257425" y="396876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b="1"/>
              <a:t>R</a:t>
            </a:r>
            <a:endParaRPr lang="sr-Latn-CS" sz="2000" b="1"/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4294188" y="360363"/>
            <a:ext cx="431800" cy="39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b="1"/>
              <a:t>L</a:t>
            </a:r>
            <a:endParaRPr lang="sr-Latn-CS" sz="2000" b="1"/>
          </a:p>
        </p:txBody>
      </p:sp>
      <p:sp>
        <p:nvSpPr>
          <p:cNvPr id="37" name="Text Box 22"/>
          <p:cNvSpPr txBox="1">
            <a:spLocks noChangeArrowheads="1"/>
          </p:cNvSpPr>
          <p:nvPr/>
        </p:nvSpPr>
        <p:spPr bwMode="auto">
          <a:xfrm>
            <a:off x="4537075" y="1928814"/>
            <a:ext cx="4746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chemeClr val="accent2"/>
                </a:solidFill>
                <a:latin typeface="Comic Sans MS" pitchFamily="66" charset="0"/>
              </a:rPr>
              <a:t>u</a:t>
            </a:r>
            <a:endParaRPr lang="sr-Latn-CS" sz="2000" b="1">
              <a:solidFill>
                <a:schemeClr val="accent2"/>
              </a:solidFill>
              <a:latin typeface="Ariston Cirilica" pitchFamily="34" charset="0"/>
            </a:endParaRP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1323975" y="1439864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sr-Latn-CS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Line 25"/>
          <p:cNvSpPr>
            <a:spLocks noChangeShapeType="1"/>
          </p:cNvSpPr>
          <p:nvPr/>
        </p:nvSpPr>
        <p:spPr bwMode="auto">
          <a:xfrm>
            <a:off x="1801813" y="1025526"/>
            <a:ext cx="0" cy="576263"/>
          </a:xfrm>
          <a:prstGeom prst="line">
            <a:avLst/>
          </a:prstGeom>
          <a:noFill/>
          <a:ln w="38100">
            <a:solidFill>
              <a:srgbClr val="008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40" name="Line 26"/>
          <p:cNvSpPr>
            <a:spLocks noChangeShapeType="1"/>
          </p:cNvSpPr>
          <p:nvPr/>
        </p:nvSpPr>
        <p:spPr bwMode="auto">
          <a:xfrm>
            <a:off x="3602038" y="1025526"/>
            <a:ext cx="0" cy="647700"/>
          </a:xfrm>
          <a:prstGeom prst="line">
            <a:avLst/>
          </a:prstGeom>
          <a:noFill/>
          <a:ln w="38100">
            <a:solidFill>
              <a:srgbClr val="008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41" name="Line 27"/>
          <p:cNvSpPr>
            <a:spLocks noChangeShapeType="1"/>
          </p:cNvSpPr>
          <p:nvPr/>
        </p:nvSpPr>
        <p:spPr bwMode="auto">
          <a:xfrm flipV="1">
            <a:off x="1863725" y="1620839"/>
            <a:ext cx="1665288" cy="0"/>
          </a:xfrm>
          <a:prstGeom prst="line">
            <a:avLst/>
          </a:prstGeom>
          <a:noFill/>
          <a:ln w="9525">
            <a:solidFill>
              <a:srgbClr val="008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42" name="Line 28"/>
          <p:cNvSpPr>
            <a:spLocks noChangeShapeType="1"/>
          </p:cNvSpPr>
          <p:nvPr/>
        </p:nvSpPr>
        <p:spPr bwMode="auto">
          <a:xfrm flipV="1">
            <a:off x="3663950" y="1620839"/>
            <a:ext cx="1665288" cy="0"/>
          </a:xfrm>
          <a:prstGeom prst="line">
            <a:avLst/>
          </a:prstGeom>
          <a:noFill/>
          <a:ln w="9525">
            <a:solidFill>
              <a:srgbClr val="008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2378075" y="1241426"/>
            <a:ext cx="420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u</a:t>
            </a:r>
            <a:r>
              <a:rPr lang="en-US" baseline="-25000">
                <a:solidFill>
                  <a:schemeClr val="accent2"/>
                </a:solidFill>
              </a:rPr>
              <a:t>R</a:t>
            </a:r>
          </a:p>
        </p:txBody>
      </p:sp>
      <p:sp>
        <p:nvSpPr>
          <p:cNvPr id="44" name="Text Box 39"/>
          <p:cNvSpPr txBox="1">
            <a:spLocks noChangeArrowheads="1"/>
          </p:cNvSpPr>
          <p:nvPr/>
        </p:nvSpPr>
        <p:spPr bwMode="auto">
          <a:xfrm>
            <a:off x="4375150" y="1254126"/>
            <a:ext cx="395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u</a:t>
            </a:r>
            <a:r>
              <a:rPr lang="en-US" baseline="-25000">
                <a:solidFill>
                  <a:schemeClr val="accent2"/>
                </a:solidFill>
              </a:rPr>
              <a:t>L</a:t>
            </a:r>
          </a:p>
        </p:txBody>
      </p:sp>
      <p:sp>
        <p:nvSpPr>
          <p:cNvPr id="45" name="Line 81"/>
          <p:cNvSpPr>
            <a:spLocks noChangeShapeType="1"/>
          </p:cNvSpPr>
          <p:nvPr/>
        </p:nvSpPr>
        <p:spPr bwMode="auto">
          <a:xfrm>
            <a:off x="5400675" y="992189"/>
            <a:ext cx="0" cy="647700"/>
          </a:xfrm>
          <a:prstGeom prst="line">
            <a:avLst/>
          </a:prstGeom>
          <a:noFill/>
          <a:ln w="38100">
            <a:solidFill>
              <a:srgbClr val="008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46" name="Text Box 83"/>
          <p:cNvSpPr txBox="1">
            <a:spLocks noChangeArrowheads="1"/>
          </p:cNvSpPr>
          <p:nvPr/>
        </p:nvSpPr>
        <p:spPr bwMode="auto">
          <a:xfrm>
            <a:off x="6167438" y="396876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b="1"/>
              <a:t>C</a:t>
            </a:r>
            <a:endParaRPr lang="sr-Latn-CS" sz="2000" b="1"/>
          </a:p>
        </p:txBody>
      </p:sp>
      <p:grpSp>
        <p:nvGrpSpPr>
          <p:cNvPr id="47" name="Group 90"/>
          <p:cNvGrpSpPr>
            <a:grpSpLocks/>
          </p:cNvGrpSpPr>
          <p:nvPr/>
        </p:nvGrpSpPr>
        <p:grpSpPr bwMode="auto">
          <a:xfrm>
            <a:off x="6265863" y="776289"/>
            <a:ext cx="217487" cy="504825"/>
            <a:chOff x="3215" y="239"/>
            <a:chExt cx="137" cy="318"/>
          </a:xfrm>
        </p:grpSpPr>
        <p:sp>
          <p:nvSpPr>
            <p:cNvPr id="48" name="Line 84"/>
            <p:cNvSpPr>
              <a:spLocks noChangeShapeType="1"/>
            </p:cNvSpPr>
            <p:nvPr/>
          </p:nvSpPr>
          <p:spPr bwMode="auto">
            <a:xfrm>
              <a:off x="3215" y="239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bs-Latn-BA"/>
            </a:p>
          </p:txBody>
        </p:sp>
        <p:sp>
          <p:nvSpPr>
            <p:cNvPr id="49" name="Line 85"/>
            <p:cNvSpPr>
              <a:spLocks noChangeShapeType="1"/>
            </p:cNvSpPr>
            <p:nvPr/>
          </p:nvSpPr>
          <p:spPr bwMode="auto">
            <a:xfrm>
              <a:off x="3352" y="239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bs-Latn-BA"/>
            </a:p>
          </p:txBody>
        </p:sp>
      </p:grpSp>
      <p:sp>
        <p:nvSpPr>
          <p:cNvPr id="50" name="Line 86"/>
          <p:cNvSpPr>
            <a:spLocks noChangeShapeType="1"/>
          </p:cNvSpPr>
          <p:nvPr/>
        </p:nvSpPr>
        <p:spPr bwMode="auto">
          <a:xfrm>
            <a:off x="5410200" y="1028701"/>
            <a:ext cx="865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51" name="Line 87"/>
          <p:cNvSpPr>
            <a:spLocks noChangeShapeType="1"/>
          </p:cNvSpPr>
          <p:nvPr/>
        </p:nvSpPr>
        <p:spPr bwMode="auto">
          <a:xfrm>
            <a:off x="6491288" y="1028701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52" name="Line 88"/>
          <p:cNvSpPr>
            <a:spLocks noChangeShapeType="1"/>
          </p:cNvSpPr>
          <p:nvPr/>
        </p:nvSpPr>
        <p:spPr bwMode="auto">
          <a:xfrm>
            <a:off x="5456238" y="1614489"/>
            <a:ext cx="2249487" cy="0"/>
          </a:xfrm>
          <a:prstGeom prst="line">
            <a:avLst/>
          </a:prstGeom>
          <a:noFill/>
          <a:ln w="9525">
            <a:solidFill>
              <a:srgbClr val="008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53" name="Text Box 89"/>
          <p:cNvSpPr txBox="1">
            <a:spLocks noChangeArrowheads="1"/>
          </p:cNvSpPr>
          <p:nvPr/>
        </p:nvSpPr>
        <p:spPr bwMode="auto">
          <a:xfrm>
            <a:off x="6580188" y="1254126"/>
            <a:ext cx="585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u</a:t>
            </a:r>
            <a:r>
              <a:rPr lang="en-US" baseline="-2500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95536" y="2634794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/>
              <a:t>Kroz</a:t>
            </a:r>
            <a:r>
              <a:rPr lang="en-US" sz="2000" b="1" dirty="0"/>
              <a:t> </a:t>
            </a:r>
            <a:r>
              <a:rPr lang="en-US" sz="2000" b="1" dirty="0" err="1"/>
              <a:t>sve</a:t>
            </a:r>
            <a:r>
              <a:rPr lang="en-US" sz="2000" b="1" dirty="0"/>
              <a:t> </a:t>
            </a:r>
            <a:r>
              <a:rPr lang="en-US" sz="2000" b="1" dirty="0" err="1"/>
              <a:t>redno</a:t>
            </a:r>
            <a:r>
              <a:rPr lang="en-US" sz="2000" b="1" dirty="0"/>
              <a:t> </a:t>
            </a:r>
            <a:r>
              <a:rPr lang="en-US" sz="2000" b="1" dirty="0" err="1"/>
              <a:t>vezane</a:t>
            </a:r>
            <a:r>
              <a:rPr lang="en-US" sz="2000" b="1" dirty="0"/>
              <a:t> </a:t>
            </a:r>
            <a:r>
              <a:rPr lang="en-US" sz="2000" b="1" dirty="0" err="1"/>
              <a:t>elemente</a:t>
            </a:r>
            <a:r>
              <a:rPr lang="en-US" sz="2000" b="1" dirty="0"/>
              <a:t>  ( </a:t>
            </a:r>
            <a:r>
              <a:rPr lang="en-US" sz="2000" b="1" dirty="0" err="1"/>
              <a:t>otpornik</a:t>
            </a:r>
            <a:r>
              <a:rPr lang="sr-Latn-ME" sz="2000" b="1" dirty="0"/>
              <a:t>, kalem </a:t>
            </a:r>
            <a:r>
              <a:rPr lang="en-US" sz="2000" b="1" dirty="0"/>
              <a:t> i </a:t>
            </a:r>
            <a:r>
              <a:rPr lang="en-US" sz="2000" b="1" dirty="0" err="1"/>
              <a:t>kondenzator</a:t>
            </a:r>
            <a:r>
              <a:rPr lang="en-US" sz="2000" b="1" dirty="0"/>
              <a:t> ) t</a:t>
            </a:r>
            <a:r>
              <a:rPr lang="sr-Latn-CS" sz="2000" b="1" dirty="0"/>
              <a:t>eče struja:</a:t>
            </a:r>
            <a:endParaRPr lang="en-US" sz="2000" b="1" dirty="0"/>
          </a:p>
        </p:txBody>
      </p:sp>
      <p:sp>
        <p:nvSpPr>
          <p:cNvPr id="55" name="Rectangle 54"/>
          <p:cNvSpPr/>
          <p:nvPr/>
        </p:nvSpPr>
        <p:spPr>
          <a:xfrm>
            <a:off x="4054068" y="3059668"/>
            <a:ext cx="19580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i=</a:t>
            </a:r>
            <a:r>
              <a:rPr lang="en-US" sz="3200" b="1" dirty="0" err="1">
                <a:solidFill>
                  <a:srgbClr val="FF0000"/>
                </a:solidFill>
              </a:rPr>
              <a:t>I</a:t>
            </a:r>
            <a:r>
              <a:rPr lang="en-US" sz="3200" b="1" baseline="-25000" dirty="0" err="1">
                <a:solidFill>
                  <a:srgbClr val="FF0000"/>
                </a:solidFill>
              </a:rPr>
              <a:t>m</a:t>
            </a:r>
            <a:r>
              <a:rPr lang="en-US" sz="3200" b="1" dirty="0" err="1">
                <a:solidFill>
                  <a:srgbClr val="FF0000"/>
                </a:solidFill>
              </a:rPr>
              <a:t>sin</a:t>
            </a:r>
            <a:r>
              <a:rPr lang="el-GR" sz="3200" b="1" dirty="0">
                <a:solidFill>
                  <a:srgbClr val="FF0000"/>
                </a:solidFill>
              </a:rPr>
              <a:t>ω</a:t>
            </a:r>
            <a:r>
              <a:rPr lang="en-US" sz="3200" b="1" dirty="0">
                <a:solidFill>
                  <a:srgbClr val="FF0000"/>
                </a:solidFill>
              </a:rPr>
              <a:t>t</a:t>
            </a:r>
            <a:endParaRPr lang="el-G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4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5" grpId="0" animBg="1"/>
      <p:bldP spid="46" grpId="0"/>
      <p:bldP spid="50" grpId="0" animBg="1"/>
      <p:bldP spid="51" grpId="0" animBg="1"/>
      <p:bldP spid="52" grpId="0" animBg="1"/>
      <p:bldP spid="53" grpId="0"/>
      <p:bldP spid="54" grpId="0" build="p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6375" y="188913"/>
            <a:ext cx="84153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Fazorski dijagram napona i struje za redno RLC kolo, ako  je U</a:t>
            </a:r>
            <a:r>
              <a:rPr lang="en-US" baseline="-25000"/>
              <a:t>L</a:t>
            </a:r>
            <a:r>
              <a:rPr lang="en-US"/>
              <a:t>&gt;U</a:t>
            </a:r>
            <a:r>
              <a:rPr lang="en-US" baseline="-25000"/>
              <a:t>C</a:t>
            </a:r>
            <a:r>
              <a:rPr lang="en-US"/>
              <a:t>:</a:t>
            </a:r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>
            <a:off x="1376363" y="773113"/>
            <a:ext cx="0" cy="5041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>
            <a:off x="657225" y="3519488"/>
            <a:ext cx="4995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5021263" y="3519488"/>
            <a:ext cx="1092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pitchFamily="18" charset="0"/>
                <a:cs typeface="Times New Roman" pitchFamily="18" charset="0"/>
              </a:rPr>
              <a:t>Fazna osa</a:t>
            </a:r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1376363" y="3519488"/>
            <a:ext cx="1216025" cy="0"/>
          </a:xfrm>
          <a:prstGeom prst="line">
            <a:avLst/>
          </a:prstGeom>
          <a:noFill/>
          <a:ln w="57150">
            <a:solidFill>
              <a:srgbClr val="FA2D04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781175" y="3608388"/>
            <a:ext cx="247650" cy="366712"/>
            <a:chOff x="1121" y="2246"/>
            <a:chExt cx="156" cy="231"/>
          </a:xfrm>
        </p:grpSpPr>
        <p:sp>
          <p:nvSpPr>
            <p:cNvPr id="40996" name="Text Box 49"/>
            <p:cNvSpPr txBox="1">
              <a:spLocks noChangeArrowheads="1"/>
            </p:cNvSpPr>
            <p:nvPr/>
          </p:nvSpPr>
          <p:spPr bwMode="auto">
            <a:xfrm>
              <a:off x="1121" y="2246"/>
              <a:ext cx="1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AA223F"/>
                  </a:solidFill>
                </a:rPr>
                <a:t>I</a:t>
              </a:r>
            </a:p>
          </p:txBody>
        </p:sp>
        <p:sp>
          <p:nvSpPr>
            <p:cNvPr id="40997" name="Line 50"/>
            <p:cNvSpPr>
              <a:spLocks noChangeShapeType="1"/>
            </p:cNvSpPr>
            <p:nvPr/>
          </p:nvSpPr>
          <p:spPr bwMode="auto">
            <a:xfrm>
              <a:off x="1151" y="2273"/>
              <a:ext cx="113" cy="0"/>
            </a:xfrm>
            <a:prstGeom prst="line">
              <a:avLst/>
            </a:prstGeom>
            <a:noFill/>
            <a:ln w="9525">
              <a:solidFill>
                <a:srgbClr val="AA223F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bs-Latn-BA"/>
            </a:p>
          </p:txBody>
        </p:sp>
      </p:grpSp>
      <p:sp>
        <p:nvSpPr>
          <p:cNvPr id="18484" name="Line 52"/>
          <p:cNvSpPr>
            <a:spLocks noChangeShapeType="1"/>
          </p:cNvSpPr>
          <p:nvPr/>
        </p:nvSpPr>
        <p:spPr bwMode="auto">
          <a:xfrm>
            <a:off x="1376363" y="3563938"/>
            <a:ext cx="28352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3805238" y="3698875"/>
            <a:ext cx="458787" cy="368300"/>
            <a:chOff x="2397" y="2330"/>
            <a:chExt cx="289" cy="232"/>
          </a:xfrm>
        </p:grpSpPr>
        <p:sp>
          <p:nvSpPr>
            <p:cNvPr id="40994" name="Text Box 53"/>
            <p:cNvSpPr txBox="1">
              <a:spLocks noChangeArrowheads="1"/>
            </p:cNvSpPr>
            <p:nvPr/>
          </p:nvSpPr>
          <p:spPr bwMode="auto">
            <a:xfrm>
              <a:off x="2397" y="2331"/>
              <a:ext cx="2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/>
                <a:t>U</a:t>
              </a:r>
              <a:r>
                <a:rPr lang="en-US" b="1" baseline="-25000"/>
                <a:t>R</a:t>
              </a:r>
            </a:p>
          </p:txBody>
        </p:sp>
        <p:sp>
          <p:nvSpPr>
            <p:cNvPr id="40995" name="Line 54"/>
            <p:cNvSpPr>
              <a:spLocks noChangeShapeType="1"/>
            </p:cNvSpPr>
            <p:nvPr/>
          </p:nvSpPr>
          <p:spPr bwMode="auto">
            <a:xfrm>
              <a:off x="2455" y="2330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bs-Latn-BA"/>
            </a:p>
          </p:txBody>
        </p:sp>
      </p:grpSp>
      <p:sp>
        <p:nvSpPr>
          <p:cNvPr id="18488" name="Line 56"/>
          <p:cNvSpPr>
            <a:spLocks noChangeShapeType="1"/>
          </p:cNvSpPr>
          <p:nvPr/>
        </p:nvSpPr>
        <p:spPr bwMode="auto">
          <a:xfrm flipV="1">
            <a:off x="1376363" y="1314450"/>
            <a:ext cx="0" cy="2205038"/>
          </a:xfrm>
          <a:prstGeom prst="line">
            <a:avLst/>
          </a:prstGeom>
          <a:noFill/>
          <a:ln w="38100">
            <a:solidFill>
              <a:srgbClr val="00A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489" name="Text Box 57"/>
          <p:cNvSpPr txBox="1">
            <a:spLocks noChangeArrowheads="1"/>
          </p:cNvSpPr>
          <p:nvPr/>
        </p:nvSpPr>
        <p:spPr bwMode="auto">
          <a:xfrm>
            <a:off x="657225" y="2033588"/>
            <a:ext cx="5667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U</a:t>
            </a:r>
            <a:r>
              <a:rPr lang="en-US" b="1" baseline="-25000"/>
              <a:t>L</a:t>
            </a:r>
          </a:p>
        </p:txBody>
      </p:sp>
      <p:sp>
        <p:nvSpPr>
          <p:cNvPr id="18490" name="Line 58"/>
          <p:cNvSpPr>
            <a:spLocks noChangeShapeType="1"/>
          </p:cNvSpPr>
          <p:nvPr/>
        </p:nvSpPr>
        <p:spPr bwMode="auto">
          <a:xfrm>
            <a:off x="701675" y="2079625"/>
            <a:ext cx="225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492" name="Line 60"/>
          <p:cNvSpPr>
            <a:spLocks noChangeShapeType="1"/>
          </p:cNvSpPr>
          <p:nvPr/>
        </p:nvSpPr>
        <p:spPr bwMode="auto">
          <a:xfrm>
            <a:off x="1376363" y="3519488"/>
            <a:ext cx="0" cy="765175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494" name="Text Box 62"/>
          <p:cNvSpPr txBox="1">
            <a:spLocks noChangeArrowheads="1"/>
          </p:cNvSpPr>
          <p:nvPr/>
        </p:nvSpPr>
        <p:spPr bwMode="auto">
          <a:xfrm>
            <a:off x="746125" y="3698875"/>
            <a:ext cx="566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U</a:t>
            </a:r>
            <a:r>
              <a:rPr lang="en-US" b="1" baseline="-25000"/>
              <a:t>C</a:t>
            </a:r>
          </a:p>
        </p:txBody>
      </p:sp>
      <p:sp>
        <p:nvSpPr>
          <p:cNvPr id="18495" name="Line 63"/>
          <p:cNvSpPr>
            <a:spLocks noChangeShapeType="1"/>
          </p:cNvSpPr>
          <p:nvPr/>
        </p:nvSpPr>
        <p:spPr bwMode="auto">
          <a:xfrm>
            <a:off x="792163" y="3743325"/>
            <a:ext cx="223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496" name="Line 64"/>
          <p:cNvSpPr>
            <a:spLocks noChangeShapeType="1"/>
          </p:cNvSpPr>
          <p:nvPr/>
        </p:nvSpPr>
        <p:spPr bwMode="auto">
          <a:xfrm flipV="1">
            <a:off x="4167188" y="1314450"/>
            <a:ext cx="0" cy="2205038"/>
          </a:xfrm>
          <a:prstGeom prst="line">
            <a:avLst/>
          </a:prstGeom>
          <a:noFill/>
          <a:ln w="38100">
            <a:solidFill>
              <a:srgbClr val="00AC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498" name="Text Box 66"/>
          <p:cNvSpPr txBox="1">
            <a:spLocks noChangeArrowheads="1"/>
          </p:cNvSpPr>
          <p:nvPr/>
        </p:nvSpPr>
        <p:spPr bwMode="auto">
          <a:xfrm>
            <a:off x="4392613" y="1854200"/>
            <a:ext cx="5667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U</a:t>
            </a:r>
            <a:r>
              <a:rPr lang="en-US" b="1" baseline="-25000"/>
              <a:t>L</a:t>
            </a:r>
          </a:p>
        </p:txBody>
      </p:sp>
      <p:sp>
        <p:nvSpPr>
          <p:cNvPr id="18499" name="Line 67"/>
          <p:cNvSpPr>
            <a:spLocks noChangeShapeType="1"/>
          </p:cNvSpPr>
          <p:nvPr/>
        </p:nvSpPr>
        <p:spPr bwMode="auto">
          <a:xfrm>
            <a:off x="4437063" y="1898650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500" name="Line 68"/>
          <p:cNvSpPr>
            <a:spLocks noChangeShapeType="1"/>
          </p:cNvSpPr>
          <p:nvPr/>
        </p:nvSpPr>
        <p:spPr bwMode="auto">
          <a:xfrm>
            <a:off x="4076700" y="1314450"/>
            <a:ext cx="0" cy="765175"/>
          </a:xfrm>
          <a:prstGeom prst="line">
            <a:avLst/>
          </a:prstGeom>
          <a:noFill/>
          <a:ln w="38100">
            <a:solidFill>
              <a:srgbClr val="D60093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502" name="Text Box 70"/>
          <p:cNvSpPr txBox="1">
            <a:spLocks noChangeArrowheads="1"/>
          </p:cNvSpPr>
          <p:nvPr/>
        </p:nvSpPr>
        <p:spPr bwMode="auto">
          <a:xfrm>
            <a:off x="3492500" y="1449388"/>
            <a:ext cx="5667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U</a:t>
            </a:r>
            <a:r>
              <a:rPr lang="en-US" b="1" baseline="-25000"/>
              <a:t>C</a:t>
            </a:r>
          </a:p>
        </p:txBody>
      </p:sp>
      <p:sp>
        <p:nvSpPr>
          <p:cNvPr id="18503" name="Line 71"/>
          <p:cNvSpPr>
            <a:spLocks noChangeShapeType="1"/>
          </p:cNvSpPr>
          <p:nvPr/>
        </p:nvSpPr>
        <p:spPr bwMode="auto">
          <a:xfrm>
            <a:off x="3536950" y="1493838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504" name="Line 72"/>
          <p:cNvSpPr>
            <a:spLocks noChangeShapeType="1"/>
          </p:cNvSpPr>
          <p:nvPr/>
        </p:nvSpPr>
        <p:spPr bwMode="auto">
          <a:xfrm flipV="1">
            <a:off x="1376363" y="2124075"/>
            <a:ext cx="2746375" cy="1395413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505" name="Text Box 73"/>
          <p:cNvSpPr txBox="1">
            <a:spLocks noChangeArrowheads="1"/>
          </p:cNvSpPr>
          <p:nvPr/>
        </p:nvSpPr>
        <p:spPr bwMode="auto">
          <a:xfrm>
            <a:off x="2635250" y="230505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U</a:t>
            </a:r>
          </a:p>
        </p:txBody>
      </p:sp>
      <p:sp>
        <p:nvSpPr>
          <p:cNvPr id="18506" name="Line 74"/>
          <p:cNvSpPr>
            <a:spLocks noChangeShapeType="1"/>
          </p:cNvSpPr>
          <p:nvPr/>
        </p:nvSpPr>
        <p:spPr bwMode="auto">
          <a:xfrm>
            <a:off x="2749550" y="2349500"/>
            <a:ext cx="17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507" name="AutoShape 75"/>
          <p:cNvSpPr>
            <a:spLocks/>
          </p:cNvSpPr>
          <p:nvPr/>
        </p:nvSpPr>
        <p:spPr bwMode="auto">
          <a:xfrm>
            <a:off x="4167188" y="2124075"/>
            <a:ext cx="404812" cy="1395413"/>
          </a:xfrm>
          <a:prstGeom prst="rightBrace">
            <a:avLst>
              <a:gd name="adj1" fmla="val 287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r-Latn-BA"/>
          </a:p>
        </p:txBody>
      </p:sp>
      <p:sp>
        <p:nvSpPr>
          <p:cNvPr id="18508" name="Text Box 76"/>
          <p:cNvSpPr txBox="1">
            <a:spLocks noChangeArrowheads="1"/>
          </p:cNvSpPr>
          <p:nvPr/>
        </p:nvSpPr>
        <p:spPr bwMode="auto">
          <a:xfrm>
            <a:off x="4662488" y="2708275"/>
            <a:ext cx="1184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U</a:t>
            </a:r>
            <a:r>
              <a:rPr lang="en-US" baseline="-25000" dirty="0"/>
              <a:t>X</a:t>
            </a:r>
            <a:r>
              <a:rPr lang="en-US" dirty="0"/>
              <a:t>=U</a:t>
            </a:r>
            <a:r>
              <a:rPr lang="en-US" baseline="-25000" dirty="0"/>
              <a:t>L</a:t>
            </a:r>
            <a:r>
              <a:rPr lang="en-US" dirty="0"/>
              <a:t>-U</a:t>
            </a:r>
            <a:r>
              <a:rPr lang="en-US" baseline="-25000" dirty="0"/>
              <a:t>C</a:t>
            </a:r>
          </a:p>
        </p:txBody>
      </p:sp>
      <p:sp>
        <p:nvSpPr>
          <p:cNvPr id="18509" name="Text Box 77"/>
          <p:cNvSpPr txBox="1">
            <a:spLocks noChangeArrowheads="1"/>
          </p:cNvSpPr>
          <p:nvPr/>
        </p:nvSpPr>
        <p:spPr bwMode="auto">
          <a:xfrm>
            <a:off x="2139950" y="3070225"/>
            <a:ext cx="331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φ</a:t>
            </a:r>
          </a:p>
        </p:txBody>
      </p:sp>
      <p:sp>
        <p:nvSpPr>
          <p:cNvPr id="18510" name="AutoShape 78"/>
          <p:cNvSpPr>
            <a:spLocks noChangeArrowheads="1"/>
          </p:cNvSpPr>
          <p:nvPr/>
        </p:nvSpPr>
        <p:spPr bwMode="auto">
          <a:xfrm>
            <a:off x="1511300" y="1089025"/>
            <a:ext cx="1665288" cy="1125538"/>
          </a:xfrm>
          <a:prstGeom prst="wedgeRoundRectCallout">
            <a:avLst>
              <a:gd name="adj1" fmla="val -2051"/>
              <a:gd name="adj2" fmla="val 135755"/>
              <a:gd name="adj3" fmla="val 16667"/>
            </a:avLst>
          </a:prstGeom>
          <a:solidFill>
            <a:srgbClr val="CC99FF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>
                <a:latin typeface="Times New Roman" pitchFamily="18" charset="0"/>
                <a:cs typeface="Times New Roman" pitchFamily="18" charset="0"/>
              </a:rPr>
              <a:t>Fazna razlika izme</a:t>
            </a:r>
            <a:r>
              <a:rPr lang="sr-Latn-CS" sz="1600">
                <a:latin typeface="Times New Roman" pitchFamily="18" charset="0"/>
                <a:cs typeface="Times New Roman" pitchFamily="18" charset="0"/>
              </a:rPr>
              <a:t>đu struje i ukupnog napona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11" name="Line 79"/>
          <p:cNvSpPr>
            <a:spLocks noChangeShapeType="1"/>
          </p:cNvSpPr>
          <p:nvPr/>
        </p:nvSpPr>
        <p:spPr bwMode="auto">
          <a:xfrm>
            <a:off x="1376363" y="3519488"/>
            <a:ext cx="2790825" cy="0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512" name="Line 80"/>
          <p:cNvSpPr>
            <a:spLocks noChangeShapeType="1"/>
          </p:cNvSpPr>
          <p:nvPr/>
        </p:nvSpPr>
        <p:spPr bwMode="auto">
          <a:xfrm flipV="1">
            <a:off x="4167188" y="2124075"/>
            <a:ext cx="0" cy="1439863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513" name="Line 81"/>
          <p:cNvSpPr>
            <a:spLocks noChangeShapeType="1"/>
          </p:cNvSpPr>
          <p:nvPr/>
        </p:nvSpPr>
        <p:spPr bwMode="auto">
          <a:xfrm flipV="1">
            <a:off x="1376363" y="2124075"/>
            <a:ext cx="2790825" cy="1395413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514" name="AutoShape 82"/>
          <p:cNvSpPr>
            <a:spLocks noChangeArrowheads="1"/>
          </p:cNvSpPr>
          <p:nvPr/>
        </p:nvSpPr>
        <p:spPr bwMode="auto">
          <a:xfrm>
            <a:off x="5067300" y="1179513"/>
            <a:ext cx="2160588" cy="900112"/>
          </a:xfrm>
          <a:prstGeom prst="wedgeRoundRectCallout">
            <a:avLst>
              <a:gd name="adj1" fmla="val -115468"/>
              <a:gd name="adj2" fmla="val 133421"/>
              <a:gd name="adj3" fmla="val 16667"/>
            </a:avLst>
          </a:prstGeom>
          <a:solidFill>
            <a:srgbClr val="FFFF00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sr-Latn-CS" sz="1600">
                <a:latin typeface="Times New Roman" pitchFamily="18" charset="0"/>
                <a:cs typeface="Times New Roman" pitchFamily="18" charset="0"/>
              </a:rPr>
              <a:t>Trougao napona za redno RLC kolo, ako je U</a:t>
            </a:r>
            <a:r>
              <a:rPr lang="sr-Latn-CS" sz="1600" baseline="-2500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&gt;U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8515" name="Text Box 83"/>
          <p:cNvSpPr txBox="1">
            <a:spLocks noChangeArrowheads="1"/>
          </p:cNvSpPr>
          <p:nvPr/>
        </p:nvSpPr>
        <p:spPr bwMode="auto">
          <a:xfrm>
            <a:off x="1692275" y="4554538"/>
            <a:ext cx="7289800" cy="11874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/>
              <a:t>U </a:t>
            </a:r>
            <a:r>
              <a:rPr lang="en-US" sz="2400" b="1" dirty="0" err="1"/>
              <a:t>rednom</a:t>
            </a:r>
            <a:r>
              <a:rPr lang="en-US" sz="2400" b="1" dirty="0"/>
              <a:t> RLC </a:t>
            </a:r>
            <a:r>
              <a:rPr lang="en-US" sz="2400" b="1" dirty="0" err="1"/>
              <a:t>kolu</a:t>
            </a:r>
            <a:r>
              <a:rPr lang="en-US" sz="2400" b="1" dirty="0"/>
              <a:t>, </a:t>
            </a:r>
            <a:r>
              <a:rPr lang="en-US" sz="2400" b="1" dirty="0" err="1"/>
              <a:t>kada</a:t>
            </a:r>
            <a:r>
              <a:rPr lang="en-US" sz="2400" b="1" dirty="0"/>
              <a:t> je U</a:t>
            </a:r>
            <a:r>
              <a:rPr lang="en-US" sz="2400" b="1" baseline="-25000" dirty="0"/>
              <a:t>L</a:t>
            </a:r>
            <a:r>
              <a:rPr lang="en-US" sz="2400" b="1" dirty="0"/>
              <a:t>&gt;U</a:t>
            </a:r>
            <a:r>
              <a:rPr lang="en-US" sz="2400" b="1" baseline="-25000" dirty="0"/>
              <a:t>C</a:t>
            </a:r>
            <a:r>
              <a:rPr lang="en-US" sz="2400" b="1" dirty="0"/>
              <a:t>, </a:t>
            </a:r>
            <a:r>
              <a:rPr lang="en-US" sz="2400" b="1" dirty="0" err="1"/>
              <a:t>struja</a:t>
            </a:r>
            <a:r>
              <a:rPr lang="en-US" sz="2400" b="1" dirty="0"/>
              <a:t> </a:t>
            </a:r>
            <a:r>
              <a:rPr lang="en-US" sz="2400" b="1" dirty="0" err="1"/>
              <a:t>zaostaje</a:t>
            </a:r>
            <a:r>
              <a:rPr lang="en-US" sz="2400" b="1" dirty="0"/>
              <a:t> </a:t>
            </a:r>
            <a:r>
              <a:rPr lang="en-US" sz="2400" b="1" dirty="0" err="1"/>
              <a:t>po</a:t>
            </a:r>
            <a:r>
              <a:rPr lang="en-US" sz="2400" b="1" dirty="0"/>
              <a:t> </a:t>
            </a:r>
            <a:r>
              <a:rPr lang="en-US" sz="2400" b="1" dirty="0" err="1"/>
              <a:t>fazi</a:t>
            </a:r>
            <a:r>
              <a:rPr lang="en-US" sz="2400" b="1" dirty="0"/>
              <a:t> u </a:t>
            </a:r>
            <a:r>
              <a:rPr lang="en-US" sz="2400" b="1" dirty="0" err="1"/>
              <a:t>odnosu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ukupni</a:t>
            </a:r>
            <a:r>
              <a:rPr lang="en-US" sz="2400" b="1" dirty="0"/>
              <a:t> </a:t>
            </a:r>
            <a:r>
              <a:rPr lang="en-US" sz="2400" b="1" dirty="0" err="1"/>
              <a:t>napon</a:t>
            </a:r>
            <a:r>
              <a:rPr lang="en-US" sz="2400" b="1" dirty="0"/>
              <a:t> </a:t>
            </a:r>
            <a:r>
              <a:rPr lang="en-US" sz="2400" b="1" dirty="0" err="1"/>
              <a:t>za</a:t>
            </a:r>
            <a:r>
              <a:rPr lang="en-US" sz="2400" b="1" dirty="0"/>
              <a:t> </a:t>
            </a:r>
            <a:r>
              <a:rPr lang="en-US" sz="2400" b="1" dirty="0" err="1"/>
              <a:t>ugao</a:t>
            </a:r>
            <a:r>
              <a:rPr lang="en-US" sz="2400" b="1" dirty="0"/>
              <a:t> </a:t>
            </a:r>
            <a:r>
              <a:rPr lang="el-GR" sz="2400" b="1" dirty="0"/>
              <a:t>φ</a:t>
            </a:r>
          </a:p>
        </p:txBody>
      </p:sp>
      <p:sp>
        <p:nvSpPr>
          <p:cNvPr id="38" name="Line 67"/>
          <p:cNvSpPr>
            <a:spLocks noChangeShapeType="1"/>
          </p:cNvSpPr>
          <p:nvPr/>
        </p:nvSpPr>
        <p:spPr bwMode="auto">
          <a:xfrm>
            <a:off x="4711868" y="2772740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39" name="Line 67"/>
          <p:cNvSpPr>
            <a:spLocks noChangeShapeType="1"/>
          </p:cNvSpPr>
          <p:nvPr/>
        </p:nvSpPr>
        <p:spPr bwMode="auto">
          <a:xfrm>
            <a:off x="5108575" y="2772740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40" name="Line 67"/>
          <p:cNvSpPr>
            <a:spLocks noChangeShapeType="1"/>
          </p:cNvSpPr>
          <p:nvPr/>
        </p:nvSpPr>
        <p:spPr bwMode="auto">
          <a:xfrm>
            <a:off x="5469440" y="2780928"/>
            <a:ext cx="29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02443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" dur="500"/>
                                        <p:tgtEl>
                                          <p:spTgt spid="1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8" dur="500"/>
                                        <p:tgtEl>
                                          <p:spTgt spid="1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8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8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8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8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8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500"/>
                                        <p:tgtEl>
                                          <p:spTgt spid="1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8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8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8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8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2000"/>
                                        <p:tgtEl>
                                          <p:spTgt spid="1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0" dur="2000"/>
                                        <p:tgtEl>
                                          <p:spTgt spid="1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5" dur="3000"/>
                                        <p:tgtEl>
                                          <p:spTgt spid="1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8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8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8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8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 tmFilter="0,0; .5, 1; 1, 1"/>
                                        <p:tgtEl>
                                          <p:spTgt spid="1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8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8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8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8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 tmFilter="0,0; .5, 1; 1, 1"/>
                                        <p:tgtEl>
                                          <p:spTgt spid="1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8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8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8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8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 tmFilter="0,0; .5, 1; 1, 1"/>
                                        <p:tgtEl>
                                          <p:spTgt spid="1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7" dur="2000"/>
                                        <p:tgtEl>
                                          <p:spTgt spid="1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8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8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8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8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 tmFilter="0,0; .5, 1; 1, 1"/>
                                        <p:tgtEl>
                                          <p:spTgt spid="1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8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8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8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8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 tmFilter="0,0; .5, 1; 1, 1"/>
                                        <p:tgtEl>
                                          <p:spTgt spid="1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5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7" grpId="0" animBg="1"/>
      <p:bldP spid="18478" grpId="0" animBg="1"/>
      <p:bldP spid="18479" grpId="0"/>
      <p:bldP spid="18480" grpId="0" animBg="1"/>
      <p:bldP spid="18484" grpId="0" animBg="1"/>
      <p:bldP spid="18488" grpId="0" animBg="1"/>
      <p:bldP spid="18489" grpId="0"/>
      <p:bldP spid="18490" grpId="0" animBg="1"/>
      <p:bldP spid="18492" grpId="0" animBg="1"/>
      <p:bldP spid="18494" grpId="0"/>
      <p:bldP spid="18495" grpId="0" animBg="1"/>
      <p:bldP spid="18496" grpId="0" animBg="1"/>
      <p:bldP spid="18498" grpId="0"/>
      <p:bldP spid="18499" grpId="0" animBg="1"/>
      <p:bldP spid="18500" grpId="0" animBg="1"/>
      <p:bldP spid="18502" grpId="0"/>
      <p:bldP spid="18503" grpId="0" animBg="1"/>
      <p:bldP spid="18504" grpId="0" animBg="1"/>
      <p:bldP spid="18505" grpId="0"/>
      <p:bldP spid="18506" grpId="0" animBg="1"/>
      <p:bldP spid="18507" grpId="0" animBg="1"/>
      <p:bldP spid="18508" grpId="0"/>
      <p:bldP spid="18509" grpId="0"/>
      <p:bldP spid="18510" grpId="0" animBg="1"/>
      <p:bldP spid="18511" grpId="0" animBg="1"/>
      <p:bldP spid="18512" grpId="0" animBg="1"/>
      <p:bldP spid="18513" grpId="0" animBg="1"/>
      <p:bldP spid="18514" grpId="0" animBg="1"/>
      <p:bldP spid="18515" grpId="0" animBg="1"/>
      <p:bldP spid="38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/>
              <a:t>U rednom RLC kolu mogu nastupiti tri slučaja:</a:t>
            </a:r>
          </a:p>
        </p:txBody>
      </p:sp>
      <p:sp>
        <p:nvSpPr>
          <p:cNvPr id="45" name="Text Box 30"/>
          <p:cNvSpPr txBox="1">
            <a:spLocks noChangeArrowheads="1"/>
          </p:cNvSpPr>
          <p:nvPr/>
        </p:nvSpPr>
        <p:spPr bwMode="auto">
          <a:xfrm>
            <a:off x="0" y="1214438"/>
            <a:ext cx="9144000" cy="144655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730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/>
              <a:t>1) </a:t>
            </a:r>
            <a:r>
              <a:rPr lang="en-US" sz="2800" dirty="0" err="1"/>
              <a:t>kada</a:t>
            </a:r>
            <a:r>
              <a:rPr lang="en-US" sz="2800" dirty="0"/>
              <a:t> je </a:t>
            </a:r>
            <a:r>
              <a:rPr lang="en-US" sz="2800" b="1" dirty="0"/>
              <a:t>X</a:t>
            </a:r>
            <a:r>
              <a:rPr lang="en-US" sz="2800" b="1" baseline="-25000" dirty="0"/>
              <a:t>L</a:t>
            </a:r>
            <a:r>
              <a:rPr lang="en-US" sz="2800" b="1" dirty="0"/>
              <a:t>&gt;X</a:t>
            </a:r>
            <a:r>
              <a:rPr lang="en-US" sz="2800" b="1" baseline="-25000" dirty="0"/>
              <a:t>C</a:t>
            </a:r>
            <a:r>
              <a:rPr lang="en-US" sz="2800" b="1" dirty="0"/>
              <a:t>, U</a:t>
            </a:r>
            <a:r>
              <a:rPr lang="en-US" sz="2800" b="1" baseline="-25000" dirty="0"/>
              <a:t>L</a:t>
            </a:r>
            <a:r>
              <a:rPr lang="en-US" sz="2800" b="1" dirty="0"/>
              <a:t>&gt;U</a:t>
            </a:r>
            <a:r>
              <a:rPr lang="en-US" sz="2800" b="1" baseline="-25000" dirty="0"/>
              <a:t>C</a:t>
            </a:r>
            <a:r>
              <a:rPr lang="en-US" sz="2800" b="1" dirty="0"/>
              <a:t> </a:t>
            </a:r>
            <a:r>
              <a:rPr lang="en-US" sz="2800" dirty="0" err="1"/>
              <a:t>kolo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b="1" dirty="0" err="1"/>
              <a:t>induktivni</a:t>
            </a:r>
            <a:r>
              <a:rPr lang="en-US" sz="2800" dirty="0"/>
              <a:t> </a:t>
            </a:r>
            <a:r>
              <a:rPr lang="en-US" sz="2800" dirty="0" err="1"/>
              <a:t>karakter</a:t>
            </a:r>
            <a:r>
              <a:rPr lang="en-US" sz="2800" dirty="0"/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struja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kasni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u </a:t>
            </a:r>
            <a:r>
              <a:rPr lang="en-US" sz="2800" dirty="0" err="1"/>
              <a:t>odnosu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ukupni</a:t>
            </a:r>
            <a:r>
              <a:rPr lang="en-US" sz="2800" dirty="0"/>
              <a:t> </a:t>
            </a:r>
            <a:r>
              <a:rPr lang="en-US" sz="2800" dirty="0" err="1"/>
              <a:t>napon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faznu</a:t>
            </a:r>
            <a:r>
              <a:rPr lang="en-US" sz="2800" dirty="0"/>
              <a:t> </a:t>
            </a:r>
            <a:r>
              <a:rPr lang="en-US" sz="2800" dirty="0" err="1"/>
              <a:t>razliku</a:t>
            </a:r>
            <a:r>
              <a:rPr lang="en-US" sz="2800" dirty="0"/>
              <a:t> </a:t>
            </a:r>
            <a:r>
              <a:rPr lang="el-GR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φ</a:t>
            </a:r>
            <a:r>
              <a:rPr lang="en-US" sz="2800" dirty="0"/>
              <a:t> </a:t>
            </a:r>
          </a:p>
        </p:txBody>
      </p:sp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0" y="2998788"/>
            <a:ext cx="9144000" cy="1385887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730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/>
              <a:t>2) </a:t>
            </a:r>
            <a:r>
              <a:rPr lang="en-US" sz="2800" dirty="0" err="1"/>
              <a:t>kada</a:t>
            </a:r>
            <a:r>
              <a:rPr lang="en-US" sz="2800" dirty="0"/>
              <a:t> je </a:t>
            </a:r>
            <a:r>
              <a:rPr lang="en-US" sz="2800" b="1" dirty="0"/>
              <a:t>X</a:t>
            </a:r>
            <a:r>
              <a:rPr lang="en-US" sz="2800" b="1" baseline="-25000" dirty="0"/>
              <a:t>L</a:t>
            </a:r>
            <a:r>
              <a:rPr lang="en-US" sz="2800" b="1" dirty="0"/>
              <a:t>&lt;X</a:t>
            </a:r>
            <a:r>
              <a:rPr lang="en-US" sz="2800" b="1" baseline="-25000" dirty="0"/>
              <a:t>C</a:t>
            </a:r>
            <a:r>
              <a:rPr lang="en-US" sz="2800" b="1" dirty="0"/>
              <a:t>, U</a:t>
            </a:r>
            <a:r>
              <a:rPr lang="en-US" sz="2800" b="1" baseline="-25000" dirty="0"/>
              <a:t>L</a:t>
            </a:r>
            <a:r>
              <a:rPr lang="en-US" sz="2800" b="1" dirty="0"/>
              <a:t>&lt;U</a:t>
            </a:r>
            <a:r>
              <a:rPr lang="en-US" sz="2800" b="1" baseline="-25000" dirty="0"/>
              <a:t>C</a:t>
            </a:r>
            <a:r>
              <a:rPr lang="en-US" sz="2800" b="1" dirty="0"/>
              <a:t> </a:t>
            </a:r>
            <a:r>
              <a:rPr lang="en-US" sz="2800" dirty="0" err="1"/>
              <a:t>kolo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kapacitivni</a:t>
            </a:r>
            <a:r>
              <a:rPr lang="en-US" sz="2800" dirty="0"/>
              <a:t> </a:t>
            </a:r>
            <a:r>
              <a:rPr lang="en-US" sz="2800" dirty="0" err="1"/>
              <a:t>karakter</a:t>
            </a:r>
            <a:r>
              <a:rPr lang="en-US" sz="2800" dirty="0"/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struja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prednjači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u </a:t>
            </a:r>
            <a:r>
              <a:rPr lang="en-US" sz="2800" dirty="0" err="1"/>
              <a:t>odnosu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ukupni</a:t>
            </a:r>
            <a:r>
              <a:rPr lang="en-US" sz="2800" dirty="0"/>
              <a:t> </a:t>
            </a:r>
            <a:r>
              <a:rPr lang="en-US" sz="2800" dirty="0" err="1"/>
              <a:t>napon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faznu</a:t>
            </a:r>
            <a:r>
              <a:rPr lang="en-US" sz="2800" dirty="0"/>
              <a:t> </a:t>
            </a:r>
            <a:r>
              <a:rPr lang="en-US" sz="2800" dirty="0" err="1"/>
              <a:t>razliku</a:t>
            </a:r>
            <a:r>
              <a:rPr lang="en-US" sz="2800" dirty="0"/>
              <a:t>: </a:t>
            </a:r>
            <a:r>
              <a:rPr lang="el-GR" sz="2800" b="1" dirty="0">
                <a:solidFill>
                  <a:srgbClr val="FF0000"/>
                </a:solidFill>
              </a:rPr>
              <a:t>φ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0" y="5214938"/>
            <a:ext cx="9144000" cy="13843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730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/>
              <a:t>3) </a:t>
            </a:r>
            <a:r>
              <a:rPr lang="en-US" sz="2800" dirty="0" err="1"/>
              <a:t>kada</a:t>
            </a:r>
            <a:r>
              <a:rPr lang="en-US" sz="2800" dirty="0"/>
              <a:t> je </a:t>
            </a:r>
            <a:r>
              <a:rPr lang="en-US" sz="2800" b="1" dirty="0"/>
              <a:t>X</a:t>
            </a:r>
            <a:r>
              <a:rPr lang="en-US" sz="2800" b="1" baseline="-25000" dirty="0"/>
              <a:t>L</a:t>
            </a:r>
            <a:r>
              <a:rPr lang="en-US" sz="2800" b="1" dirty="0"/>
              <a:t>=X</a:t>
            </a:r>
            <a:r>
              <a:rPr lang="en-US" sz="2800" b="1" baseline="-25000" dirty="0"/>
              <a:t>C</a:t>
            </a:r>
            <a:r>
              <a:rPr lang="en-US" sz="2800" b="1" dirty="0"/>
              <a:t>, U</a:t>
            </a:r>
            <a:r>
              <a:rPr lang="en-US" sz="2800" b="1" baseline="-25000" dirty="0"/>
              <a:t>L</a:t>
            </a:r>
            <a:r>
              <a:rPr lang="en-US" sz="2800" b="1" dirty="0"/>
              <a:t>=U</a:t>
            </a:r>
            <a:r>
              <a:rPr lang="en-US" sz="2800" b="1" baseline="-25000" dirty="0"/>
              <a:t>C</a:t>
            </a:r>
            <a:r>
              <a:rPr lang="en-US" sz="2800" b="1" dirty="0"/>
              <a:t> </a:t>
            </a:r>
            <a:r>
              <a:rPr lang="en-US" sz="2800" dirty="0"/>
              <a:t>u </a:t>
            </a:r>
            <a:r>
              <a:rPr lang="en-US" sz="2800" dirty="0" err="1"/>
              <a:t>kolu</a:t>
            </a:r>
            <a:r>
              <a:rPr lang="en-US" sz="2800" dirty="0"/>
              <a:t> je </a:t>
            </a:r>
            <a:r>
              <a:rPr lang="en-US" sz="2800" dirty="0" err="1"/>
              <a:t>nastupila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fazna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rezonancija</a:t>
            </a:r>
            <a:r>
              <a:rPr lang="en-US" sz="2800" dirty="0"/>
              <a:t>, </a:t>
            </a:r>
            <a:r>
              <a:rPr lang="en-US" sz="2800" dirty="0" err="1"/>
              <a:t>struja</a:t>
            </a:r>
            <a:r>
              <a:rPr lang="en-US" sz="2800" dirty="0"/>
              <a:t> i </a:t>
            </a:r>
            <a:r>
              <a:rPr lang="en-US" sz="2800" dirty="0" err="1"/>
              <a:t>ukupni</a:t>
            </a:r>
            <a:r>
              <a:rPr lang="en-US" sz="2800" dirty="0"/>
              <a:t> </a:t>
            </a:r>
            <a:r>
              <a:rPr lang="en-US" sz="2800" dirty="0" err="1"/>
              <a:t>napon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u </a:t>
            </a:r>
            <a:r>
              <a:rPr lang="en-US" sz="2800" dirty="0" err="1"/>
              <a:t>fazi</a:t>
            </a:r>
            <a:r>
              <a:rPr lang="en-US" sz="2800" dirty="0"/>
              <a:t> a </a:t>
            </a:r>
            <a:r>
              <a:rPr lang="en-US" sz="2800" dirty="0" err="1"/>
              <a:t>kolo</a:t>
            </a:r>
            <a:r>
              <a:rPr lang="en-US" sz="2800" dirty="0"/>
              <a:t> se </a:t>
            </a:r>
            <a:r>
              <a:rPr lang="en-US" sz="2800" dirty="0" err="1"/>
              <a:t>ponaša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da je </a:t>
            </a:r>
            <a:r>
              <a:rPr lang="en-US" sz="2800" dirty="0" err="1"/>
              <a:t>prisutan</a:t>
            </a:r>
            <a:r>
              <a:rPr lang="en-US" sz="2800" dirty="0"/>
              <a:t> </a:t>
            </a:r>
            <a:r>
              <a:rPr lang="en-US" sz="2800" dirty="0" err="1"/>
              <a:t>samo</a:t>
            </a:r>
            <a:r>
              <a:rPr lang="en-US" sz="2800" dirty="0"/>
              <a:t> </a:t>
            </a:r>
            <a:r>
              <a:rPr lang="en-US" sz="2800" dirty="0" err="1"/>
              <a:t>otpornik</a:t>
            </a:r>
            <a:r>
              <a:rPr lang="en-US" sz="2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0018378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" grpId="0"/>
      <p:bldP spid="45" grpId="0" animBg="1"/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96850" y="1682750"/>
            <a:ext cx="1944688" cy="0"/>
          </a:xfrm>
          <a:prstGeom prst="line">
            <a:avLst/>
          </a:prstGeom>
          <a:noFill/>
          <a:ln w="38100">
            <a:solidFill>
              <a:srgbClr val="AA22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V="1">
            <a:off x="2141538" y="242888"/>
            <a:ext cx="0" cy="1439862"/>
          </a:xfrm>
          <a:prstGeom prst="line">
            <a:avLst/>
          </a:prstGeom>
          <a:noFill/>
          <a:ln w="38100">
            <a:solidFill>
              <a:srgbClr val="00A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196850" y="242888"/>
            <a:ext cx="1944688" cy="1439862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41400" y="1701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AA223F"/>
                </a:solidFill>
              </a:rPr>
              <a:t>U</a:t>
            </a:r>
            <a:r>
              <a:rPr lang="en-US" b="1" baseline="-25000">
                <a:solidFill>
                  <a:srgbClr val="AA223F"/>
                </a:solidFill>
              </a:rPr>
              <a:t>R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41538" y="817563"/>
            <a:ext cx="4587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AC00"/>
                </a:solidFill>
              </a:rPr>
              <a:t>U</a:t>
            </a:r>
            <a:r>
              <a:rPr lang="en-US" b="1" baseline="-25000">
                <a:solidFill>
                  <a:srgbClr val="00AC00"/>
                </a:solidFill>
              </a:rPr>
              <a:t>X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846138" y="601663"/>
            <a:ext cx="4587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AA223F"/>
                </a:solidFill>
              </a:rPr>
              <a:t>U</a:t>
            </a:r>
            <a:endParaRPr lang="en-US" b="1" baseline="-25000">
              <a:solidFill>
                <a:srgbClr val="AA223F"/>
              </a:solidFill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572000" y="0"/>
            <a:ext cx="338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Primjenimo Pitagorinu teoremu:</a:t>
            </a:r>
          </a:p>
        </p:txBody>
      </p:sp>
      <p:graphicFrame>
        <p:nvGraphicFramePr>
          <p:cNvPr id="8203" name="Object 11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562600" y="414338"/>
          <a:ext cx="31146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3" imgW="2387520" imgH="304560" progId="Equation.3">
                  <p:embed/>
                </p:oleObj>
              </mc:Choice>
              <mc:Fallback>
                <p:oleObj name="Equation" r:id="rId3" imgW="238752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4338"/>
                        <a:ext cx="3114675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5" name="Object 1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246688" y="908050"/>
          <a:ext cx="3573462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5" imgW="2133360" imgH="317160" progId="Equation.3">
                  <p:embed/>
                </p:oleObj>
              </mc:Choice>
              <mc:Fallback>
                <p:oleObj name="Equation" r:id="rId5" imgW="213336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6688" y="908050"/>
                        <a:ext cx="3573462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8" name="Object 1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57788" y="2214563"/>
          <a:ext cx="1727200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7" imgW="1422360" imgH="469800" progId="Equation.3">
                  <p:embed/>
                </p:oleObj>
              </mc:Choice>
              <mc:Fallback>
                <p:oleObj name="Equation" r:id="rId7" imgW="14223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788" y="2214563"/>
                        <a:ext cx="1727200" cy="5699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A223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1" name="Object 19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787900" y="3101975"/>
          <a:ext cx="223520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9" imgW="1434960" imgH="291960" progId="Equation.3">
                  <p:embed/>
                </p:oleObj>
              </mc:Choice>
              <mc:Fallback>
                <p:oleObj name="Equation" r:id="rId9" imgW="14349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101975"/>
                        <a:ext cx="2235200" cy="4556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A223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6958013" y="2168525"/>
            <a:ext cx="1860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AA223F"/>
                </a:solidFill>
              </a:rPr>
              <a:t>Omov zakon za</a:t>
            </a:r>
          </a:p>
          <a:p>
            <a:pPr eaLnBrk="1" hangingPunct="1"/>
            <a:r>
              <a:rPr lang="en-US">
                <a:solidFill>
                  <a:srgbClr val="AA223F"/>
                </a:solidFill>
              </a:rPr>
              <a:t>Redno RLC kolo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7092950" y="2852738"/>
            <a:ext cx="205105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AA223F"/>
                </a:solidFill>
              </a:rPr>
              <a:t>Impedansa za </a:t>
            </a:r>
          </a:p>
          <a:p>
            <a:pPr eaLnBrk="1" hangingPunct="1"/>
            <a:r>
              <a:rPr lang="en-US">
                <a:solidFill>
                  <a:srgbClr val="AA223F"/>
                </a:solidFill>
              </a:rPr>
              <a:t>redno RLC kolo</a:t>
            </a:r>
          </a:p>
          <a:p>
            <a:pPr eaLnBrk="1" hangingPunct="1"/>
            <a:r>
              <a:rPr lang="en-US" sz="1400">
                <a:solidFill>
                  <a:srgbClr val="AA223F"/>
                </a:solidFill>
              </a:rPr>
              <a:t>(ukupna otpornost kola)</a:t>
            </a:r>
          </a:p>
        </p:txBody>
      </p:sp>
      <p:graphicFrame>
        <p:nvGraphicFramePr>
          <p:cNvPr id="8216" name="Object 24"/>
          <p:cNvGraphicFramePr>
            <a:graphicFrameLocks noChangeAspect="1"/>
          </p:cNvGraphicFramePr>
          <p:nvPr/>
        </p:nvGraphicFramePr>
        <p:xfrm>
          <a:off x="5364163" y="3860800"/>
          <a:ext cx="1008062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Equation" r:id="rId11" imgW="419040" imgH="393480" progId="Equation.3">
                  <p:embed/>
                </p:oleObj>
              </mc:Choice>
              <mc:Fallback>
                <p:oleObj name="Equation" r:id="rId11" imgW="419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860800"/>
                        <a:ext cx="1008062" cy="947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A223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6732588" y="4221163"/>
            <a:ext cx="153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AA223F"/>
                </a:solidFill>
              </a:rPr>
              <a:t>Omov zakon 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 flipH="1">
            <a:off x="2366963" y="242888"/>
            <a:ext cx="566737" cy="1520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2951163" y="277813"/>
            <a:ext cx="5445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b="1"/>
              <a:t>: I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12750" y="2195513"/>
            <a:ext cx="1152525" cy="936625"/>
            <a:chOff x="385" y="1797"/>
            <a:chExt cx="1225" cy="907"/>
          </a:xfrm>
        </p:grpSpPr>
        <p:sp>
          <p:nvSpPr>
            <p:cNvPr id="13345" name="Line 30"/>
            <p:cNvSpPr>
              <a:spLocks noChangeShapeType="1"/>
            </p:cNvSpPr>
            <p:nvPr/>
          </p:nvSpPr>
          <p:spPr bwMode="auto">
            <a:xfrm>
              <a:off x="385" y="2704"/>
              <a:ext cx="1225" cy="0"/>
            </a:xfrm>
            <a:prstGeom prst="line">
              <a:avLst/>
            </a:prstGeom>
            <a:noFill/>
            <a:ln w="38100">
              <a:solidFill>
                <a:srgbClr val="AA223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bs-Latn-BA"/>
            </a:p>
          </p:txBody>
        </p:sp>
        <p:sp>
          <p:nvSpPr>
            <p:cNvPr id="13346" name="Line 31"/>
            <p:cNvSpPr>
              <a:spLocks noChangeShapeType="1"/>
            </p:cNvSpPr>
            <p:nvPr/>
          </p:nvSpPr>
          <p:spPr bwMode="auto">
            <a:xfrm flipV="1">
              <a:off x="1610" y="1797"/>
              <a:ext cx="0" cy="907"/>
            </a:xfrm>
            <a:prstGeom prst="line">
              <a:avLst/>
            </a:prstGeom>
            <a:noFill/>
            <a:ln w="38100">
              <a:solidFill>
                <a:srgbClr val="00A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bs-Latn-BA"/>
            </a:p>
          </p:txBody>
        </p:sp>
        <p:sp>
          <p:nvSpPr>
            <p:cNvPr id="13347" name="Line 32"/>
            <p:cNvSpPr>
              <a:spLocks noChangeShapeType="1"/>
            </p:cNvSpPr>
            <p:nvPr/>
          </p:nvSpPr>
          <p:spPr bwMode="auto">
            <a:xfrm flipV="1">
              <a:off x="385" y="1797"/>
              <a:ext cx="1225" cy="907"/>
            </a:xfrm>
            <a:prstGeom prst="line">
              <a:avLst/>
            </a:pr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bs-Latn-BA"/>
            </a:p>
          </p:txBody>
        </p:sp>
      </p:grp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896938" y="31511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AA223F"/>
                </a:solidFill>
              </a:rPr>
              <a:t>R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1544638" y="2503488"/>
            <a:ext cx="6683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AC00"/>
                </a:solidFill>
              </a:rPr>
              <a:t>X</a:t>
            </a:r>
            <a:endParaRPr lang="en-US" b="1" baseline="-25000">
              <a:solidFill>
                <a:srgbClr val="00AC00"/>
              </a:solidFill>
            </a:endParaRP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628650" y="2339975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CC0099"/>
                </a:solidFill>
              </a:rPr>
              <a:t>Z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681038" y="1270000"/>
            <a:ext cx="331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φ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700088" y="2771775"/>
            <a:ext cx="331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φ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1781175" y="2843213"/>
            <a:ext cx="210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Trougao otpornosti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0" y="4365625"/>
            <a:ext cx="4845050" cy="6413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Fazna razlika izme</a:t>
            </a:r>
            <a:r>
              <a:rPr lang="sr-Latn-CS"/>
              <a:t>đu struje i ukupnog napona</a:t>
            </a:r>
          </a:p>
          <a:p>
            <a:pPr eaLnBrk="1" hangingPunct="1"/>
            <a:r>
              <a:rPr lang="sr-Latn-CS"/>
              <a:t>može da se odredi na sledeće načine:</a:t>
            </a:r>
            <a:endParaRPr lang="en-US"/>
          </a:p>
        </p:txBody>
      </p:sp>
      <p:sp>
        <p:nvSpPr>
          <p:cNvPr id="13341" name="Text Box 42"/>
          <p:cNvSpPr txBox="1">
            <a:spLocks noChangeArrowheads="1"/>
          </p:cNvSpPr>
          <p:nvPr/>
        </p:nvSpPr>
        <p:spPr bwMode="auto">
          <a:xfrm>
            <a:off x="376238" y="5681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sr-Latn-RS"/>
          </a:p>
        </p:txBody>
      </p:sp>
      <p:graphicFrame>
        <p:nvGraphicFramePr>
          <p:cNvPr id="8235" name="Object 43"/>
          <p:cNvGraphicFramePr>
            <a:graphicFrameLocks noChangeAspect="1"/>
          </p:cNvGraphicFramePr>
          <p:nvPr/>
        </p:nvGraphicFramePr>
        <p:xfrm>
          <a:off x="2343150" y="5084763"/>
          <a:ext cx="2527300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13" imgW="1307880" imgH="838080" progId="Equation.3">
                  <p:embed/>
                </p:oleObj>
              </mc:Choice>
              <mc:Fallback>
                <p:oleObj name="Equation" r:id="rId13" imgW="13078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5084763"/>
                        <a:ext cx="2527300" cy="16192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A223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2" name="Text Box 44"/>
          <p:cNvSpPr txBox="1">
            <a:spLocks noChangeArrowheads="1"/>
          </p:cNvSpPr>
          <p:nvPr/>
        </p:nvSpPr>
        <p:spPr bwMode="auto">
          <a:xfrm>
            <a:off x="5343525" y="50323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l-GR"/>
          </a:p>
        </p:txBody>
      </p:sp>
      <p:graphicFrame>
        <p:nvGraphicFramePr>
          <p:cNvPr id="8237" name="Object 45"/>
          <p:cNvGraphicFramePr>
            <a:graphicFrameLocks noChangeAspect="1"/>
          </p:cNvGraphicFramePr>
          <p:nvPr/>
        </p:nvGraphicFramePr>
        <p:xfrm>
          <a:off x="6642100" y="4868863"/>
          <a:ext cx="2293938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15" imgW="1079280" imgH="838080" progId="Equation.3">
                  <p:embed/>
                </p:oleObj>
              </mc:Choice>
              <mc:Fallback>
                <p:oleObj name="Equation" r:id="rId15" imgW="1079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2100" y="4868863"/>
                        <a:ext cx="2293938" cy="17811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CC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5200650" y="1495425"/>
            <a:ext cx="1184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U</a:t>
            </a:r>
            <a:r>
              <a:rPr lang="en-US" baseline="-25000"/>
              <a:t>X</a:t>
            </a:r>
            <a:r>
              <a:rPr lang="en-US"/>
              <a:t>=U</a:t>
            </a:r>
            <a:r>
              <a:rPr lang="en-US" baseline="-25000"/>
              <a:t>L</a:t>
            </a:r>
            <a:r>
              <a:rPr lang="en-US"/>
              <a:t>-U</a:t>
            </a:r>
            <a:r>
              <a:rPr lang="en-US" baseline="-25000"/>
              <a:t>C</a:t>
            </a:r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161925" y="3698875"/>
            <a:ext cx="4932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AC00"/>
                </a:solidFill>
                <a:latin typeface="Times New Roman" pitchFamily="18" charset="0"/>
                <a:cs typeface="Times New Roman" pitchFamily="18" charset="0"/>
              </a:rPr>
              <a:t>X=X</a:t>
            </a:r>
            <a:r>
              <a:rPr lang="en-US" b="1" baseline="-25000">
                <a:solidFill>
                  <a:srgbClr val="00AC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="1">
                <a:solidFill>
                  <a:srgbClr val="00AC00"/>
                </a:solidFill>
                <a:latin typeface="Times New Roman" pitchFamily="18" charset="0"/>
                <a:cs typeface="Times New Roman" pitchFamily="18" charset="0"/>
              </a:rPr>
              <a:t>-X</a:t>
            </a:r>
            <a:r>
              <a:rPr lang="en-US" b="1" baseline="-25000">
                <a:solidFill>
                  <a:srgbClr val="00AC00"/>
                </a:solidFill>
                <a:latin typeface="Times New Roman" pitchFamily="18" charset="0"/>
                <a:cs typeface="Times New Roman" pitchFamily="18" charset="0"/>
              </a:rPr>
              <a:t>C   </a:t>
            </a:r>
            <a:r>
              <a:rPr lang="en-US" b="1">
                <a:solidFill>
                  <a:srgbClr val="00AC00"/>
                </a:solidFill>
                <a:latin typeface="Times New Roman" pitchFamily="18" charset="0"/>
                <a:cs typeface="Times New Roman" pitchFamily="18" charset="0"/>
              </a:rPr>
              <a:t>reaktivna otpornost rednog RLC kola</a:t>
            </a:r>
          </a:p>
        </p:txBody>
      </p:sp>
    </p:spTree>
    <p:extLst>
      <p:ext uri="{BB962C8B-B14F-4D97-AF65-F5344CB8AC3E}">
        <p14:creationId xmlns:p14="http://schemas.microsoft.com/office/powerpoint/2010/main" val="24344981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3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 tmFilter="0,0; .5, 1; 1, 1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 tmFilter="0,0; .5, 1; 1, 1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 tmFilter="0,0; .5, 1; 1, 1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8" dur="2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1" dur="2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1" dur="2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6" dur="2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 tmFilter="0,0; .5, 1; 1, 1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 tmFilter="0,0; .5, 1; 1, 1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 tmFilter="0,0; .5, 1; 1, 1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 tmFilter="0,0; .5, 1; 1, 1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 tmFilter="0,0; .5, 1; 1, 1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900" decel="100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7" grpId="0" animBg="1"/>
      <p:bldP spid="8198" grpId="0" animBg="1"/>
      <p:bldP spid="8199" grpId="0"/>
      <p:bldP spid="8200" grpId="0"/>
      <p:bldP spid="8201" grpId="0"/>
      <p:bldP spid="8202" grpId="0"/>
      <p:bldP spid="8214" grpId="0"/>
      <p:bldP spid="8215" grpId="0"/>
      <p:bldP spid="8218" grpId="0"/>
      <p:bldP spid="8219" grpId="0" animBg="1"/>
      <p:bldP spid="8220" grpId="0"/>
      <p:bldP spid="8227" grpId="0"/>
      <p:bldP spid="8228" grpId="0"/>
      <p:bldP spid="8229" grpId="0"/>
      <p:bldP spid="8230" grpId="0"/>
      <p:bldP spid="8231" grpId="0"/>
      <p:bldP spid="8232" grpId="0"/>
      <p:bldP spid="8233" grpId="0" animBg="1"/>
      <p:bldP spid="8238" grpId="0"/>
      <p:bldP spid="82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45"/>
          <p:cNvSpPr>
            <a:spLocks noChangeShapeType="1"/>
          </p:cNvSpPr>
          <p:nvPr/>
        </p:nvSpPr>
        <p:spPr bwMode="auto">
          <a:xfrm>
            <a:off x="1092994" y="652463"/>
            <a:ext cx="0" cy="40240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4" name="Line 46"/>
          <p:cNvSpPr>
            <a:spLocks noChangeShapeType="1"/>
          </p:cNvSpPr>
          <p:nvPr/>
        </p:nvSpPr>
        <p:spPr bwMode="auto">
          <a:xfrm>
            <a:off x="373856" y="3398838"/>
            <a:ext cx="4995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5" name="Text Box 47"/>
          <p:cNvSpPr txBox="1">
            <a:spLocks noChangeArrowheads="1"/>
          </p:cNvSpPr>
          <p:nvPr/>
        </p:nvSpPr>
        <p:spPr bwMode="auto">
          <a:xfrm>
            <a:off x="4737894" y="3398838"/>
            <a:ext cx="1092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pitchFamily="18" charset="0"/>
                <a:cs typeface="Times New Roman" pitchFamily="18" charset="0"/>
              </a:rPr>
              <a:t>Fazna osa</a:t>
            </a:r>
          </a:p>
        </p:txBody>
      </p:sp>
      <p:sp>
        <p:nvSpPr>
          <p:cNvPr id="10" name="Line 52"/>
          <p:cNvSpPr>
            <a:spLocks noChangeShapeType="1"/>
          </p:cNvSpPr>
          <p:nvPr/>
        </p:nvSpPr>
        <p:spPr bwMode="auto">
          <a:xfrm>
            <a:off x="1115219" y="3398838"/>
            <a:ext cx="28352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2" name="Text Box 53"/>
          <p:cNvSpPr txBox="1">
            <a:spLocks noChangeArrowheads="1"/>
          </p:cNvSpPr>
          <p:nvPr/>
        </p:nvSpPr>
        <p:spPr bwMode="auto">
          <a:xfrm>
            <a:off x="3033713" y="3582194"/>
            <a:ext cx="4587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R</a:t>
            </a:r>
            <a:endParaRPr lang="en-US" b="1" baseline="-25000" dirty="0"/>
          </a:p>
        </p:txBody>
      </p:sp>
      <p:sp>
        <p:nvSpPr>
          <p:cNvPr id="14" name="Line 56"/>
          <p:cNvSpPr>
            <a:spLocks noChangeShapeType="1"/>
          </p:cNvSpPr>
          <p:nvPr/>
        </p:nvSpPr>
        <p:spPr bwMode="auto">
          <a:xfrm flipV="1">
            <a:off x="1092994" y="1193800"/>
            <a:ext cx="0" cy="2205038"/>
          </a:xfrm>
          <a:prstGeom prst="line">
            <a:avLst/>
          </a:prstGeom>
          <a:noFill/>
          <a:ln w="38100">
            <a:solidFill>
              <a:srgbClr val="00A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5" name="Text Box 57"/>
          <p:cNvSpPr txBox="1">
            <a:spLocks noChangeArrowheads="1"/>
          </p:cNvSpPr>
          <p:nvPr/>
        </p:nvSpPr>
        <p:spPr bwMode="auto">
          <a:xfrm>
            <a:off x="373856" y="1912938"/>
            <a:ext cx="566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X</a:t>
            </a:r>
            <a:r>
              <a:rPr lang="en-US" b="1" baseline="-25000" dirty="0"/>
              <a:t>L</a:t>
            </a:r>
          </a:p>
        </p:txBody>
      </p:sp>
      <p:sp>
        <p:nvSpPr>
          <p:cNvPr id="17" name="Line 60"/>
          <p:cNvSpPr>
            <a:spLocks noChangeShapeType="1"/>
          </p:cNvSpPr>
          <p:nvPr/>
        </p:nvSpPr>
        <p:spPr bwMode="auto">
          <a:xfrm>
            <a:off x="1092994" y="3398838"/>
            <a:ext cx="0" cy="765175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8" name="Text Box 62"/>
          <p:cNvSpPr txBox="1">
            <a:spLocks noChangeArrowheads="1"/>
          </p:cNvSpPr>
          <p:nvPr/>
        </p:nvSpPr>
        <p:spPr bwMode="auto">
          <a:xfrm>
            <a:off x="462756" y="3578225"/>
            <a:ext cx="566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X</a:t>
            </a:r>
            <a:r>
              <a:rPr lang="en-US" b="1" baseline="-25000" dirty="0"/>
              <a:t>C</a:t>
            </a:r>
          </a:p>
        </p:txBody>
      </p:sp>
      <p:sp>
        <p:nvSpPr>
          <p:cNvPr id="20" name="Line 64"/>
          <p:cNvSpPr>
            <a:spLocks noChangeShapeType="1"/>
          </p:cNvSpPr>
          <p:nvPr/>
        </p:nvSpPr>
        <p:spPr bwMode="auto">
          <a:xfrm flipV="1">
            <a:off x="3883819" y="1193800"/>
            <a:ext cx="0" cy="2205038"/>
          </a:xfrm>
          <a:prstGeom prst="line">
            <a:avLst/>
          </a:prstGeom>
          <a:noFill/>
          <a:ln w="38100">
            <a:solidFill>
              <a:srgbClr val="00AC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21" name="Text Box 66"/>
          <p:cNvSpPr txBox="1">
            <a:spLocks noChangeArrowheads="1"/>
          </p:cNvSpPr>
          <p:nvPr/>
        </p:nvSpPr>
        <p:spPr bwMode="auto">
          <a:xfrm>
            <a:off x="4109244" y="1733550"/>
            <a:ext cx="5667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X</a:t>
            </a:r>
            <a:r>
              <a:rPr lang="en-US" b="1" baseline="-25000" dirty="0"/>
              <a:t>L</a:t>
            </a:r>
          </a:p>
        </p:txBody>
      </p:sp>
      <p:sp>
        <p:nvSpPr>
          <p:cNvPr id="23" name="Line 68"/>
          <p:cNvSpPr>
            <a:spLocks noChangeShapeType="1"/>
          </p:cNvSpPr>
          <p:nvPr/>
        </p:nvSpPr>
        <p:spPr bwMode="auto">
          <a:xfrm>
            <a:off x="3793331" y="1193800"/>
            <a:ext cx="0" cy="765175"/>
          </a:xfrm>
          <a:prstGeom prst="line">
            <a:avLst/>
          </a:prstGeom>
          <a:noFill/>
          <a:ln w="38100">
            <a:solidFill>
              <a:srgbClr val="D60093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24" name="Text Box 70"/>
          <p:cNvSpPr txBox="1">
            <a:spLocks noChangeArrowheads="1"/>
          </p:cNvSpPr>
          <p:nvPr/>
        </p:nvSpPr>
        <p:spPr bwMode="auto">
          <a:xfrm>
            <a:off x="3209131" y="1328738"/>
            <a:ext cx="566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X</a:t>
            </a:r>
            <a:r>
              <a:rPr lang="en-US" b="1" baseline="-25000" dirty="0"/>
              <a:t>C</a:t>
            </a:r>
          </a:p>
        </p:txBody>
      </p:sp>
      <p:sp>
        <p:nvSpPr>
          <p:cNvPr id="26" name="Line 72"/>
          <p:cNvSpPr>
            <a:spLocks noChangeShapeType="1"/>
          </p:cNvSpPr>
          <p:nvPr/>
        </p:nvSpPr>
        <p:spPr bwMode="auto">
          <a:xfrm flipV="1">
            <a:off x="1092994" y="2003425"/>
            <a:ext cx="2746375" cy="1395413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27" name="Text Box 73"/>
          <p:cNvSpPr txBox="1">
            <a:spLocks noChangeArrowheads="1"/>
          </p:cNvSpPr>
          <p:nvPr/>
        </p:nvSpPr>
        <p:spPr bwMode="auto">
          <a:xfrm>
            <a:off x="2351881" y="2184400"/>
            <a:ext cx="325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Z</a:t>
            </a:r>
          </a:p>
        </p:txBody>
      </p:sp>
      <p:sp>
        <p:nvSpPr>
          <p:cNvPr id="29" name="AutoShape 75"/>
          <p:cNvSpPr>
            <a:spLocks/>
          </p:cNvSpPr>
          <p:nvPr/>
        </p:nvSpPr>
        <p:spPr bwMode="auto">
          <a:xfrm>
            <a:off x="3883819" y="2003425"/>
            <a:ext cx="404812" cy="1395413"/>
          </a:xfrm>
          <a:prstGeom prst="rightBrace">
            <a:avLst>
              <a:gd name="adj1" fmla="val 287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r-Latn-BA"/>
          </a:p>
        </p:txBody>
      </p:sp>
      <p:sp>
        <p:nvSpPr>
          <p:cNvPr id="30" name="Text Box 76"/>
          <p:cNvSpPr txBox="1">
            <a:spLocks noChangeArrowheads="1"/>
          </p:cNvSpPr>
          <p:nvPr/>
        </p:nvSpPr>
        <p:spPr bwMode="auto">
          <a:xfrm>
            <a:off x="4288631" y="2517774"/>
            <a:ext cx="1184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X=X</a:t>
            </a:r>
            <a:r>
              <a:rPr lang="en-US" baseline="-25000" dirty="0"/>
              <a:t>L</a:t>
            </a:r>
            <a:r>
              <a:rPr lang="en-US" dirty="0"/>
              <a:t>-X</a:t>
            </a:r>
            <a:r>
              <a:rPr lang="en-US" baseline="-25000" dirty="0"/>
              <a:t>C</a:t>
            </a:r>
          </a:p>
        </p:txBody>
      </p:sp>
      <p:sp>
        <p:nvSpPr>
          <p:cNvPr id="31" name="Text Box 77"/>
          <p:cNvSpPr txBox="1">
            <a:spLocks noChangeArrowheads="1"/>
          </p:cNvSpPr>
          <p:nvPr/>
        </p:nvSpPr>
        <p:spPr bwMode="auto">
          <a:xfrm>
            <a:off x="1856581" y="2949575"/>
            <a:ext cx="331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φ</a:t>
            </a:r>
          </a:p>
        </p:txBody>
      </p:sp>
      <p:sp>
        <p:nvSpPr>
          <p:cNvPr id="33" name="Line 79"/>
          <p:cNvSpPr>
            <a:spLocks noChangeShapeType="1"/>
          </p:cNvSpPr>
          <p:nvPr/>
        </p:nvSpPr>
        <p:spPr bwMode="auto">
          <a:xfrm>
            <a:off x="1137443" y="3443288"/>
            <a:ext cx="2790825" cy="0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34" name="Line 80"/>
          <p:cNvSpPr>
            <a:spLocks noChangeShapeType="1"/>
          </p:cNvSpPr>
          <p:nvPr/>
        </p:nvSpPr>
        <p:spPr bwMode="auto">
          <a:xfrm flipV="1">
            <a:off x="3883819" y="2003425"/>
            <a:ext cx="0" cy="1439863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35" name="Line 81"/>
          <p:cNvSpPr>
            <a:spLocks noChangeShapeType="1"/>
          </p:cNvSpPr>
          <p:nvPr/>
        </p:nvSpPr>
        <p:spPr bwMode="auto">
          <a:xfrm flipV="1">
            <a:off x="1092994" y="2003425"/>
            <a:ext cx="2790825" cy="1395413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41" name="Rectangle 40"/>
          <p:cNvSpPr/>
          <p:nvPr/>
        </p:nvSpPr>
        <p:spPr>
          <a:xfrm>
            <a:off x="3547040" y="283131"/>
            <a:ext cx="4045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/>
              <a:t>Impedansa</a:t>
            </a:r>
            <a:r>
              <a:rPr lang="en-US" sz="2800" dirty="0"/>
              <a:t> RLC kola XL&gt;XC</a:t>
            </a:r>
          </a:p>
        </p:txBody>
      </p:sp>
      <p:graphicFrame>
        <p:nvGraphicFramePr>
          <p:cNvPr id="42" name="Object 4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49196444"/>
              </p:ext>
            </p:extLst>
          </p:nvPr>
        </p:nvGraphicFramePr>
        <p:xfrm>
          <a:off x="4410658" y="1053306"/>
          <a:ext cx="443547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3" imgW="1841400" imgH="228600" progId="Equation.3">
                  <p:embed/>
                </p:oleObj>
              </mc:Choice>
              <mc:Fallback>
                <p:oleObj name="Equation" r:id="rId3" imgW="1841400" imgH="228600" progId="Equation.3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0658" y="1053306"/>
                        <a:ext cx="4435475" cy="5508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A223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49519353"/>
              </p:ext>
            </p:extLst>
          </p:nvPr>
        </p:nvGraphicFramePr>
        <p:xfrm>
          <a:off x="5283994" y="4869160"/>
          <a:ext cx="34575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5" imgW="1435100" imgH="292100" progId="Equation.3">
                  <p:embed/>
                </p:oleObj>
              </mc:Choice>
              <mc:Fallback>
                <p:oleObj name="Equation" r:id="rId5" imgW="1435100" imgH="292100" progId="Equation.3">
                  <p:embed/>
                  <p:pic>
                    <p:nvPicPr>
                      <p:cNvPr id="0" name="Object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994" y="4869160"/>
                        <a:ext cx="3457575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A223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94" y="4869160"/>
            <a:ext cx="354330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880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10" grpId="0" animBg="1"/>
      <p:bldP spid="12" grpId="0"/>
      <p:bldP spid="14" grpId="0" animBg="1"/>
      <p:bldP spid="15" grpId="0"/>
      <p:bldP spid="17" grpId="0" animBg="1"/>
      <p:bldP spid="18" grpId="0"/>
      <p:bldP spid="20" grpId="0" animBg="1"/>
      <p:bldP spid="21" grpId="0"/>
      <p:bldP spid="23" grpId="0" animBg="1"/>
      <p:bldP spid="24" grpId="0"/>
      <p:bldP spid="26" grpId="0" animBg="1"/>
      <p:bldP spid="27" grpId="0"/>
      <p:bldP spid="29" grpId="0" animBg="1"/>
      <p:bldP spid="30" grpId="0"/>
      <p:bldP spid="31" grpId="0"/>
      <p:bldP spid="33" grpId="0" animBg="1"/>
      <p:bldP spid="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45"/>
          <p:cNvSpPr>
            <a:spLocks noChangeShapeType="1"/>
          </p:cNvSpPr>
          <p:nvPr/>
        </p:nvSpPr>
        <p:spPr bwMode="auto">
          <a:xfrm>
            <a:off x="1092994" y="652463"/>
            <a:ext cx="0" cy="56568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3" name="Line 46"/>
          <p:cNvSpPr>
            <a:spLocks noChangeShapeType="1"/>
          </p:cNvSpPr>
          <p:nvPr/>
        </p:nvSpPr>
        <p:spPr bwMode="auto">
          <a:xfrm>
            <a:off x="373856" y="3398838"/>
            <a:ext cx="4995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4" name="Text Box 47"/>
          <p:cNvSpPr txBox="1">
            <a:spLocks noChangeArrowheads="1"/>
          </p:cNvSpPr>
          <p:nvPr/>
        </p:nvSpPr>
        <p:spPr bwMode="auto">
          <a:xfrm>
            <a:off x="4737894" y="3398838"/>
            <a:ext cx="1092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pitchFamily="18" charset="0"/>
                <a:cs typeface="Times New Roman" pitchFamily="18" charset="0"/>
              </a:rPr>
              <a:t>Fazna osa</a:t>
            </a:r>
          </a:p>
        </p:txBody>
      </p:sp>
      <p:sp>
        <p:nvSpPr>
          <p:cNvPr id="5" name="Line 52"/>
          <p:cNvSpPr>
            <a:spLocks noChangeShapeType="1"/>
          </p:cNvSpPr>
          <p:nvPr/>
        </p:nvSpPr>
        <p:spPr bwMode="auto">
          <a:xfrm>
            <a:off x="1115219" y="3398838"/>
            <a:ext cx="28352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6" name="Text Box 53"/>
          <p:cNvSpPr txBox="1">
            <a:spLocks noChangeArrowheads="1"/>
          </p:cNvSpPr>
          <p:nvPr/>
        </p:nvSpPr>
        <p:spPr bwMode="auto">
          <a:xfrm>
            <a:off x="3033713" y="3582194"/>
            <a:ext cx="4587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R</a:t>
            </a:r>
            <a:endParaRPr lang="en-US" b="1" baseline="-25000" dirty="0"/>
          </a:p>
        </p:txBody>
      </p:sp>
      <p:sp>
        <p:nvSpPr>
          <p:cNvPr id="7" name="Line 56"/>
          <p:cNvSpPr>
            <a:spLocks noChangeShapeType="1"/>
          </p:cNvSpPr>
          <p:nvPr/>
        </p:nvSpPr>
        <p:spPr bwMode="auto">
          <a:xfrm flipV="1">
            <a:off x="1092994" y="1193800"/>
            <a:ext cx="0" cy="2205038"/>
          </a:xfrm>
          <a:prstGeom prst="line">
            <a:avLst/>
          </a:prstGeom>
          <a:noFill/>
          <a:ln w="38100">
            <a:solidFill>
              <a:srgbClr val="00A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8" name="Text Box 57"/>
          <p:cNvSpPr txBox="1">
            <a:spLocks noChangeArrowheads="1"/>
          </p:cNvSpPr>
          <p:nvPr/>
        </p:nvSpPr>
        <p:spPr bwMode="auto">
          <a:xfrm>
            <a:off x="373856" y="1912938"/>
            <a:ext cx="566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X</a:t>
            </a:r>
            <a:r>
              <a:rPr lang="en-US" b="1" baseline="-25000" dirty="0"/>
              <a:t>L</a:t>
            </a:r>
          </a:p>
        </p:txBody>
      </p:sp>
      <p:sp>
        <p:nvSpPr>
          <p:cNvPr id="9" name="Line 60"/>
          <p:cNvSpPr>
            <a:spLocks noChangeShapeType="1"/>
          </p:cNvSpPr>
          <p:nvPr/>
        </p:nvSpPr>
        <p:spPr bwMode="auto">
          <a:xfrm>
            <a:off x="1092994" y="3398838"/>
            <a:ext cx="0" cy="2406426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0" name="Text Box 62"/>
          <p:cNvSpPr txBox="1">
            <a:spLocks noChangeArrowheads="1"/>
          </p:cNvSpPr>
          <p:nvPr/>
        </p:nvSpPr>
        <p:spPr bwMode="auto">
          <a:xfrm>
            <a:off x="462756" y="3578225"/>
            <a:ext cx="566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X</a:t>
            </a:r>
            <a:r>
              <a:rPr lang="en-US" b="1" baseline="-25000" dirty="0"/>
              <a:t>C</a:t>
            </a:r>
          </a:p>
        </p:txBody>
      </p:sp>
      <p:sp>
        <p:nvSpPr>
          <p:cNvPr id="11" name="Line 64"/>
          <p:cNvSpPr>
            <a:spLocks noChangeShapeType="1"/>
          </p:cNvSpPr>
          <p:nvPr/>
        </p:nvSpPr>
        <p:spPr bwMode="auto">
          <a:xfrm flipV="1">
            <a:off x="3883819" y="1193800"/>
            <a:ext cx="0" cy="2205038"/>
          </a:xfrm>
          <a:prstGeom prst="line">
            <a:avLst/>
          </a:prstGeom>
          <a:noFill/>
          <a:ln w="38100">
            <a:solidFill>
              <a:srgbClr val="00AC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2" name="Text Box 66"/>
          <p:cNvSpPr txBox="1">
            <a:spLocks noChangeArrowheads="1"/>
          </p:cNvSpPr>
          <p:nvPr/>
        </p:nvSpPr>
        <p:spPr bwMode="auto">
          <a:xfrm>
            <a:off x="4109244" y="1733550"/>
            <a:ext cx="5667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X</a:t>
            </a:r>
            <a:r>
              <a:rPr lang="en-US" b="1" baseline="-25000" dirty="0"/>
              <a:t>L</a:t>
            </a:r>
          </a:p>
        </p:txBody>
      </p:sp>
      <p:sp>
        <p:nvSpPr>
          <p:cNvPr id="13" name="Line 68"/>
          <p:cNvSpPr>
            <a:spLocks noChangeShapeType="1"/>
          </p:cNvSpPr>
          <p:nvPr/>
        </p:nvSpPr>
        <p:spPr bwMode="auto">
          <a:xfrm flipH="1">
            <a:off x="3775869" y="1193800"/>
            <a:ext cx="17462" cy="2757726"/>
          </a:xfrm>
          <a:prstGeom prst="line">
            <a:avLst/>
          </a:prstGeom>
          <a:noFill/>
          <a:ln w="38100">
            <a:solidFill>
              <a:srgbClr val="D60093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4" name="Text Box 70"/>
          <p:cNvSpPr txBox="1">
            <a:spLocks noChangeArrowheads="1"/>
          </p:cNvSpPr>
          <p:nvPr/>
        </p:nvSpPr>
        <p:spPr bwMode="auto">
          <a:xfrm>
            <a:off x="3209131" y="1328738"/>
            <a:ext cx="566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X</a:t>
            </a:r>
            <a:r>
              <a:rPr lang="en-US" b="1" baseline="-25000" dirty="0"/>
              <a:t>C</a:t>
            </a:r>
          </a:p>
        </p:txBody>
      </p:sp>
      <p:sp>
        <p:nvSpPr>
          <p:cNvPr id="15" name="Line 72"/>
          <p:cNvSpPr>
            <a:spLocks noChangeShapeType="1"/>
          </p:cNvSpPr>
          <p:nvPr/>
        </p:nvSpPr>
        <p:spPr bwMode="auto">
          <a:xfrm>
            <a:off x="1092994" y="3398837"/>
            <a:ext cx="2746375" cy="552688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auto">
          <a:xfrm>
            <a:off x="2303316" y="3813930"/>
            <a:ext cx="325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Z</a:t>
            </a:r>
          </a:p>
        </p:txBody>
      </p:sp>
      <p:sp>
        <p:nvSpPr>
          <p:cNvPr id="17" name="AutoShape 75"/>
          <p:cNvSpPr>
            <a:spLocks/>
          </p:cNvSpPr>
          <p:nvPr/>
        </p:nvSpPr>
        <p:spPr bwMode="auto">
          <a:xfrm>
            <a:off x="3883819" y="3432175"/>
            <a:ext cx="404812" cy="514351"/>
          </a:xfrm>
          <a:prstGeom prst="rightBrace">
            <a:avLst>
              <a:gd name="adj1" fmla="val 287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r-Latn-BA"/>
          </a:p>
        </p:txBody>
      </p:sp>
      <p:sp>
        <p:nvSpPr>
          <p:cNvPr id="18" name="Text Box 76"/>
          <p:cNvSpPr txBox="1">
            <a:spLocks noChangeArrowheads="1"/>
          </p:cNvSpPr>
          <p:nvPr/>
        </p:nvSpPr>
        <p:spPr bwMode="auto">
          <a:xfrm>
            <a:off x="4288630" y="3673196"/>
            <a:ext cx="1184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X=X</a:t>
            </a:r>
            <a:r>
              <a:rPr lang="en-US" baseline="-25000" dirty="0"/>
              <a:t>L</a:t>
            </a:r>
            <a:r>
              <a:rPr lang="en-US" dirty="0"/>
              <a:t>-X</a:t>
            </a:r>
            <a:r>
              <a:rPr lang="en-US" baseline="-25000" dirty="0"/>
              <a:t>C</a:t>
            </a:r>
          </a:p>
        </p:txBody>
      </p:sp>
      <p:sp>
        <p:nvSpPr>
          <p:cNvPr id="19" name="Text Box 77"/>
          <p:cNvSpPr txBox="1">
            <a:spLocks noChangeArrowheads="1"/>
          </p:cNvSpPr>
          <p:nvPr/>
        </p:nvSpPr>
        <p:spPr bwMode="auto">
          <a:xfrm>
            <a:off x="1856581" y="2949575"/>
            <a:ext cx="331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φ</a:t>
            </a:r>
          </a:p>
        </p:txBody>
      </p:sp>
      <p:sp>
        <p:nvSpPr>
          <p:cNvPr id="20" name="Line 79"/>
          <p:cNvSpPr>
            <a:spLocks noChangeShapeType="1"/>
          </p:cNvSpPr>
          <p:nvPr/>
        </p:nvSpPr>
        <p:spPr bwMode="auto">
          <a:xfrm>
            <a:off x="1137443" y="3443288"/>
            <a:ext cx="2790825" cy="0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21" name="Line 80"/>
          <p:cNvSpPr>
            <a:spLocks noChangeShapeType="1"/>
          </p:cNvSpPr>
          <p:nvPr/>
        </p:nvSpPr>
        <p:spPr bwMode="auto">
          <a:xfrm>
            <a:off x="3883819" y="3443287"/>
            <a:ext cx="0" cy="508238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22" name="Line 81"/>
          <p:cNvSpPr>
            <a:spLocks noChangeShapeType="1"/>
          </p:cNvSpPr>
          <p:nvPr/>
        </p:nvSpPr>
        <p:spPr bwMode="auto">
          <a:xfrm>
            <a:off x="1092994" y="3398837"/>
            <a:ext cx="2682875" cy="548719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23" name="Rectangle 22"/>
          <p:cNvSpPr/>
          <p:nvPr/>
        </p:nvSpPr>
        <p:spPr>
          <a:xfrm>
            <a:off x="3547040" y="283131"/>
            <a:ext cx="4045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/>
              <a:t>Impedansa</a:t>
            </a:r>
            <a:r>
              <a:rPr lang="en-US" sz="2800" dirty="0"/>
              <a:t> RLC kola XL&lt;XC</a:t>
            </a:r>
          </a:p>
        </p:txBody>
      </p:sp>
      <p:graphicFrame>
        <p:nvGraphicFramePr>
          <p:cNvPr id="24" name="Object 2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01892272"/>
              </p:ext>
            </p:extLst>
          </p:nvPr>
        </p:nvGraphicFramePr>
        <p:xfrm>
          <a:off x="4410658" y="1053306"/>
          <a:ext cx="443547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3" imgW="1841400" imgH="228600" progId="Equation.3">
                  <p:embed/>
                </p:oleObj>
              </mc:Choice>
              <mc:Fallback>
                <p:oleObj name="Equation" r:id="rId3" imgW="1841400" imgH="228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0658" y="1053306"/>
                        <a:ext cx="4435475" cy="5508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A223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87261810"/>
              </p:ext>
            </p:extLst>
          </p:nvPr>
        </p:nvGraphicFramePr>
        <p:xfrm>
          <a:off x="5283994" y="4869160"/>
          <a:ext cx="34575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5" imgW="1435100" imgH="292100" progId="Equation.3">
                  <p:embed/>
                </p:oleObj>
              </mc:Choice>
              <mc:Fallback>
                <p:oleObj name="Equation" r:id="rId5" imgW="1435100" imgH="2921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994" y="4869160"/>
                        <a:ext cx="3457575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A223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475" y="5203878"/>
            <a:ext cx="3051932" cy="1202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995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45"/>
          <p:cNvSpPr>
            <a:spLocks noChangeShapeType="1"/>
          </p:cNvSpPr>
          <p:nvPr/>
        </p:nvSpPr>
        <p:spPr bwMode="auto">
          <a:xfrm>
            <a:off x="1092994" y="652463"/>
            <a:ext cx="0" cy="56568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3" name="Line 46"/>
          <p:cNvSpPr>
            <a:spLocks noChangeShapeType="1"/>
          </p:cNvSpPr>
          <p:nvPr/>
        </p:nvSpPr>
        <p:spPr bwMode="auto">
          <a:xfrm>
            <a:off x="373856" y="3398838"/>
            <a:ext cx="4995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4" name="Text Box 47"/>
          <p:cNvSpPr txBox="1">
            <a:spLocks noChangeArrowheads="1"/>
          </p:cNvSpPr>
          <p:nvPr/>
        </p:nvSpPr>
        <p:spPr bwMode="auto">
          <a:xfrm>
            <a:off x="4737894" y="3398838"/>
            <a:ext cx="1092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pitchFamily="18" charset="0"/>
                <a:cs typeface="Times New Roman" pitchFamily="18" charset="0"/>
              </a:rPr>
              <a:t>Fazna osa</a:t>
            </a:r>
          </a:p>
        </p:txBody>
      </p:sp>
      <p:sp>
        <p:nvSpPr>
          <p:cNvPr id="5" name="Line 52"/>
          <p:cNvSpPr>
            <a:spLocks noChangeShapeType="1"/>
          </p:cNvSpPr>
          <p:nvPr/>
        </p:nvSpPr>
        <p:spPr bwMode="auto">
          <a:xfrm>
            <a:off x="1115219" y="3398838"/>
            <a:ext cx="28352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6" name="Text Box 53"/>
          <p:cNvSpPr txBox="1">
            <a:spLocks noChangeArrowheads="1"/>
          </p:cNvSpPr>
          <p:nvPr/>
        </p:nvSpPr>
        <p:spPr bwMode="auto">
          <a:xfrm>
            <a:off x="3033713" y="3582194"/>
            <a:ext cx="4587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R</a:t>
            </a:r>
            <a:endParaRPr lang="en-US" b="1" baseline="-25000" dirty="0"/>
          </a:p>
        </p:txBody>
      </p:sp>
      <p:sp>
        <p:nvSpPr>
          <p:cNvPr id="7" name="Line 56"/>
          <p:cNvSpPr>
            <a:spLocks noChangeShapeType="1"/>
          </p:cNvSpPr>
          <p:nvPr/>
        </p:nvSpPr>
        <p:spPr bwMode="auto">
          <a:xfrm flipV="1">
            <a:off x="1092994" y="1193800"/>
            <a:ext cx="0" cy="2205038"/>
          </a:xfrm>
          <a:prstGeom prst="line">
            <a:avLst/>
          </a:prstGeom>
          <a:noFill/>
          <a:ln w="38100">
            <a:solidFill>
              <a:srgbClr val="00A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8" name="Text Box 57"/>
          <p:cNvSpPr txBox="1">
            <a:spLocks noChangeArrowheads="1"/>
          </p:cNvSpPr>
          <p:nvPr/>
        </p:nvSpPr>
        <p:spPr bwMode="auto">
          <a:xfrm>
            <a:off x="373856" y="1912938"/>
            <a:ext cx="566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X</a:t>
            </a:r>
            <a:r>
              <a:rPr lang="en-US" b="1" baseline="-25000" dirty="0"/>
              <a:t>L</a:t>
            </a:r>
          </a:p>
        </p:txBody>
      </p:sp>
      <p:sp>
        <p:nvSpPr>
          <p:cNvPr id="9" name="Line 60"/>
          <p:cNvSpPr>
            <a:spLocks noChangeShapeType="1"/>
          </p:cNvSpPr>
          <p:nvPr/>
        </p:nvSpPr>
        <p:spPr bwMode="auto">
          <a:xfrm>
            <a:off x="1092994" y="3398838"/>
            <a:ext cx="0" cy="2406426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0" name="Text Box 62"/>
          <p:cNvSpPr txBox="1">
            <a:spLocks noChangeArrowheads="1"/>
          </p:cNvSpPr>
          <p:nvPr/>
        </p:nvSpPr>
        <p:spPr bwMode="auto">
          <a:xfrm>
            <a:off x="462756" y="3578225"/>
            <a:ext cx="566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X</a:t>
            </a:r>
            <a:r>
              <a:rPr lang="en-US" b="1" baseline="-25000" dirty="0"/>
              <a:t>C</a:t>
            </a:r>
          </a:p>
        </p:txBody>
      </p:sp>
      <p:sp>
        <p:nvSpPr>
          <p:cNvPr id="11" name="Line 64"/>
          <p:cNvSpPr>
            <a:spLocks noChangeShapeType="1"/>
          </p:cNvSpPr>
          <p:nvPr/>
        </p:nvSpPr>
        <p:spPr bwMode="auto">
          <a:xfrm flipV="1">
            <a:off x="3883819" y="1193800"/>
            <a:ext cx="0" cy="2205038"/>
          </a:xfrm>
          <a:prstGeom prst="line">
            <a:avLst/>
          </a:prstGeom>
          <a:noFill/>
          <a:ln w="38100">
            <a:solidFill>
              <a:srgbClr val="00AC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2" name="Text Box 66"/>
          <p:cNvSpPr txBox="1">
            <a:spLocks noChangeArrowheads="1"/>
          </p:cNvSpPr>
          <p:nvPr/>
        </p:nvSpPr>
        <p:spPr bwMode="auto">
          <a:xfrm>
            <a:off x="4109244" y="1733550"/>
            <a:ext cx="5667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X</a:t>
            </a:r>
            <a:r>
              <a:rPr lang="en-US" b="1" baseline="-25000" dirty="0"/>
              <a:t>L</a:t>
            </a:r>
          </a:p>
        </p:txBody>
      </p:sp>
      <p:sp>
        <p:nvSpPr>
          <p:cNvPr id="13" name="Line 68"/>
          <p:cNvSpPr>
            <a:spLocks noChangeShapeType="1"/>
          </p:cNvSpPr>
          <p:nvPr/>
        </p:nvSpPr>
        <p:spPr bwMode="auto">
          <a:xfrm flipH="1">
            <a:off x="3793331" y="1193800"/>
            <a:ext cx="0" cy="2238375"/>
          </a:xfrm>
          <a:prstGeom prst="line">
            <a:avLst/>
          </a:prstGeom>
          <a:noFill/>
          <a:ln w="38100">
            <a:solidFill>
              <a:srgbClr val="D60093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4" name="Text Box 70"/>
          <p:cNvSpPr txBox="1">
            <a:spLocks noChangeArrowheads="1"/>
          </p:cNvSpPr>
          <p:nvPr/>
        </p:nvSpPr>
        <p:spPr bwMode="auto">
          <a:xfrm>
            <a:off x="3209131" y="1328738"/>
            <a:ext cx="5667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/>
              <a:t>X</a:t>
            </a:r>
            <a:r>
              <a:rPr lang="en-US" b="1" baseline="-25000" dirty="0"/>
              <a:t>C</a:t>
            </a:r>
          </a:p>
        </p:txBody>
      </p:sp>
      <p:sp>
        <p:nvSpPr>
          <p:cNvPr id="15" name="Line 72"/>
          <p:cNvSpPr>
            <a:spLocks noChangeShapeType="1"/>
          </p:cNvSpPr>
          <p:nvPr/>
        </p:nvSpPr>
        <p:spPr bwMode="auto">
          <a:xfrm>
            <a:off x="1092994" y="3398837"/>
            <a:ext cx="2746375" cy="1667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auto">
          <a:xfrm>
            <a:off x="2381897" y="2938186"/>
            <a:ext cx="325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Z</a:t>
            </a:r>
          </a:p>
        </p:txBody>
      </p:sp>
      <p:sp>
        <p:nvSpPr>
          <p:cNvPr id="17" name="AutoShape 75"/>
          <p:cNvSpPr>
            <a:spLocks/>
          </p:cNvSpPr>
          <p:nvPr/>
        </p:nvSpPr>
        <p:spPr bwMode="auto">
          <a:xfrm>
            <a:off x="3883819" y="1193801"/>
            <a:ext cx="404812" cy="2238374"/>
          </a:xfrm>
          <a:prstGeom prst="rightBrace">
            <a:avLst>
              <a:gd name="adj1" fmla="val 287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r-Latn-BA"/>
          </a:p>
        </p:txBody>
      </p:sp>
      <p:sp>
        <p:nvSpPr>
          <p:cNvPr id="18" name="Text Box 76"/>
          <p:cNvSpPr txBox="1">
            <a:spLocks noChangeArrowheads="1"/>
          </p:cNvSpPr>
          <p:nvPr/>
        </p:nvSpPr>
        <p:spPr bwMode="auto">
          <a:xfrm>
            <a:off x="4288631" y="2312988"/>
            <a:ext cx="16515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X=X</a:t>
            </a:r>
            <a:r>
              <a:rPr lang="en-US" baseline="-25000" dirty="0"/>
              <a:t>L</a:t>
            </a:r>
            <a:r>
              <a:rPr lang="en-US" dirty="0"/>
              <a:t>-X</a:t>
            </a:r>
            <a:r>
              <a:rPr lang="en-US" baseline="-25000" dirty="0"/>
              <a:t>C</a:t>
            </a:r>
            <a:r>
              <a:rPr lang="en-US" dirty="0"/>
              <a:t>=0</a:t>
            </a:r>
            <a:endParaRPr lang="en-US" baseline="-25000" dirty="0"/>
          </a:p>
        </p:txBody>
      </p:sp>
      <p:sp>
        <p:nvSpPr>
          <p:cNvPr id="20" name="Line 79"/>
          <p:cNvSpPr>
            <a:spLocks noChangeShapeType="1"/>
          </p:cNvSpPr>
          <p:nvPr/>
        </p:nvSpPr>
        <p:spPr bwMode="auto">
          <a:xfrm>
            <a:off x="1137443" y="3443288"/>
            <a:ext cx="2790825" cy="0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s-Latn-BA"/>
          </a:p>
        </p:txBody>
      </p:sp>
      <p:sp>
        <p:nvSpPr>
          <p:cNvPr id="23" name="Rectangle 22"/>
          <p:cNvSpPr/>
          <p:nvPr/>
        </p:nvSpPr>
        <p:spPr>
          <a:xfrm>
            <a:off x="3547040" y="283131"/>
            <a:ext cx="4045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/>
              <a:t>Impedansa</a:t>
            </a:r>
            <a:r>
              <a:rPr lang="en-US" sz="2800" dirty="0"/>
              <a:t> RLC kola XL=XC</a:t>
            </a:r>
          </a:p>
        </p:txBody>
      </p:sp>
      <p:graphicFrame>
        <p:nvGraphicFramePr>
          <p:cNvPr id="24" name="Object 2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84540712"/>
              </p:ext>
            </p:extLst>
          </p:nvPr>
        </p:nvGraphicFramePr>
        <p:xfrm>
          <a:off x="5004048" y="1155474"/>
          <a:ext cx="4000475" cy="942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3" imgW="1841400" imgH="431640" progId="Equation.3">
                  <p:embed/>
                </p:oleObj>
              </mc:Choice>
              <mc:Fallback>
                <p:oleObj name="Equation" r:id="rId3" imgW="1841400" imgH="4316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1155474"/>
                        <a:ext cx="4000475" cy="94213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A223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74993330"/>
              </p:ext>
            </p:extLst>
          </p:nvPr>
        </p:nvGraphicFramePr>
        <p:xfrm>
          <a:off x="4109244" y="4797152"/>
          <a:ext cx="40703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5" imgW="1688760" imgH="291960" progId="Equation.3">
                  <p:embed/>
                </p:oleObj>
              </mc:Choice>
              <mc:Fallback>
                <p:oleObj name="Equation" r:id="rId5" imgW="1688760" imgH="29196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9244" y="4797152"/>
                        <a:ext cx="4070350" cy="704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AA223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50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03213" y="282575"/>
            <a:ext cx="8589962" cy="1735138"/>
          </a:xfrm>
          <a:prstGeom prst="rect">
            <a:avLst/>
          </a:prstGeom>
          <a:gradFill rotWithShape="1">
            <a:gsLst>
              <a:gs pos="0">
                <a:schemeClr val="accent1">
                  <a:alpha val="60001"/>
                </a:schemeClr>
              </a:gs>
              <a:gs pos="100000">
                <a:schemeClr val="accent1">
                  <a:gamma/>
                  <a:tint val="73725"/>
                  <a:invGamma/>
                  <a:alpha val="60001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sr-Latn-CS" sz="2400">
                <a:latin typeface="Times New Roman" pitchFamily="18" charset="0"/>
                <a:cs typeface="Times New Roman" pitchFamily="18" charset="0"/>
              </a:rPr>
              <a:t>Zadatak:</a:t>
            </a:r>
          </a:p>
          <a:p>
            <a:pPr>
              <a:lnSpc>
                <a:spcPct val="150000"/>
              </a:lnSpc>
              <a:defRPr/>
            </a:pPr>
            <a:r>
              <a:rPr lang="sr-Latn-CS" sz="2400">
                <a:latin typeface="Times New Roman" pitchFamily="18" charset="0"/>
                <a:cs typeface="Times New Roman" pitchFamily="18" charset="0"/>
              </a:rPr>
              <a:t>Data je redna veza R,L i C. Odrediti Z,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sr-Latn-CS" sz="2400">
                <a:latin typeface="Times New Roman" pitchFamily="18" charset="0"/>
                <a:cs typeface="Times New Roman" pitchFamily="18" charset="0"/>
              </a:rPr>
              <a:t>, I ako je R=10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sr-Latn-CS" sz="2400">
                <a:latin typeface="Times New Roman" pitchFamily="18" charset="0"/>
                <a:cs typeface="Times New Roman" pitchFamily="18" charset="0"/>
              </a:rPr>
              <a:t>, L=10mH, C=50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µ</a:t>
            </a:r>
            <a:r>
              <a:rPr lang="sr-Latn-CS" sz="2400">
                <a:latin typeface="Times New Roman" pitchFamily="18" charset="0"/>
                <a:cs typeface="Times New Roman" pitchFamily="18" charset="0"/>
              </a:rPr>
              <a:t>F, U=220V,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sr-Latn-BA" sz="2400">
                <a:latin typeface="Times New Roman" pitchFamily="18" charset="0"/>
                <a:cs typeface="Times New Roman" pitchFamily="18" charset="0"/>
              </a:rPr>
              <a:t>=45</a:t>
            </a:r>
            <a:r>
              <a:rPr lang="sr-Latn-BA" sz="2400" baseline="30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sr-Latn-BA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=1000rad/s.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17982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1065</Words>
  <Application>Microsoft Office PowerPoint</Application>
  <PresentationFormat>On-screen Show (4:3)</PresentationFormat>
  <Paragraphs>170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Ariston Cirilica</vt:lpstr>
      <vt:lpstr>Calibri</vt:lpstr>
      <vt:lpstr>Comic Sans MS</vt:lpstr>
      <vt:lpstr>Times New Roman</vt:lpstr>
      <vt:lpstr>Office Theme</vt:lpstr>
      <vt:lpstr>CorelDRAW</vt:lpstr>
      <vt:lpstr>Equation</vt:lpstr>
      <vt:lpstr>Redna veza otpornika, kalema i kondenzatora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Kompleksni metod za redno RLC kolo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Redna veza otpornika, kalema i kondenzatora</dc:title>
  <dc:creator>Dragana</dc:creator>
  <cp:lastModifiedBy>CALASAN MELANIJA</cp:lastModifiedBy>
  <cp:revision>17</cp:revision>
  <dcterms:created xsi:type="dcterms:W3CDTF">2013-02-28T11:22:54Z</dcterms:created>
  <dcterms:modified xsi:type="dcterms:W3CDTF">2021-11-26T16:01:15Z</dcterms:modified>
</cp:coreProperties>
</file>