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66" r:id="rId2"/>
    <p:sldId id="258" r:id="rId3"/>
    <p:sldId id="259" r:id="rId4"/>
    <p:sldId id="267" r:id="rId5"/>
    <p:sldId id="261" r:id="rId6"/>
    <p:sldId id="262" r:id="rId7"/>
    <p:sldId id="263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2A8CE-8562-4522-B520-714F9A990364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B6690-5C8F-463B-9B4E-09C39489AC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61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B6690-5C8F-463B-9B4E-09C39489ACE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0632CB8-9A01-4099-9EC6-0C9D7C4DD31B}" type="datetimeFigureOut">
              <a:rPr lang="en-US" smtClean="0"/>
              <a:pPr/>
              <a:t>16/11/15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4DC87DD-A66C-48F5-8FEC-1DDE62DB0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42.wmf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3.wmf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4.bin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8.bin"/><Relationship Id="rId24" Type="http://schemas.openxmlformats.org/officeDocument/2006/relationships/image" Target="../media/image21.wmf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23" Type="http://schemas.openxmlformats.org/officeDocument/2006/relationships/oleObject" Target="../embeddings/oleObject14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20.bin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30.png"/><Relationship Id="rId4" Type="http://schemas.openxmlformats.org/officeDocument/2006/relationships/image" Target="../media/image27.wmf"/><Relationship Id="rId9" Type="http://schemas.openxmlformats.org/officeDocument/2006/relationships/image" Target="../media/image2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KONDENZATOR U KOLU NAIZMJENIČNE STRUJE</a:t>
            </a:r>
            <a:endParaRPr lang="en-US" sz="3600" b="1" dirty="0"/>
          </a:p>
        </p:txBody>
      </p:sp>
      <p:pic>
        <p:nvPicPr>
          <p:cNvPr id="4" name="Content Placeholder 3" descr="elko_ra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422058"/>
            <a:ext cx="3491880" cy="177281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9D2-107D-4F17-BC31-00AA99D09A30}" type="datetime1">
              <a:rPr lang="en-US" smtClean="0"/>
              <a:t>16/11/15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7584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1" descr="sinusoida nap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319" y="2082085"/>
            <a:ext cx="2243137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975796" y="1685210"/>
            <a:ext cx="3525178" cy="2943226"/>
            <a:chOff x="776" y="2083"/>
            <a:chExt cx="1923" cy="1854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776" y="2083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sr-Latn-CS" i="1" dirty="0">
                  <a:solidFill>
                    <a:schemeClr val="folHlink"/>
                  </a:solidFill>
                </a:rPr>
                <a:t>i</a:t>
              </a:r>
              <a:endParaRPr lang="en-US" i="1" dirty="0">
                <a:solidFill>
                  <a:schemeClr val="folHlink"/>
                </a:solidFill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426" y="3158"/>
              <a:ext cx="2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>
                  <a:solidFill>
                    <a:schemeClr val="folHlink"/>
                  </a:solidFill>
                </a:rPr>
                <a:t>ω</a:t>
              </a:r>
              <a:r>
                <a:rPr lang="sr-Latn-CS">
                  <a:solidFill>
                    <a:schemeClr val="folHlink"/>
                  </a:solidFill>
                </a:rPr>
                <a:t>t</a:t>
              </a:r>
              <a:endParaRPr lang="el-GR">
                <a:solidFill>
                  <a:schemeClr val="folHlink"/>
                </a:solidFill>
              </a:endParaRPr>
            </a:p>
          </p:txBody>
        </p:sp>
        <p:grpSp>
          <p:nvGrpSpPr>
            <p:cNvPr id="6" name="Group 5"/>
            <p:cNvGrpSpPr>
              <a:grpSpLocks noChangeAspect="1"/>
            </p:cNvGrpSpPr>
            <p:nvPr/>
          </p:nvGrpSpPr>
          <p:grpSpPr bwMode="auto">
            <a:xfrm>
              <a:off x="856" y="2314"/>
              <a:ext cx="1796" cy="1623"/>
              <a:chOff x="3533" y="2178"/>
              <a:chExt cx="1796" cy="1623"/>
            </a:xfrm>
          </p:grpSpPr>
          <p:sp>
            <p:nvSpPr>
              <p:cNvPr id="7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3588" y="2321"/>
                <a:ext cx="178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dirty="0" smtClean="0"/>
                  <a:t>u</a:t>
                </a:r>
                <a:endParaRPr lang="en-US" dirty="0"/>
              </a:p>
            </p:txBody>
          </p:sp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 flipV="1">
                <a:off x="3566" y="2267"/>
                <a:ext cx="1" cy="153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/>
              </p:cNvSpPr>
              <p:nvPr/>
            </p:nvSpPr>
            <p:spPr bwMode="auto">
              <a:xfrm>
                <a:off x="3533" y="2178"/>
                <a:ext cx="65" cy="97"/>
              </a:xfrm>
              <a:custGeom>
                <a:avLst/>
                <a:gdLst>
                  <a:gd name="T0" fmla="*/ 0 w 65"/>
                  <a:gd name="T1" fmla="*/ 97 h 97"/>
                  <a:gd name="T2" fmla="*/ 33 w 65"/>
                  <a:gd name="T3" fmla="*/ 0 h 97"/>
                  <a:gd name="T4" fmla="*/ 65 w 65"/>
                  <a:gd name="T5" fmla="*/ 97 h 97"/>
                  <a:gd name="T6" fmla="*/ 0 w 65"/>
                  <a:gd name="T7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5" h="97">
                    <a:moveTo>
                      <a:pt x="0" y="97"/>
                    </a:moveTo>
                    <a:lnTo>
                      <a:pt x="33" y="0"/>
                    </a:lnTo>
                    <a:lnTo>
                      <a:pt x="65" y="97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3566" y="3035"/>
                <a:ext cx="1672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5231" y="3002"/>
                <a:ext cx="98" cy="65"/>
              </a:xfrm>
              <a:custGeom>
                <a:avLst/>
                <a:gdLst>
                  <a:gd name="T0" fmla="*/ 0 w 98"/>
                  <a:gd name="T1" fmla="*/ 0 h 65"/>
                  <a:gd name="T2" fmla="*/ 98 w 98"/>
                  <a:gd name="T3" fmla="*/ 33 h 65"/>
                  <a:gd name="T4" fmla="*/ 0 w 98"/>
                  <a:gd name="T5" fmla="*/ 65 h 65"/>
                  <a:gd name="T6" fmla="*/ 0 w 98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65">
                    <a:moveTo>
                      <a:pt x="0" y="0"/>
                    </a:moveTo>
                    <a:lnTo>
                      <a:pt x="98" y="33"/>
                    </a:lnTo>
                    <a:lnTo>
                      <a:pt x="0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2" name="Picture 28" descr="sinusoi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027" y="2376479"/>
            <a:ext cx="2243137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47"/>
          <p:cNvSpPr txBox="1">
            <a:spLocks noChangeArrowheads="1"/>
          </p:cNvSpPr>
          <p:nvPr/>
        </p:nvSpPr>
        <p:spPr bwMode="auto">
          <a:xfrm>
            <a:off x="4652910" y="2540404"/>
            <a:ext cx="23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r-Latn-CS" dirty="0"/>
              <a:t>i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274879" y="2907117"/>
            <a:ext cx="49550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495485" y="2287668"/>
            <a:ext cx="284427" cy="88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500781"/>
              </p:ext>
            </p:extLst>
          </p:nvPr>
        </p:nvGraphicFramePr>
        <p:xfrm>
          <a:off x="4387850" y="600075"/>
          <a:ext cx="30670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5" imgW="1231560" imgH="393480" progId="Equation.3">
                  <p:embed/>
                </p:oleObj>
              </mc:Choice>
              <mc:Fallback>
                <p:oleObj name="Equation" r:id="rId5" imgW="1231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0" y="600075"/>
                        <a:ext cx="3067050" cy="9779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FF"/>
                        </a:solidFill>
                        <a:prstDash val="dash"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152671"/>
              </p:ext>
            </p:extLst>
          </p:nvPr>
        </p:nvGraphicFramePr>
        <p:xfrm>
          <a:off x="1187624" y="764704"/>
          <a:ext cx="215984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7" imgW="761760" imgH="228600" progId="Equation.3">
                  <p:embed/>
                </p:oleObj>
              </mc:Choice>
              <mc:Fallback>
                <p:oleObj name="Equation" r:id="rId7" imgW="761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764704"/>
                        <a:ext cx="2159843" cy="6540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773678" y="5154194"/>
            <a:ext cx="76867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b="1" dirty="0">
                <a:solidFill>
                  <a:srgbClr val="FF0000"/>
                </a:solidFill>
              </a:rPr>
              <a:t>Vidimo da su napon na </a:t>
            </a:r>
            <a:r>
              <a:rPr lang="sr-Latn-CS" b="1" dirty="0" smtClean="0">
                <a:solidFill>
                  <a:srgbClr val="FF0000"/>
                </a:solidFill>
              </a:rPr>
              <a:t> kondenzatoru </a:t>
            </a:r>
            <a:r>
              <a:rPr lang="sr-Latn-CS" b="1" dirty="0">
                <a:solidFill>
                  <a:srgbClr val="FF0000"/>
                </a:solidFill>
              </a:rPr>
              <a:t>i struja koja teče</a:t>
            </a:r>
          </a:p>
          <a:p>
            <a:r>
              <a:rPr lang="sr-Latn-CS" b="1" dirty="0">
                <a:solidFill>
                  <a:srgbClr val="FF0000"/>
                </a:solidFill>
              </a:rPr>
              <a:t>kroz </a:t>
            </a:r>
            <a:r>
              <a:rPr lang="sr-Latn-ME" b="1" dirty="0" smtClean="0">
                <a:solidFill>
                  <a:srgbClr val="FF0000"/>
                </a:solidFill>
              </a:rPr>
              <a:t>kondenzator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pomjereni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za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/2 </a:t>
            </a:r>
            <a:r>
              <a:rPr lang="en-US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tj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endParaRPr lang="sr-Latn-ME" b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r>
              <a:rPr lang="en-US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Napon</a:t>
            </a:r>
            <a:r>
              <a:rPr lang="sr-Latn-ME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na kondenzatoru 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sr-Latn-ME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kasni za  strujom za </a:t>
            </a:r>
            <a:r>
              <a:rPr lang="el-GR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φ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l-GR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en-US" b="1" dirty="0">
                <a:solidFill>
                  <a:srgbClr val="FF0000"/>
                </a:solidFill>
                <a:latin typeface="Times New Roman"/>
                <a:cs typeface="Times New Roman"/>
              </a:rPr>
              <a:t>/2</a:t>
            </a:r>
            <a:r>
              <a:rPr lang="sr-Latn-ME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>
            <a:stCxn id="10" idx="0"/>
          </p:cNvCxnSpPr>
          <p:nvPr/>
        </p:nvCxnSpPr>
        <p:spPr>
          <a:xfrm flipH="1">
            <a:off x="1835696" y="3412410"/>
            <a:ext cx="134724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23273" y="357512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/>
                <a:cs typeface="Times New Roman"/>
              </a:rPr>
              <a:t>φ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186329" y="3542900"/>
            <a:ext cx="59358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71369" y="6309320"/>
            <a:ext cx="5540188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MELANIJA ĆALASAN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371" y="1817749"/>
            <a:ext cx="1654061" cy="1461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945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1794" y="6381328"/>
            <a:ext cx="2606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MELANIJA ĆALASAN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707" y="836712"/>
            <a:ext cx="299085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730886"/>
              </p:ext>
            </p:extLst>
          </p:nvPr>
        </p:nvGraphicFramePr>
        <p:xfrm>
          <a:off x="3215920" y="3068960"/>
          <a:ext cx="2795364" cy="762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4" imgW="838080" imgH="228600" progId="Equation.3">
                  <p:embed/>
                </p:oleObj>
              </mc:Choice>
              <mc:Fallback>
                <p:oleObj name="Equation" r:id="rId4" imgW="838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15920" y="3068960"/>
                        <a:ext cx="2795364" cy="7623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755578" y="692696"/>
            <a:ext cx="76454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sr-Latn-CS" sz="2000" dirty="0">
                <a:cs typeface="Arial" pitchFamily="34" charset="0"/>
              </a:rPr>
              <a:t>KAPACITIVNA</a:t>
            </a:r>
            <a:r>
              <a:rPr lang="pt-PT" sz="2000" dirty="0">
                <a:ea typeface="Times New Roman" pitchFamily="18" charset="0"/>
                <a:cs typeface="Arial" pitchFamily="34" charset="0"/>
              </a:rPr>
              <a:t> </a:t>
            </a:r>
            <a:r>
              <a:rPr lang="pt-PT" sz="2000" dirty="0" smtClean="0">
                <a:ea typeface="Times New Roman" pitchFamily="18" charset="0"/>
                <a:cs typeface="Arial" pitchFamily="34" charset="0"/>
              </a:rPr>
              <a:t>OTPORNOST  (</a:t>
            </a:r>
            <a:r>
              <a:rPr lang="pt-PT" sz="2000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REAKTIVNA OTPORNOST ILI REAKTANSA</a:t>
            </a:r>
            <a:r>
              <a:rPr lang="sr-Latn-ME" sz="2000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) </a:t>
            </a:r>
            <a:r>
              <a:rPr lang="pt-PT" sz="2000" dirty="0" smtClean="0">
                <a:ea typeface="Times New Roman" pitchFamily="18" charset="0"/>
                <a:cs typeface="Arial" pitchFamily="34" charset="0"/>
              </a:rPr>
              <a:t>JE </a:t>
            </a:r>
            <a:r>
              <a:rPr lang="pt-PT" sz="2000" dirty="0">
                <a:ea typeface="Times New Roman" pitchFamily="18" charset="0"/>
                <a:cs typeface="Arial" pitchFamily="34" charset="0"/>
              </a:rPr>
              <a:t>DATA IZRAZOM:</a:t>
            </a:r>
            <a:endParaRPr lang="pt-PT" sz="2000" dirty="0"/>
          </a:p>
        </p:txBody>
      </p:sp>
      <p:graphicFrame>
        <p:nvGraphicFramePr>
          <p:cNvPr id="113669" name="Object 5"/>
          <p:cNvGraphicFramePr>
            <a:graphicFrameLocks noChangeAspect="1"/>
          </p:cNvGraphicFramePr>
          <p:nvPr/>
        </p:nvGraphicFramePr>
        <p:xfrm>
          <a:off x="2771775" y="3429000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3429000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1075693" y="3556471"/>
            <a:ext cx="6664660" cy="107721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sr-Latn-CS" sz="2000" dirty="0">
                <a:cs typeface="Arial" pitchFamily="34" charset="0"/>
              </a:rPr>
              <a:t>KAPACITIVNA</a:t>
            </a:r>
            <a:r>
              <a:rPr lang="pt-PT" sz="2000" dirty="0">
                <a:ea typeface="Times New Roman" pitchFamily="18" charset="0"/>
                <a:cs typeface="Arial" pitchFamily="34" charset="0"/>
              </a:rPr>
              <a:t> OTPORNOST </a:t>
            </a:r>
            <a:r>
              <a:rPr lang="pt-PT" sz="2000" dirty="0" smtClean="0"/>
              <a:t>JE </a:t>
            </a:r>
            <a:r>
              <a:rPr lang="sr-Latn-CS" sz="2000" dirty="0"/>
              <a:t>JEDNAKA RECIPROČNOM </a:t>
            </a:r>
            <a:r>
              <a:rPr lang="pt-PT" sz="2000" dirty="0"/>
              <a:t>PROIZVOD</a:t>
            </a:r>
            <a:r>
              <a:rPr lang="sr-Latn-CS" sz="2000" dirty="0" smtClean="0"/>
              <a:t>U </a:t>
            </a:r>
            <a:r>
              <a:rPr lang="pt-PT" sz="2000" dirty="0" smtClean="0"/>
              <a:t>UGAONE </a:t>
            </a:r>
            <a:r>
              <a:rPr lang="pt-PT" sz="2000" dirty="0"/>
              <a:t>UČESTANOSTI </a:t>
            </a:r>
            <a:r>
              <a:rPr lang="pt-PT" sz="2000" dirty="0" smtClean="0"/>
              <a:t> </a:t>
            </a:r>
            <a:r>
              <a:rPr lang="el-GR" sz="2400" b="1" dirty="0" smtClean="0"/>
              <a:t>ω</a:t>
            </a:r>
            <a:r>
              <a:rPr lang="en-US" sz="2400" b="1" dirty="0" smtClean="0"/>
              <a:t>  </a:t>
            </a:r>
            <a:r>
              <a:rPr lang="pt-PT" sz="2000" dirty="0" smtClean="0"/>
              <a:t>I </a:t>
            </a:r>
            <a:r>
              <a:rPr lang="sr-Latn-CS" sz="2000" dirty="0" smtClean="0"/>
              <a:t>KAPACITIVNOSTI</a:t>
            </a:r>
            <a:r>
              <a:rPr lang="pt-PT" sz="2000" dirty="0"/>
              <a:t> </a:t>
            </a:r>
            <a:r>
              <a:rPr lang="pt-PT" sz="2000" dirty="0" smtClean="0"/>
              <a:t> </a:t>
            </a:r>
            <a:r>
              <a:rPr lang="pt-PT" sz="2400" b="1" dirty="0" smtClean="0"/>
              <a:t>C.</a:t>
            </a:r>
            <a:endParaRPr lang="pt-PT" sz="2400" b="1" dirty="0"/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1197618" y="5007829"/>
            <a:ext cx="70022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sr-Latn-CS" sz="2000" dirty="0">
                <a:cs typeface="Arial" pitchFamily="34" charset="0"/>
              </a:rPr>
              <a:t>KAO I </a:t>
            </a:r>
            <a:r>
              <a:rPr lang="pt-PT" sz="2000" dirty="0">
                <a:ea typeface="Times New Roman" pitchFamily="18" charset="0"/>
                <a:cs typeface="Arial" pitchFamily="34" charset="0"/>
              </a:rPr>
              <a:t>INDUKTIVNA OTPORNOST </a:t>
            </a:r>
            <a:r>
              <a:rPr lang="sr-Latn-CS" sz="2000" dirty="0">
                <a:cs typeface="Arial" pitchFamily="34" charset="0"/>
              </a:rPr>
              <a:t>I ONA </a:t>
            </a:r>
            <a:r>
              <a:rPr lang="pt-PT" sz="2000" dirty="0">
                <a:cs typeface="Times New Roman" pitchFamily="18" charset="0"/>
              </a:rPr>
              <a:t>SE IZRA</a:t>
            </a:r>
            <a:r>
              <a:rPr lang="sr-Latn-CS" sz="2000" dirty="0">
                <a:cs typeface="Arial" pitchFamily="34" charset="0"/>
              </a:rPr>
              <a:t>Ž</a:t>
            </a:r>
            <a:r>
              <a:rPr lang="pt-PT" sz="2000" dirty="0">
                <a:cs typeface="Times New Roman" pitchFamily="18" charset="0"/>
              </a:rPr>
              <a:t>AVA</a:t>
            </a:r>
            <a:endParaRPr lang="sr-Latn-CS" sz="2000" dirty="0">
              <a:cs typeface="Arial" pitchFamily="34" charset="0"/>
            </a:endParaRPr>
          </a:p>
          <a:p>
            <a:r>
              <a:rPr lang="pt-PT" sz="2000" dirty="0">
                <a:cs typeface="Times New Roman" pitchFamily="18" charset="0"/>
              </a:rPr>
              <a:t> </a:t>
            </a:r>
            <a:r>
              <a:rPr lang="sr-Latn-CS" sz="2000" dirty="0">
                <a:cs typeface="Arial" pitchFamily="34" charset="0"/>
              </a:rPr>
              <a:t>                                     </a:t>
            </a:r>
            <a:r>
              <a:rPr lang="pt-PT" sz="2000" dirty="0">
                <a:cs typeface="Times New Roman" pitchFamily="18" charset="0"/>
              </a:rPr>
              <a:t>U OMIMA </a:t>
            </a:r>
            <a:r>
              <a:rPr lang="sr-Latn-CS" sz="2000" dirty="0">
                <a:cs typeface="Arial" pitchFamily="34" charset="0"/>
              </a:rPr>
              <a:t>.</a:t>
            </a:r>
            <a:r>
              <a:rPr lang="pt-PT" sz="2000" dirty="0">
                <a:cs typeface="Times New Roman" pitchFamily="18" charset="0"/>
              </a:rPr>
              <a:t> </a:t>
            </a:r>
            <a:endParaRPr lang="sr-Latn-CS" sz="2000" dirty="0">
              <a:cs typeface="Arial" pitchFamily="34" charset="0"/>
            </a:endParaRPr>
          </a:p>
        </p:txBody>
      </p:sp>
      <p:graphicFrame>
        <p:nvGraphicFramePr>
          <p:cNvPr id="1136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471217"/>
              </p:ext>
            </p:extLst>
          </p:nvPr>
        </p:nvGraphicFramePr>
        <p:xfrm>
          <a:off x="3388531" y="1412776"/>
          <a:ext cx="2595538" cy="1517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6" imgW="647640" imgH="393480" progId="Equation.3">
                  <p:embed/>
                </p:oleObj>
              </mc:Choice>
              <mc:Fallback>
                <p:oleObj name="Equation" r:id="rId6" imgW="6476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8531" y="1412776"/>
                        <a:ext cx="2595538" cy="1517461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531748" y="6381328"/>
            <a:ext cx="2606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MELANIJA ĆALASAN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849" y="3140968"/>
            <a:ext cx="336232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4034" y="6465367"/>
            <a:ext cx="2606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MELANIJA ĆALASAN</a:t>
            </a:r>
          </a:p>
        </p:txBody>
      </p:sp>
      <p:sp>
        <p:nvSpPr>
          <p:cNvPr id="3" name="Rectangle 2"/>
          <p:cNvSpPr/>
          <p:nvPr/>
        </p:nvSpPr>
        <p:spPr>
          <a:xfrm>
            <a:off x="1043608" y="750763"/>
            <a:ext cx="727280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sr-Latn-CS" sz="2000" b="1" dirty="0"/>
              <a:t>ZA</a:t>
            </a:r>
            <a:r>
              <a:rPr lang="pt-PT" sz="2000" b="1" dirty="0"/>
              <a:t> KOL</a:t>
            </a:r>
            <a:r>
              <a:rPr lang="sr-Latn-CS" sz="2000" b="1" dirty="0"/>
              <a:t>O</a:t>
            </a:r>
            <a:r>
              <a:rPr lang="pt-PT" sz="2000" b="1" dirty="0"/>
              <a:t> SA </a:t>
            </a:r>
            <a:r>
              <a:rPr lang="sr-Latn-CS" sz="2000" b="1" dirty="0"/>
              <a:t>ČISTIM KAPACITETOM</a:t>
            </a:r>
            <a:r>
              <a:rPr lang="pt-PT" sz="2000" b="1" dirty="0"/>
              <a:t> </a:t>
            </a:r>
            <a:r>
              <a:rPr lang="sr-Latn-CS" sz="2800" b="1" dirty="0">
                <a:latin typeface="Times New Roman" pitchFamily="18" charset="0"/>
              </a:rPr>
              <a:t>C</a:t>
            </a:r>
            <a:r>
              <a:rPr lang="pt-PT" sz="2000" b="1" dirty="0"/>
              <a:t>,</a:t>
            </a:r>
            <a:r>
              <a:rPr lang="sr-Latn-CS" sz="2000" b="1" dirty="0"/>
              <a:t>VAŽI:</a:t>
            </a:r>
            <a:r>
              <a:rPr lang="pt-PT" sz="2000" b="1" dirty="0"/>
              <a:t> </a:t>
            </a:r>
            <a:endParaRPr lang="sr-Latn-CS" sz="2000" b="1" dirty="0"/>
          </a:p>
          <a:p>
            <a:pPr algn="ctr" eaLnBrk="0" hangingPunct="0"/>
            <a:endParaRPr lang="sr-Latn-CS" dirty="0"/>
          </a:p>
          <a:p>
            <a:pPr marL="285750" indent="-285750" eaLnBrk="0" hangingPunct="0">
              <a:buFont typeface="Wingdings" pitchFamily="2" charset="2"/>
              <a:buChar char="Ø"/>
            </a:pPr>
            <a:r>
              <a:rPr lang="pt-PT" dirty="0" smtClean="0">
                <a:solidFill>
                  <a:srgbClr val="FF0000"/>
                </a:solidFill>
              </a:rPr>
              <a:t>NAPON</a:t>
            </a:r>
            <a:r>
              <a:rPr lang="pt-PT" dirty="0" smtClean="0"/>
              <a:t>  </a:t>
            </a:r>
            <a:r>
              <a:rPr lang="sr-Latn-ME" sz="2800" u="sng" dirty="0" smtClean="0"/>
              <a:t>U</a:t>
            </a:r>
            <a:r>
              <a:rPr lang="sr-Latn-ME" sz="2800" u="sng" baseline="-25000" dirty="0" smtClean="0"/>
              <a:t>C</a:t>
            </a:r>
            <a:r>
              <a:rPr lang="sr-Latn-ME" u="sng" dirty="0" smtClean="0"/>
              <a:t> </a:t>
            </a:r>
            <a:r>
              <a:rPr lang="sr-Latn-CS" b="1" dirty="0" smtClean="0">
                <a:solidFill>
                  <a:schemeClr val="accent2"/>
                </a:solidFill>
              </a:rPr>
              <a:t>KASNI</a:t>
            </a:r>
            <a:r>
              <a:rPr lang="pt-PT" dirty="0" smtClean="0"/>
              <a:t> </a:t>
            </a:r>
            <a:r>
              <a:rPr lang="pt-PT" dirty="0">
                <a:solidFill>
                  <a:srgbClr val="FF0000"/>
                </a:solidFill>
              </a:rPr>
              <a:t>U ODNOSU </a:t>
            </a:r>
            <a:r>
              <a:rPr lang="sr-Latn-CS" dirty="0" smtClean="0">
                <a:solidFill>
                  <a:srgbClr val="FF0000"/>
                </a:solidFill>
              </a:rPr>
              <a:t>NA</a:t>
            </a:r>
            <a:r>
              <a:rPr lang="sr-Latn-CS" dirty="0" smtClean="0"/>
              <a:t>  </a:t>
            </a:r>
            <a:r>
              <a:rPr lang="pt-PT" dirty="0" smtClean="0">
                <a:solidFill>
                  <a:srgbClr val="FF0000"/>
                </a:solidFill>
              </a:rPr>
              <a:t>STRUJU</a:t>
            </a:r>
            <a:r>
              <a:rPr lang="sr-Latn-ME" sz="2800" dirty="0" smtClean="0">
                <a:solidFill>
                  <a:srgbClr val="FF0000"/>
                </a:solidFill>
              </a:rPr>
              <a:t> </a:t>
            </a:r>
            <a:r>
              <a:rPr lang="sr-Latn-ME" sz="2800" u="sng" dirty="0" smtClean="0">
                <a:solidFill>
                  <a:srgbClr val="FF0000"/>
                </a:solidFill>
              </a:rPr>
              <a:t>I</a:t>
            </a:r>
            <a:r>
              <a:rPr lang="sr-Latn-ME" sz="2800" u="sng" baseline="-25000" dirty="0" smtClean="0">
                <a:solidFill>
                  <a:srgbClr val="FF0000"/>
                </a:solidFill>
              </a:rPr>
              <a:t>C</a:t>
            </a:r>
            <a:r>
              <a:rPr lang="sr-Latn-CS" sz="2800" dirty="0" smtClean="0">
                <a:solidFill>
                  <a:srgbClr val="FF0000"/>
                </a:solidFill>
              </a:rPr>
              <a:t> </a:t>
            </a:r>
            <a:r>
              <a:rPr lang="pt-PT" dirty="0">
                <a:solidFill>
                  <a:srgbClr val="FF0000"/>
                </a:solidFill>
              </a:rPr>
              <a:t>ZA </a:t>
            </a:r>
            <a:r>
              <a:rPr lang="sr-Latn-CS" dirty="0" smtClean="0">
                <a:solidFill>
                  <a:srgbClr val="FF0000"/>
                </a:solidFill>
              </a:rPr>
              <a:t>UGAO </a:t>
            </a:r>
            <a:r>
              <a:rPr lang="el-GR" sz="4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sr-Latn-ME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/2</a:t>
            </a:r>
            <a:r>
              <a:rPr lang="pt-PT" dirty="0" smtClean="0">
                <a:solidFill>
                  <a:srgbClr val="FF0000"/>
                </a:solidFill>
              </a:rPr>
              <a:t> </a:t>
            </a:r>
            <a:r>
              <a:rPr lang="sr-Latn-CS" dirty="0" smtClean="0">
                <a:solidFill>
                  <a:srgbClr val="FF0000"/>
                </a:solidFill>
              </a:rPr>
              <a:t> </a:t>
            </a:r>
          </a:p>
          <a:p>
            <a:pPr marL="285750" indent="-285750" eaLnBrk="0" hangingPunct="0">
              <a:buFont typeface="Wingdings" pitchFamily="2" charset="2"/>
              <a:buChar char="Ø"/>
            </a:pPr>
            <a:r>
              <a:rPr lang="pt-PT" dirty="0" smtClean="0">
                <a:solidFill>
                  <a:srgbClr val="FF0000"/>
                </a:solidFill>
              </a:rPr>
              <a:t>FAZORSKI </a:t>
            </a:r>
            <a:r>
              <a:rPr lang="pt-PT" dirty="0">
                <a:solidFill>
                  <a:srgbClr val="FF0000"/>
                </a:solidFill>
              </a:rPr>
              <a:t>TO IZGLEDA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94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981075"/>
            <a:ext cx="8229600" cy="490538"/>
          </a:xfrm>
        </p:spPr>
        <p:txBody>
          <a:bodyPr>
            <a:normAutofit fontScale="90000"/>
          </a:bodyPr>
          <a:lstStyle/>
          <a:p>
            <a:r>
              <a:rPr lang="sr-Latn-CS" sz="2400"/>
              <a:t/>
            </a:r>
            <a:br>
              <a:rPr lang="sr-Latn-CS" sz="2400"/>
            </a:br>
            <a:endParaRPr lang="en-US" sz="2400"/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29109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u="sng" dirty="0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0" y="3152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57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60462"/>
              </p:ext>
            </p:extLst>
          </p:nvPr>
        </p:nvGraphicFramePr>
        <p:xfrm>
          <a:off x="7164387" y="3638117"/>
          <a:ext cx="1222375" cy="463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5" name="Equation" r:id="rId3" imgW="571320" imgH="215640" progId="Equation.3">
                  <p:embed/>
                </p:oleObj>
              </mc:Choice>
              <mc:Fallback>
                <p:oleObj name="Equation" r:id="rId3" imgW="5713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7" y="3638117"/>
                        <a:ext cx="1222375" cy="4639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-757238" y="32131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572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069418"/>
              </p:ext>
            </p:extLst>
          </p:nvPr>
        </p:nvGraphicFramePr>
        <p:xfrm>
          <a:off x="3966177" y="3616266"/>
          <a:ext cx="836613" cy="532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6" name="Equation" r:id="rId5" imgW="342720" imgH="215640" progId="Equation.3">
                  <p:embed/>
                </p:oleObj>
              </mc:Choice>
              <mc:Fallback>
                <p:oleObj name="Equation" r:id="rId5" imgW="3427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6177" y="3616266"/>
                        <a:ext cx="836613" cy="53281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24" name="Rectangle 12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1572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828471"/>
              </p:ext>
            </p:extLst>
          </p:nvPr>
        </p:nvGraphicFramePr>
        <p:xfrm>
          <a:off x="5053013" y="3649663"/>
          <a:ext cx="194945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7" name="Equation" r:id="rId7" imgW="901440" imgH="215640" progId="Equation.3">
                  <p:embed/>
                </p:oleObj>
              </mc:Choice>
              <mc:Fallback>
                <p:oleObj name="Equation" r:id="rId7" imgW="90144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3649663"/>
                        <a:ext cx="1949450" cy="4714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287438"/>
              </p:ext>
            </p:extLst>
          </p:nvPr>
        </p:nvGraphicFramePr>
        <p:xfrm>
          <a:off x="4987925" y="597624"/>
          <a:ext cx="64293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8" name="Equation" r:id="rId9" imgW="203040" imgH="215640" progId="Equation.3">
                  <p:embed/>
                </p:oleObj>
              </mc:Choice>
              <mc:Fallback>
                <p:oleObj name="Equation" r:id="rId9" imgW="2030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925" y="597624"/>
                        <a:ext cx="64293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27" name="Rectangle 15"/>
          <p:cNvSpPr>
            <a:spLocks noChangeArrowheads="1"/>
          </p:cNvSpPr>
          <p:nvPr/>
        </p:nvSpPr>
        <p:spPr bwMode="auto">
          <a:xfrm>
            <a:off x="-541338" y="1125538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1331913" y="904945"/>
            <a:ext cx="41553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sr-Latn-CS" sz="2000" dirty="0" smtClean="0">
                <a:ea typeface="Times New Roman" pitchFamily="18" charset="0"/>
                <a:cs typeface="Arial" pitchFamily="34" charset="0"/>
              </a:rPr>
              <a:t>IMPED</a:t>
            </a:r>
            <a:r>
              <a:rPr lang="pt-PT" sz="2000" dirty="0">
                <a:ea typeface="Times New Roman" pitchFamily="18" charset="0"/>
                <a:cs typeface="Arial" pitchFamily="34" charset="0"/>
              </a:rPr>
              <a:t>ANSU OVOG KOLA          </a:t>
            </a:r>
            <a:endParaRPr lang="sr-Latn-CS" sz="2000" dirty="0">
              <a:ea typeface="Times New Roman" pitchFamily="18" charset="0"/>
              <a:cs typeface="Arial" pitchFamily="34" charset="0"/>
            </a:endParaRPr>
          </a:p>
          <a:p>
            <a:r>
              <a:rPr lang="sr-Latn-CS" sz="2000" dirty="0">
                <a:ea typeface="Times New Roman" pitchFamily="18" charset="0"/>
                <a:cs typeface="Arial" pitchFamily="34" charset="0"/>
              </a:rPr>
              <a:t>                             </a:t>
            </a:r>
            <a:r>
              <a:rPr lang="pt-PT" sz="2000" dirty="0">
                <a:ea typeface="Times New Roman" pitchFamily="18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1573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909476"/>
              </p:ext>
            </p:extLst>
          </p:nvPr>
        </p:nvGraphicFramePr>
        <p:xfrm>
          <a:off x="3325813" y="4113213"/>
          <a:ext cx="3322637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9" name="Equation" r:id="rId11" imgW="1384200" imgH="419040" progId="Equation.3">
                  <p:embed/>
                </p:oleObj>
              </mc:Choice>
              <mc:Fallback>
                <p:oleObj name="Equation" r:id="rId11" imgW="138420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3" y="4113213"/>
                        <a:ext cx="3322637" cy="1004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357384"/>
              </p:ext>
            </p:extLst>
          </p:nvPr>
        </p:nvGraphicFramePr>
        <p:xfrm>
          <a:off x="3814762" y="2427237"/>
          <a:ext cx="4359800" cy="4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" name="Equation" r:id="rId13" imgW="2031840" imgH="228600" progId="Equation.3">
                  <p:embed/>
                </p:oleObj>
              </mc:Choice>
              <mc:Fallback>
                <p:oleObj name="Equation" r:id="rId13" imgW="203184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762" y="2427237"/>
                        <a:ext cx="4359800" cy="496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052618"/>
              </p:ext>
            </p:extLst>
          </p:nvPr>
        </p:nvGraphicFramePr>
        <p:xfrm>
          <a:off x="3020875" y="2859087"/>
          <a:ext cx="5354637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" name="Equation" r:id="rId15" imgW="2819160" imgH="393480" progId="Equation.3">
                  <p:embed/>
                </p:oleObj>
              </mc:Choice>
              <mc:Fallback>
                <p:oleObj name="Equation" r:id="rId15" imgW="281916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0875" y="2859087"/>
                        <a:ext cx="5354637" cy="73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35" name="Line 23"/>
          <p:cNvSpPr>
            <a:spLocks noChangeShapeType="1"/>
          </p:cNvSpPr>
          <p:nvPr/>
        </p:nvSpPr>
        <p:spPr bwMode="auto">
          <a:xfrm>
            <a:off x="1678361" y="1566068"/>
            <a:ext cx="3175" cy="271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36" name="Line 24"/>
          <p:cNvSpPr>
            <a:spLocks noChangeShapeType="1"/>
          </p:cNvSpPr>
          <p:nvPr/>
        </p:nvSpPr>
        <p:spPr bwMode="auto">
          <a:xfrm>
            <a:off x="1274711" y="2204864"/>
            <a:ext cx="35290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37" name="Line 25"/>
          <p:cNvSpPr>
            <a:spLocks noChangeShapeType="1"/>
          </p:cNvSpPr>
          <p:nvPr/>
        </p:nvSpPr>
        <p:spPr bwMode="auto">
          <a:xfrm>
            <a:off x="1681537" y="2206453"/>
            <a:ext cx="0" cy="1942628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38" name="Line 26"/>
          <p:cNvSpPr>
            <a:spLocks noChangeShapeType="1"/>
          </p:cNvSpPr>
          <p:nvPr/>
        </p:nvSpPr>
        <p:spPr bwMode="auto">
          <a:xfrm flipH="1">
            <a:off x="1678362" y="2206452"/>
            <a:ext cx="1453478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1573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550545"/>
              </p:ext>
            </p:extLst>
          </p:nvPr>
        </p:nvGraphicFramePr>
        <p:xfrm>
          <a:off x="1835696" y="2393462"/>
          <a:ext cx="284162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" name="Equation" r:id="rId17" imgW="152280" imgH="393480" progId="Equation.3">
                  <p:embed/>
                </p:oleObj>
              </mc:Choice>
              <mc:Fallback>
                <p:oleObj name="Equation" r:id="rId17" imgW="15228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393462"/>
                        <a:ext cx="284162" cy="725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4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571219"/>
              </p:ext>
            </p:extLst>
          </p:nvPr>
        </p:nvGraphicFramePr>
        <p:xfrm>
          <a:off x="1133475" y="3676650"/>
          <a:ext cx="3968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" name="Equation" r:id="rId19" imgW="203040" imgH="215640" progId="Equation.3">
                  <p:embed/>
                </p:oleObj>
              </mc:Choice>
              <mc:Fallback>
                <p:oleObj name="Equation" r:id="rId19" imgW="20304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3676650"/>
                        <a:ext cx="396875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4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892510"/>
              </p:ext>
            </p:extLst>
          </p:nvPr>
        </p:nvGraphicFramePr>
        <p:xfrm>
          <a:off x="2806402" y="1612831"/>
          <a:ext cx="32543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4" name="Equation" r:id="rId21" imgW="139680" imgH="215640" progId="Equation.3">
                  <p:embed/>
                </p:oleObj>
              </mc:Choice>
              <mc:Fallback>
                <p:oleObj name="Equation" r:id="rId21" imgW="13968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402" y="1612831"/>
                        <a:ext cx="325438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4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014983"/>
              </p:ext>
            </p:extLst>
          </p:nvPr>
        </p:nvGraphicFramePr>
        <p:xfrm>
          <a:off x="2889378" y="5085184"/>
          <a:ext cx="3602247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5" name="Equation" r:id="rId23" imgW="1244520" imgH="393480" progId="Equation.3">
                  <p:embed/>
                </p:oleObj>
              </mc:Choice>
              <mc:Fallback>
                <p:oleObj name="Equation" r:id="rId23" imgW="124452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378" y="5085184"/>
                        <a:ext cx="3602247" cy="1152128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43" name="Rectangle 31"/>
          <p:cNvSpPr>
            <a:spLocks noChangeArrowheads="1"/>
          </p:cNvSpPr>
          <p:nvPr/>
        </p:nvSpPr>
        <p:spPr bwMode="auto">
          <a:xfrm>
            <a:off x="4156075" y="1844824"/>
            <a:ext cx="831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pt-PT" sz="900" dirty="0"/>
              <a:t>FAZNA OSA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4534403" y="812770"/>
            <a:ext cx="184731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pt-PT" sz="2000" dirty="0"/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1134516" y="797382"/>
            <a:ext cx="69845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PT" sz="2400" dirty="0" smtClean="0">
                <a:latin typeface="Arial" pitchFamily="34" charset="0"/>
                <a:cs typeface="Arial" pitchFamily="34" charset="0"/>
              </a:rPr>
              <a:t>Ako su trenutne vrijednosti napona i struje</a:t>
            </a:r>
            <a:r>
              <a:rPr lang="sr-Latn-C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pt-PT" sz="2400" dirty="0" smtClean="0">
                <a:latin typeface="Arial" pitchFamily="34" charset="0"/>
                <a:cs typeface="Arial" pitchFamily="34" charset="0"/>
              </a:rPr>
              <a:t>ate izrazima:</a:t>
            </a:r>
            <a:endParaRPr lang="pt-PT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67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905941"/>
              </p:ext>
            </p:extLst>
          </p:nvPr>
        </p:nvGraphicFramePr>
        <p:xfrm>
          <a:off x="804059" y="2132856"/>
          <a:ext cx="38893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3" imgW="1218960" imgH="203040" progId="Equation.3">
                  <p:embed/>
                </p:oleObj>
              </mc:Choice>
              <mc:Fallback>
                <p:oleObj name="Equation" r:id="rId3" imgW="12189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59" y="2132856"/>
                        <a:ext cx="3889375" cy="5365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654160"/>
              </p:ext>
            </p:extLst>
          </p:nvPr>
        </p:nvGraphicFramePr>
        <p:xfrm>
          <a:off x="5220072" y="2060848"/>
          <a:ext cx="32004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5" imgW="1104840" imgH="203040" progId="Equation.3">
                  <p:embed/>
                </p:oleObj>
              </mc:Choice>
              <mc:Fallback>
                <p:oleObj name="Equation" r:id="rId5" imgW="11048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060848"/>
                        <a:ext cx="3200400" cy="5889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827088" y="3213100"/>
            <a:ext cx="4560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pt-PT" sz="2000" dirty="0">
                <a:latin typeface="Arial" pitchFamily="34" charset="0"/>
                <a:cs typeface="Arial" pitchFamily="34" charset="0"/>
              </a:rPr>
              <a:t>TJ.IMAJU FAZNE POMJERAJE</a:t>
            </a:r>
            <a:r>
              <a:rPr lang="pt-PT" dirty="0"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>
                <a:latin typeface="Arial" pitchFamily="34" charset="0"/>
                <a:cs typeface="Arial" pitchFamily="34" charset="0"/>
              </a:rPr>
              <a:t>         I</a:t>
            </a:r>
            <a:r>
              <a:rPr lang="pt-PT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167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468919"/>
              </p:ext>
            </p:extLst>
          </p:nvPr>
        </p:nvGraphicFramePr>
        <p:xfrm>
          <a:off x="5364163" y="3228975"/>
          <a:ext cx="64799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7" imgW="152280" imgH="164880" progId="Equation.3">
                  <p:embed/>
                </p:oleObj>
              </mc:Choice>
              <mc:Fallback>
                <p:oleObj name="Equation" r:id="rId7" imgW="15228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228975"/>
                        <a:ext cx="647997" cy="47783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086928"/>
              </p:ext>
            </p:extLst>
          </p:nvPr>
        </p:nvGraphicFramePr>
        <p:xfrm>
          <a:off x="4536145" y="3222531"/>
          <a:ext cx="5762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9" imgW="164880" imgH="164880" progId="Equation.3">
                  <p:embed/>
                </p:oleObj>
              </mc:Choice>
              <mc:Fallback>
                <p:oleObj name="Equation" r:id="rId9" imgW="16488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145" y="3222531"/>
                        <a:ext cx="576263" cy="482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7" name="Rectangle 11"/>
          <p:cNvSpPr>
            <a:spLocks noChangeArrowheads="1"/>
          </p:cNvSpPr>
          <p:nvPr/>
        </p:nvSpPr>
        <p:spPr bwMode="auto">
          <a:xfrm>
            <a:off x="684213" y="4148416"/>
            <a:ext cx="3768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pt-PT" b="1" dirty="0">
                <a:latin typeface="Arial" pitchFamily="34" charset="0"/>
                <a:cs typeface="Arial" pitchFamily="34" charset="0"/>
              </a:rPr>
              <a:t>TADA JE U SVAKOM SLUČAJU:</a:t>
            </a:r>
          </a:p>
        </p:txBody>
      </p:sp>
      <p:graphicFrame>
        <p:nvGraphicFramePr>
          <p:cNvPr id="116748" name="Object 12"/>
          <p:cNvGraphicFramePr>
            <a:graphicFrameLocks noChangeAspect="1"/>
          </p:cNvGraphicFramePr>
          <p:nvPr/>
        </p:nvGraphicFramePr>
        <p:xfrm>
          <a:off x="4513263" y="3789363"/>
          <a:ext cx="2838450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11" imgW="927000" imgH="393480" progId="Equation.3">
                  <p:embed/>
                </p:oleObj>
              </mc:Choice>
              <mc:Fallback>
                <p:oleObj name="Equation" r:id="rId11" imgW="9270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3789363"/>
                        <a:ext cx="2838450" cy="114141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9" name="Rectangle 13"/>
          <p:cNvSpPr>
            <a:spLocks noChangeArrowheads="1"/>
          </p:cNvSpPr>
          <p:nvPr/>
        </p:nvSpPr>
        <p:spPr bwMode="auto">
          <a:xfrm>
            <a:off x="1619250" y="5300663"/>
            <a:ext cx="5605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PT" sz="2000" dirty="0">
                <a:latin typeface="Arial" pitchFamily="34" charset="0"/>
                <a:cs typeface="Arial" pitchFamily="34" charset="0"/>
              </a:rPr>
              <a:t>FAZORSKI JE TO PREDSTAVLJENO SLIKOM: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7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126802"/>
              </p:ext>
            </p:extLst>
          </p:nvPr>
        </p:nvGraphicFramePr>
        <p:xfrm>
          <a:off x="5737150" y="3224166"/>
          <a:ext cx="2406079" cy="1154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3" imgW="761760" imgH="393480" progId="Equation.3">
                  <p:embed/>
                </p:oleObj>
              </mc:Choice>
              <mc:Fallback>
                <p:oleObj name="Equation" r:id="rId3" imgW="7617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150" y="3224166"/>
                        <a:ext cx="2406079" cy="115481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4981575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reeform 2"/>
          <p:cNvSpPr/>
          <p:nvPr/>
        </p:nvSpPr>
        <p:spPr>
          <a:xfrm>
            <a:off x="2420471" y="2636912"/>
            <a:ext cx="1121521" cy="1450994"/>
          </a:xfrm>
          <a:custGeom>
            <a:avLst/>
            <a:gdLst>
              <a:gd name="connsiteX0" fmla="*/ 1089211 w 1121521"/>
              <a:gd name="connsiteY0" fmla="*/ 142458 h 1608188"/>
              <a:gd name="connsiteX1" fmla="*/ 1116105 w 1121521"/>
              <a:gd name="connsiteY1" fmla="*/ 88670 h 1608188"/>
              <a:gd name="connsiteX2" fmla="*/ 995082 w 1121521"/>
              <a:gd name="connsiteY2" fmla="*/ 1177882 h 1608188"/>
              <a:gd name="connsiteX3" fmla="*/ 0 w 1121521"/>
              <a:gd name="connsiteY3" fmla="*/ 1608188 h 160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521" h="1608188">
                <a:moveTo>
                  <a:pt x="1089211" y="142458"/>
                </a:moveTo>
                <a:cubicBezTo>
                  <a:pt x="1110502" y="29278"/>
                  <a:pt x="1131793" y="-83901"/>
                  <a:pt x="1116105" y="88670"/>
                </a:cubicBezTo>
                <a:cubicBezTo>
                  <a:pt x="1100417" y="261241"/>
                  <a:pt x="1181099" y="924629"/>
                  <a:pt x="995082" y="1177882"/>
                </a:cubicBezTo>
                <a:cubicBezTo>
                  <a:pt x="809065" y="1431135"/>
                  <a:pt x="0" y="1608188"/>
                  <a:pt x="0" y="1608188"/>
                </a:cubicBez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930625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6" imgW="114120" imgH="215640" progId="Equation.3">
                  <p:embed/>
                </p:oleObj>
              </mc:Choice>
              <mc:Fallback>
                <p:oleObj name="Equation" r:id="rId6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177200"/>
              </p:ext>
            </p:extLst>
          </p:nvPr>
        </p:nvGraphicFramePr>
        <p:xfrm>
          <a:off x="3082254" y="3360424"/>
          <a:ext cx="328217" cy="727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8" imgW="164880" imgH="393480" progId="Equation.3">
                  <p:embed/>
                </p:oleObj>
              </mc:Choice>
              <mc:Fallback>
                <p:oleObj name="Equation" r:id="rId8" imgW="1648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2254" y="3360424"/>
                        <a:ext cx="328217" cy="7274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116013" y="898525"/>
            <a:ext cx="6840537" cy="476250"/>
          </a:xfrm>
          <a:prstGeom prst="rect">
            <a:avLst/>
          </a:prstGeom>
          <a:noFill/>
          <a:ln w="190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sr-Latn-CS" sz="2400"/>
              <a:t>                                 </a:t>
            </a:r>
            <a:r>
              <a:rPr lang="sr-Latn-CS" sz="2400">
                <a:solidFill>
                  <a:srgbClr val="0000CC"/>
                </a:solidFill>
              </a:rPr>
              <a:t>SNAGA 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1763713" y="1770133"/>
            <a:ext cx="580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sr-Latn-CS" sz="2000" dirty="0"/>
              <a:t>AKTIVNA SNAGA JE JEDNAKA NULI.</a:t>
            </a:r>
            <a:endParaRPr lang="en-US" sz="2000" dirty="0"/>
          </a:p>
          <a:p>
            <a:pPr eaLnBrk="0" hangingPunct="0"/>
            <a:r>
              <a:rPr lang="sr-Latn-CS" sz="2000" dirty="0"/>
              <a:t>U KOLU POSTOJI SAMO REAKTIVNA SNAGA.</a:t>
            </a:r>
          </a:p>
        </p:txBody>
      </p:sp>
      <p:graphicFrame>
        <p:nvGraphicFramePr>
          <p:cNvPr id="118790" name="Object 6"/>
          <p:cNvGraphicFramePr>
            <a:graphicFrameLocks noChangeAspect="1"/>
          </p:cNvGraphicFramePr>
          <p:nvPr/>
        </p:nvGraphicFramePr>
        <p:xfrm>
          <a:off x="1708150" y="2492375"/>
          <a:ext cx="5907088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Equation" r:id="rId3" imgW="1536480" imgH="419040" progId="Equation.3">
                  <p:embed/>
                </p:oleObj>
              </mc:Choice>
              <mc:Fallback>
                <p:oleObj name="Equation" r:id="rId3" imgW="15364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8150" y="2492375"/>
                        <a:ext cx="5907088" cy="152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2124075" y="4087813"/>
            <a:ext cx="504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sr-Latn-CS"/>
              <a:t>KOMPLEKSNI  OBLIK OMOVOG ZAKONA JE: </a:t>
            </a:r>
          </a:p>
        </p:txBody>
      </p:sp>
      <p:graphicFrame>
        <p:nvGraphicFramePr>
          <p:cNvPr id="118792" name="Object 8"/>
          <p:cNvGraphicFramePr>
            <a:graphicFrameLocks noChangeAspect="1"/>
          </p:cNvGraphicFramePr>
          <p:nvPr/>
        </p:nvGraphicFramePr>
        <p:xfrm>
          <a:off x="6084888" y="4581525"/>
          <a:ext cx="187166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Equation" r:id="rId5" imgW="507960" imgH="419040" progId="Equation.3">
                  <p:embed/>
                </p:oleObj>
              </mc:Choice>
              <mc:Fallback>
                <p:oleObj name="Equation" r:id="rId5" imgW="50796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4581525"/>
                        <a:ext cx="1871662" cy="11906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93" name="Object 9"/>
          <p:cNvGraphicFramePr>
            <a:graphicFrameLocks noChangeAspect="1"/>
          </p:cNvGraphicFramePr>
          <p:nvPr/>
        </p:nvGraphicFramePr>
        <p:xfrm>
          <a:off x="1331913" y="4581525"/>
          <a:ext cx="173196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Equation" r:id="rId7" imgW="469800" imgH="419040" progId="Equation.3">
                  <p:embed/>
                </p:oleObj>
              </mc:Choice>
              <mc:Fallback>
                <p:oleObj name="Equation" r:id="rId7" imgW="46980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581525"/>
                        <a:ext cx="1731962" cy="11906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94" name="Object 10"/>
          <p:cNvGraphicFramePr>
            <a:graphicFrameLocks noChangeAspect="1"/>
          </p:cNvGraphicFramePr>
          <p:nvPr/>
        </p:nvGraphicFramePr>
        <p:xfrm>
          <a:off x="3419475" y="4797425"/>
          <a:ext cx="230346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Equation" r:id="rId9" imgW="660240" imgH="241200" progId="Equation.3">
                  <p:embed/>
                </p:oleObj>
              </mc:Choice>
              <mc:Fallback>
                <p:oleObj name="Equation" r:id="rId9" imgW="66024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4797425"/>
                        <a:ext cx="2303463" cy="80010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1116012" y="709080"/>
            <a:ext cx="6840537" cy="476250"/>
          </a:xfrm>
          <a:prstGeom prst="rect">
            <a:avLst/>
          </a:prstGeom>
          <a:solidFill>
            <a:srgbClr val="FFC000"/>
          </a:solidFill>
          <a:ln w="190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sr-Latn-CS" sz="2400" dirty="0">
                <a:solidFill>
                  <a:schemeClr val="bg2"/>
                </a:solidFill>
              </a:rPr>
              <a:t>                           </a:t>
            </a:r>
            <a:r>
              <a:rPr lang="sr-Latn-CS" sz="2400" b="1" dirty="0">
                <a:solidFill>
                  <a:srgbClr val="0000CC"/>
                </a:solidFill>
              </a:rPr>
              <a:t>ZAKLJUČAK</a:t>
            </a:r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683568" y="1174311"/>
            <a:ext cx="732123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457200" indent="-457200" eaLnBrk="0" hangingPunct="0">
              <a:buFont typeface="Wingdings" pitchFamily="2" charset="2"/>
              <a:buChar char="Ø"/>
            </a:pPr>
            <a:r>
              <a:rPr lang="sr-Latn-CS" sz="2400" dirty="0"/>
              <a:t>AKTIVNA SNAGA JE JEDNAKA NULI.</a:t>
            </a:r>
            <a:endParaRPr lang="en-US" sz="2400" dirty="0"/>
          </a:p>
          <a:p>
            <a:pPr eaLnBrk="0" hangingPunct="0"/>
            <a:endParaRPr lang="sr-Latn-CS" sz="2400" dirty="0"/>
          </a:p>
          <a:p>
            <a:pPr marL="457200" indent="-457200" eaLnBrk="0" hangingPunct="0">
              <a:buFont typeface="Wingdings" pitchFamily="2" charset="2"/>
              <a:buChar char="Ø"/>
            </a:pPr>
            <a:r>
              <a:rPr lang="sr-Latn-CS" sz="2400" dirty="0"/>
              <a:t>U KOLU POSTOJI SAMO REAKTIVNA </a:t>
            </a:r>
            <a:r>
              <a:rPr lang="sr-Latn-CS" sz="2400" dirty="0" smtClean="0"/>
              <a:t>SNAGA</a:t>
            </a:r>
            <a:endParaRPr lang="en-US" sz="2400" dirty="0" smtClean="0"/>
          </a:p>
          <a:p>
            <a:pPr eaLnBrk="0" hangingPunct="0"/>
            <a:endParaRPr lang="en-US" sz="2400" dirty="0" smtClean="0"/>
          </a:p>
          <a:p>
            <a:pPr marL="457200" indent="-457200" eaLnBrk="0" hangingPunct="0">
              <a:buFont typeface="Wingdings" pitchFamily="2" charset="2"/>
              <a:buChar char="Ø"/>
            </a:pPr>
            <a:r>
              <a:rPr lang="sr-Latn-CS" sz="2400" dirty="0">
                <a:ea typeface="Times New Roman" pitchFamily="18" charset="0"/>
                <a:cs typeface="Arial" pitchFamily="34" charset="0"/>
              </a:rPr>
              <a:t>NAPON </a:t>
            </a:r>
            <a:r>
              <a:rPr lang="sr-Latn-CS" sz="2400" dirty="0">
                <a:solidFill>
                  <a:srgbClr val="FF3300"/>
                </a:solidFill>
                <a:ea typeface="Times New Roman" pitchFamily="18" charset="0"/>
                <a:cs typeface="Arial" pitchFamily="34" charset="0"/>
              </a:rPr>
              <a:t>KASNI</a:t>
            </a:r>
            <a:r>
              <a:rPr lang="sr-Latn-CS" sz="2400" dirty="0">
                <a:ea typeface="Times New Roman" pitchFamily="18" charset="0"/>
                <a:cs typeface="Arial" pitchFamily="34" charset="0"/>
              </a:rPr>
              <a:t> ZA STRUJOM ZA UGAO       .</a:t>
            </a:r>
          </a:p>
          <a:p>
            <a:pPr marL="457200" indent="-457200" eaLnBrk="0" hangingPunct="0">
              <a:buFont typeface="Wingdings" pitchFamily="2" charset="2"/>
              <a:buChar char="Ø"/>
            </a:pPr>
            <a:endParaRPr lang="sr-Latn-CS" sz="2400" dirty="0"/>
          </a:p>
        </p:txBody>
      </p:sp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0" y="3063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1708150" y="3468044"/>
            <a:ext cx="5309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endParaRPr lang="sr-Latn-CS" sz="2400" dirty="0"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98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047240"/>
              </p:ext>
            </p:extLst>
          </p:nvPr>
        </p:nvGraphicFramePr>
        <p:xfrm>
          <a:off x="7164288" y="2296937"/>
          <a:ext cx="420687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2296937"/>
                        <a:ext cx="420687" cy="1077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773583" y="3468044"/>
            <a:ext cx="761484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0" hangingPunct="0">
              <a:buFont typeface="Wingdings" pitchFamily="2" charset="2"/>
              <a:buChar char="Ø"/>
            </a:pPr>
            <a:r>
              <a:rPr lang="pt-PT" sz="2400" dirty="0"/>
              <a:t>OMOV ZAKON VAŽI </a:t>
            </a:r>
            <a:r>
              <a:rPr lang="pt-PT" sz="2400" dirty="0" smtClean="0"/>
              <a:t>Z</a:t>
            </a:r>
            <a:r>
              <a:rPr lang="sr-Latn-CS" sz="2400" dirty="0" smtClean="0"/>
              <a:t>A</a:t>
            </a:r>
            <a:r>
              <a:rPr lang="pt-PT" sz="2400" dirty="0"/>
              <a:t> </a:t>
            </a:r>
            <a:r>
              <a:rPr lang="pt-PT" sz="2400" dirty="0" smtClean="0"/>
              <a:t>KOMPLEKSNE</a:t>
            </a:r>
            <a:r>
              <a:rPr lang="sr-Latn-CS" sz="2400" dirty="0"/>
              <a:t>,MAKSIMALNE, </a:t>
            </a:r>
            <a:r>
              <a:rPr lang="pt-PT" sz="2400" dirty="0"/>
              <a:t>  EFEKTIVNE</a:t>
            </a:r>
            <a:r>
              <a:rPr lang="sr-Latn-CS" sz="2400" dirty="0"/>
              <a:t> I SREDNJE</a:t>
            </a:r>
            <a:r>
              <a:rPr lang="pt-PT" sz="2400" dirty="0"/>
              <a:t> VRIJEDNOSTI.</a:t>
            </a:r>
            <a:endParaRPr lang="en-US" sz="2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045946"/>
              </p:ext>
            </p:extLst>
          </p:nvPr>
        </p:nvGraphicFramePr>
        <p:xfrm>
          <a:off x="895350" y="4973638"/>
          <a:ext cx="145097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tion" r:id="rId5" imgW="393480" imgH="419040" progId="Equation.3">
                  <p:embed/>
                </p:oleObj>
              </mc:Choice>
              <mc:Fallback>
                <p:oleObj name="Equation" r:id="rId5" imgW="39348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4973638"/>
                        <a:ext cx="1450975" cy="11906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51699"/>
              </p:ext>
            </p:extLst>
          </p:nvPr>
        </p:nvGraphicFramePr>
        <p:xfrm>
          <a:off x="2516188" y="4941168"/>
          <a:ext cx="1827997" cy="134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7" imgW="583920" imgH="431640" progId="Equation.3">
                  <p:embed/>
                </p:oleObj>
              </mc:Choice>
              <mc:Fallback>
                <p:oleObj name="Equation" r:id="rId7" imgW="58392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6188" y="4941168"/>
                        <a:ext cx="1827997" cy="13410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557082"/>
              </p:ext>
            </p:extLst>
          </p:nvPr>
        </p:nvGraphicFramePr>
        <p:xfrm>
          <a:off x="4536281" y="4869160"/>
          <a:ext cx="1509713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9" imgW="482400" imgH="431640" progId="Equation.3">
                  <p:embed/>
                </p:oleObj>
              </mc:Choice>
              <mc:Fallback>
                <p:oleObj name="Equation" r:id="rId9" imgW="48240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281" y="4869160"/>
                        <a:ext cx="1509713" cy="1339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914884"/>
              </p:ext>
            </p:extLst>
          </p:nvPr>
        </p:nvGraphicFramePr>
        <p:xfrm>
          <a:off x="6156176" y="4869160"/>
          <a:ext cx="2065337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11" imgW="660240" imgH="431640" progId="Equation.3">
                  <p:embed/>
                </p:oleObj>
              </mc:Choice>
              <mc:Fallback>
                <p:oleObj name="Equation" r:id="rId11" imgW="6602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4869160"/>
                        <a:ext cx="2065337" cy="13398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123</TotalTime>
  <Words>206</Words>
  <Application>Microsoft Office PowerPoint</Application>
  <PresentationFormat>On-screen Show (4:3)</PresentationFormat>
  <Paragraphs>43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Pushpin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melanija</cp:lastModifiedBy>
  <cp:revision>25</cp:revision>
  <dcterms:created xsi:type="dcterms:W3CDTF">2011-12-12T11:52:26Z</dcterms:created>
  <dcterms:modified xsi:type="dcterms:W3CDTF">2015-11-16T14:47:02Z</dcterms:modified>
</cp:coreProperties>
</file>