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9" r:id="rId2"/>
    <p:sldId id="259" r:id="rId3"/>
    <p:sldId id="272" r:id="rId4"/>
    <p:sldId id="273" r:id="rId5"/>
    <p:sldId id="280" r:id="rId6"/>
    <p:sldId id="275" r:id="rId7"/>
    <p:sldId id="276" r:id="rId8"/>
    <p:sldId id="277" r:id="rId9"/>
    <p:sldId id="281" r:id="rId10"/>
    <p:sldId id="278" r:id="rId11"/>
    <p:sldId id="27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15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5.wmf"/><Relationship Id="rId1" Type="http://schemas.openxmlformats.org/officeDocument/2006/relationships/image" Target="../media/image37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22EC3-C58B-4460-BF05-D1853574052D}" type="datetimeFigureOut">
              <a:rPr lang="en-US" smtClean="0"/>
              <a:t>13-Oct-19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FE493-01AC-4718-80B3-4F1A0D1A4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05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2B01951-C88B-4971-861B-3DD2321ABCCD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9D804-9C6F-44D6-A28F-8CDBD3F9CFC5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0AA9-9D8E-4704-8F7B-1692D00A645F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09ED8-8DAD-4A74-859C-D8791E4496E1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237E-0CE2-455D-95F6-9403746158DC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01D81-F41E-49FD-91F2-8DD6E62DDFA3}" type="datetime1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C73F-B316-46A8-BC8C-049D0D8CF3DF}" type="datetime1">
              <a:rPr lang="en-US" smtClean="0"/>
              <a:t>13-Oct-19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9B2C5-65EA-4795-B165-EBDA16508582}" type="datetime1">
              <a:rPr lang="en-US" smtClean="0"/>
              <a:t>13-Oct-19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D93D-1108-4FD2-B066-00F7C4163274}" type="datetime1">
              <a:rPr lang="en-US" smtClean="0"/>
              <a:t>13-Oct-19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655BC17-CFA3-410E-913C-471619733971}" type="datetime1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90C5DCA-E5F7-46EC-9417-BE92D1DA189C}" type="datetime1">
              <a:rPr lang="en-US" smtClean="0"/>
              <a:t>13-Oct-19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656FB3-7A10-4198-8CE1-034C53A4DAD6}" type="datetime1">
              <a:rPr lang="en-US" smtClean="0"/>
              <a:t>13-Oct-19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MELANIJA ĆALASAN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5C0B536-38E2-4EF5-A450-6A13D2596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9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43.wmf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4.wmf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image" Target="../media/image26.png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1628800"/>
            <a:ext cx="5723468" cy="1418161"/>
          </a:xfrm>
        </p:spPr>
        <p:txBody>
          <a:bodyPr>
            <a:noAutofit/>
          </a:bodyPr>
          <a:lstStyle/>
          <a:p>
            <a:r>
              <a:rPr lang="en-US" sz="4400" dirty="0" smtClean="0"/>
              <a:t>OSNOVE ELEKTROTEHNIKE II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046961"/>
            <a:ext cx="5712179" cy="1524000"/>
          </a:xfrm>
        </p:spPr>
        <p:txBody>
          <a:bodyPr>
            <a:noAutofit/>
          </a:bodyPr>
          <a:lstStyle/>
          <a:p>
            <a:r>
              <a:rPr lang="en-US" sz="3600" b="1" i="1" dirty="0"/>
              <a:t>KALEM U KOLU NAIZMJENI</a:t>
            </a:r>
            <a:r>
              <a:rPr lang="sr-Latn-ME" sz="3600" b="1" i="1" dirty="0"/>
              <a:t>Č</a:t>
            </a:r>
            <a:r>
              <a:rPr lang="en-US" sz="3600" b="1" i="1" dirty="0"/>
              <a:t>NE STRUJE</a:t>
            </a:r>
            <a:br>
              <a:rPr lang="en-US" sz="3600" b="1" i="1" dirty="0"/>
            </a:br>
            <a:endParaRPr lang="en-US" sz="3600" b="1" dirty="0"/>
          </a:p>
        </p:txBody>
      </p:sp>
      <p:pic>
        <p:nvPicPr>
          <p:cNvPr id="4" name="Picture 2" descr="http://www.bug.hr/_cache/8612c9a75336b872d057f9023f16e04d.c69608d3df9546804021d0e10333f1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232" y="4286752"/>
            <a:ext cx="1898636" cy="151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coilws.com/images/toroidal/OPC%20Series%20Induc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86752"/>
            <a:ext cx="1951995" cy="155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internationalcoil.com/toroid%20assembly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937" y="4279415"/>
            <a:ext cx="2008219" cy="152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19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16013" y="898525"/>
            <a:ext cx="6840537" cy="4762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 dirty="0"/>
              <a:t>                                 </a:t>
            </a:r>
            <a:r>
              <a:rPr lang="sr-Latn-CS" sz="2400" b="1" dirty="0">
                <a:solidFill>
                  <a:srgbClr val="0000CC"/>
                </a:solidFill>
              </a:rPr>
              <a:t>SNAGA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043608" y="1526831"/>
            <a:ext cx="56467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sr-Latn-CS" sz="2000" dirty="0"/>
              <a:t>AKTIVNA SNAGA JE JEDNAKA NULI.</a:t>
            </a:r>
            <a:endParaRPr lang="en-US" sz="2000" dirty="0"/>
          </a:p>
          <a:p>
            <a:pPr eaLnBrk="0" hangingPunct="0"/>
            <a:r>
              <a:rPr lang="sr-Latn-CS" sz="2000" dirty="0"/>
              <a:t>U KOLU POSTOJI SAMO REAKTIVNA SNAGA.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34057"/>
              </p:ext>
            </p:extLst>
          </p:nvPr>
        </p:nvGraphicFramePr>
        <p:xfrm>
          <a:off x="1726918" y="2636912"/>
          <a:ext cx="51847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name="Equation" r:id="rId3" imgW="1498320" imgH="419040" progId="Equation.3">
                  <p:embed/>
                </p:oleObj>
              </mc:Choice>
              <mc:Fallback>
                <p:oleObj name="Equation" r:id="rId3" imgW="1498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6918" y="2636912"/>
                        <a:ext cx="518477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12912" y="4365104"/>
            <a:ext cx="558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2000" dirty="0"/>
              <a:t>KOMPLEKSNI  OBLIK OMOVOG ZAKONA JE: 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506496"/>
              </p:ext>
            </p:extLst>
          </p:nvPr>
        </p:nvGraphicFramePr>
        <p:xfrm>
          <a:off x="5647397" y="4869160"/>
          <a:ext cx="1871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name="Equation" r:id="rId5" imgW="507960" imgH="419040" progId="Equation.3">
                  <p:embed/>
                </p:oleObj>
              </mc:Choice>
              <mc:Fallback>
                <p:oleObj name="Equation" r:id="rId5" imgW="507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7397" y="4869160"/>
                        <a:ext cx="1871662" cy="11906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650485"/>
              </p:ext>
            </p:extLst>
          </p:nvPr>
        </p:nvGraphicFramePr>
        <p:xfrm>
          <a:off x="1042193" y="4869160"/>
          <a:ext cx="1731963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7" imgW="469800" imgH="419040" progId="Equation.3">
                  <p:embed/>
                </p:oleObj>
              </mc:Choice>
              <mc:Fallback>
                <p:oleObj name="Equation" r:id="rId7" imgW="469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193" y="4869160"/>
                        <a:ext cx="1731963" cy="11906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994169"/>
              </p:ext>
            </p:extLst>
          </p:nvPr>
        </p:nvGraphicFramePr>
        <p:xfrm>
          <a:off x="2987824" y="5157192"/>
          <a:ext cx="23034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9" imgW="660240" imgH="241200" progId="Equation.3">
                  <p:embed/>
                </p:oleObj>
              </mc:Choice>
              <mc:Fallback>
                <p:oleObj name="Equation" r:id="rId9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157192"/>
                        <a:ext cx="2303463" cy="8001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16013" y="898525"/>
            <a:ext cx="6840537" cy="4762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r-Latn-CS" sz="2400">
                <a:solidFill>
                  <a:schemeClr val="bg2"/>
                </a:solidFill>
              </a:rPr>
              <a:t>                           </a:t>
            </a:r>
            <a:r>
              <a:rPr lang="sr-Latn-CS" sz="2400">
                <a:solidFill>
                  <a:srgbClr val="0000CC"/>
                </a:solidFill>
              </a:rPr>
              <a:t>ZAKLJUČAK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755576" y="1650705"/>
            <a:ext cx="787042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sr-Latn-CS" sz="2800" dirty="0"/>
              <a:t>AKTIVNA SNAGA JE JEDNAKA NULI.</a:t>
            </a:r>
            <a:endParaRPr lang="en-US" sz="2800" dirty="0"/>
          </a:p>
          <a:p>
            <a:pPr eaLnBrk="0" hangingPunct="0"/>
            <a:endParaRPr lang="sr-Latn-CS" sz="2800" dirty="0"/>
          </a:p>
          <a:p>
            <a:pPr eaLnBrk="0" hangingPunct="0"/>
            <a:r>
              <a:rPr lang="sr-Latn-CS" sz="2800" dirty="0"/>
              <a:t>U KOLU POSTOJI SAMO REAKTIVNA SNAGA.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306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4288" y="3432085"/>
            <a:ext cx="75386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sr-Latn-CS" sz="2800" dirty="0">
                <a:ea typeface="Times New Roman" pitchFamily="18" charset="0"/>
                <a:cs typeface="Arial" pitchFamily="34" charset="0"/>
              </a:rPr>
              <a:t>NAPON </a:t>
            </a:r>
            <a:r>
              <a:rPr lang="sr-Latn-CS" sz="2800" b="1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PREDNJAČI</a:t>
            </a:r>
            <a:r>
              <a:rPr lang="sr-Latn-CS" sz="2800" dirty="0">
                <a:ea typeface="Times New Roman" pitchFamily="18" charset="0"/>
                <a:cs typeface="Arial" pitchFamily="34" charset="0"/>
              </a:rPr>
              <a:t> STRUJI ZA UGAO        .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066795"/>
              </p:ext>
            </p:extLst>
          </p:nvPr>
        </p:nvGraphicFramePr>
        <p:xfrm>
          <a:off x="7535863" y="3154739"/>
          <a:ext cx="420687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863" y="3154739"/>
                        <a:ext cx="420687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55576" y="4293096"/>
            <a:ext cx="87849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pt-PT" sz="2000" dirty="0"/>
              <a:t>OMOV ZAKON VAŽI Z</a:t>
            </a:r>
            <a:r>
              <a:rPr lang="sr-Latn-CS" sz="2000" dirty="0"/>
              <a:t>A</a:t>
            </a:r>
            <a:r>
              <a:rPr lang="pt-PT" sz="2000" dirty="0"/>
              <a:t> </a:t>
            </a:r>
            <a:r>
              <a:rPr lang="sr-Latn-ME" sz="2000" dirty="0" smtClean="0"/>
              <a:t> </a:t>
            </a:r>
            <a:r>
              <a:rPr lang="pt-PT" sz="2000" dirty="0" smtClean="0"/>
              <a:t>KOMPLEKSNE</a:t>
            </a:r>
            <a:r>
              <a:rPr lang="sr-Latn-CS" sz="2000" dirty="0" smtClean="0"/>
              <a:t>,</a:t>
            </a:r>
          </a:p>
          <a:p>
            <a:pPr eaLnBrk="0" hangingPunct="0"/>
            <a:r>
              <a:rPr lang="sr-Latn-CS" sz="2000" dirty="0" smtClean="0"/>
              <a:t>MAKSIMALNE</a:t>
            </a:r>
            <a:r>
              <a:rPr lang="sr-Latn-CS" sz="2000" dirty="0"/>
              <a:t>, </a:t>
            </a:r>
            <a:r>
              <a:rPr lang="pt-PT" sz="2000" dirty="0"/>
              <a:t>  EFEKTIVNE</a:t>
            </a:r>
            <a:r>
              <a:rPr lang="sr-Latn-CS" sz="2000" dirty="0"/>
              <a:t> I SREDNJE</a:t>
            </a:r>
            <a:r>
              <a:rPr lang="pt-PT" sz="2000" dirty="0"/>
              <a:t> VRIJEDNOSTI.</a:t>
            </a:r>
            <a:endParaRPr lang="en-US" sz="2000" dirty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52128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271544"/>
              </p:ext>
            </p:extLst>
          </p:nvPr>
        </p:nvGraphicFramePr>
        <p:xfrm>
          <a:off x="971600" y="5000982"/>
          <a:ext cx="1731963" cy="130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5" imgW="469900" imgH="419100" progId="Equation.3">
                  <p:embed/>
                </p:oleObj>
              </mc:Choice>
              <mc:Fallback>
                <p:oleObj name="Equation" r:id="rId5" imgW="4699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000982"/>
                        <a:ext cx="1731963" cy="13083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789536"/>
              </p:ext>
            </p:extLst>
          </p:nvPr>
        </p:nvGraphicFramePr>
        <p:xfrm>
          <a:off x="2755086" y="4991473"/>
          <a:ext cx="1768535" cy="1297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Equation" r:id="rId7" imgW="583920" imgH="431640" progId="Equation.3">
                  <p:embed/>
                </p:oleObj>
              </mc:Choice>
              <mc:Fallback>
                <p:oleObj name="Equation" r:id="rId7" imgW="5839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086" y="4991473"/>
                        <a:ext cx="1768535" cy="129739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120314"/>
              </p:ext>
            </p:extLst>
          </p:nvPr>
        </p:nvGraphicFramePr>
        <p:xfrm>
          <a:off x="4523621" y="5000982"/>
          <a:ext cx="1581926" cy="130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Equation" r:id="rId9" imgW="495000" imgH="431640" progId="Equation.3">
                  <p:embed/>
                </p:oleObj>
              </mc:Choice>
              <mc:Fallback>
                <p:oleObj name="Equation" r:id="rId9" imgW="4950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621" y="5000982"/>
                        <a:ext cx="1581926" cy="1308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01494"/>
              </p:ext>
            </p:extLst>
          </p:nvPr>
        </p:nvGraphicFramePr>
        <p:xfrm>
          <a:off x="6084168" y="4970222"/>
          <a:ext cx="1998687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11" imgW="660240" imgH="431640" progId="Equation.3">
                  <p:embed/>
                </p:oleObj>
              </mc:Choice>
              <mc:Fallback>
                <p:oleObj name="Equation" r:id="rId11" imgW="66024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970222"/>
                        <a:ext cx="1998687" cy="129614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4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1" descr="sinusoida nap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23" y="2193211"/>
            <a:ext cx="22431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975796" y="1685210"/>
            <a:ext cx="3525178" cy="2943226"/>
            <a:chOff x="776" y="2083"/>
            <a:chExt cx="1923" cy="1854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776" y="2083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r-Latn-CS" i="1" dirty="0">
                  <a:solidFill>
                    <a:schemeClr val="folHlink"/>
                  </a:solidFill>
                </a:rPr>
                <a:t>i</a:t>
              </a:r>
              <a:endParaRPr lang="en-US" i="1" dirty="0">
                <a:solidFill>
                  <a:schemeClr val="folHlink"/>
                </a:solidFill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426" y="3158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folHlink"/>
                  </a:solidFill>
                </a:rPr>
                <a:t>ω</a:t>
              </a:r>
              <a:r>
                <a:rPr lang="sr-Latn-CS">
                  <a:solidFill>
                    <a:schemeClr val="folHlink"/>
                  </a:solidFill>
                </a:rPr>
                <a:t>t</a:t>
              </a:r>
              <a:endParaRPr lang="el-GR">
                <a:solidFill>
                  <a:schemeClr val="folHlink"/>
                </a:solidFill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856" y="2314"/>
              <a:ext cx="1796" cy="1623"/>
              <a:chOff x="3533" y="2178"/>
              <a:chExt cx="1796" cy="1623"/>
            </a:xfrm>
          </p:grpSpPr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3588" y="2321"/>
                <a:ext cx="178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dirty="0" smtClean="0"/>
                  <a:t>u</a:t>
                </a:r>
                <a:endParaRPr lang="en-US" dirty="0"/>
              </a:p>
            </p:txBody>
          </p:sp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 flipV="1">
                <a:off x="3566" y="2267"/>
                <a:ext cx="1" cy="153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3533" y="2178"/>
                <a:ext cx="65" cy="97"/>
              </a:xfrm>
              <a:custGeom>
                <a:avLst/>
                <a:gdLst>
                  <a:gd name="T0" fmla="*/ 0 w 65"/>
                  <a:gd name="T1" fmla="*/ 97 h 97"/>
                  <a:gd name="T2" fmla="*/ 33 w 65"/>
                  <a:gd name="T3" fmla="*/ 0 h 97"/>
                  <a:gd name="T4" fmla="*/ 65 w 65"/>
                  <a:gd name="T5" fmla="*/ 97 h 97"/>
                  <a:gd name="T6" fmla="*/ 0 w 65"/>
                  <a:gd name="T7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" h="97">
                    <a:moveTo>
                      <a:pt x="0" y="97"/>
                    </a:moveTo>
                    <a:lnTo>
                      <a:pt x="33" y="0"/>
                    </a:lnTo>
                    <a:lnTo>
                      <a:pt x="65" y="9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3566" y="3035"/>
                <a:ext cx="1672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5231" y="3002"/>
                <a:ext cx="98" cy="65"/>
              </a:xfrm>
              <a:custGeom>
                <a:avLst/>
                <a:gdLst>
                  <a:gd name="T0" fmla="*/ 0 w 98"/>
                  <a:gd name="T1" fmla="*/ 0 h 65"/>
                  <a:gd name="T2" fmla="*/ 98 w 98"/>
                  <a:gd name="T3" fmla="*/ 33 h 65"/>
                  <a:gd name="T4" fmla="*/ 0 w 98"/>
                  <a:gd name="T5" fmla="*/ 65 h 65"/>
                  <a:gd name="T6" fmla="*/ 0 w 98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65">
                    <a:moveTo>
                      <a:pt x="0" y="0"/>
                    </a:moveTo>
                    <a:lnTo>
                      <a:pt x="98" y="33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4" name="Picture 28" descr="sinusoi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524" y="2417600"/>
            <a:ext cx="2243137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4652910" y="2540404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dirty="0"/>
              <a:t>i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357785" y="2708920"/>
            <a:ext cx="204280" cy="1833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965713" y="2375772"/>
            <a:ext cx="275892" cy="15875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481717"/>
              </p:ext>
            </p:extLst>
          </p:nvPr>
        </p:nvGraphicFramePr>
        <p:xfrm>
          <a:off x="4387850" y="600075"/>
          <a:ext cx="30670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5" imgW="1231560" imgH="393480" progId="Equation.3">
                  <p:embed/>
                </p:oleObj>
              </mc:Choice>
              <mc:Fallback>
                <p:oleObj name="Equation" r:id="rId5" imgW="12315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600075"/>
                        <a:ext cx="3067050" cy="977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935122"/>
              </p:ext>
            </p:extLst>
          </p:nvPr>
        </p:nvGraphicFramePr>
        <p:xfrm>
          <a:off x="1187624" y="764704"/>
          <a:ext cx="215984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Equation" r:id="rId7" imgW="761760" imgH="228600" progId="Equation.3">
                  <p:embed/>
                </p:oleObj>
              </mc:Choice>
              <mc:Fallback>
                <p:oleObj name="Equation" r:id="rId7" imgW="76176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764704"/>
                        <a:ext cx="2159843" cy="654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773678" y="5154194"/>
            <a:ext cx="7686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>
                <a:solidFill>
                  <a:srgbClr val="FF0000"/>
                </a:solidFill>
              </a:rPr>
              <a:t>Vidimo da su napon na </a:t>
            </a:r>
            <a:r>
              <a:rPr lang="sr-Latn-CS" b="1" dirty="0" smtClean="0">
                <a:solidFill>
                  <a:srgbClr val="FF0000"/>
                </a:solidFill>
              </a:rPr>
              <a:t> kalemu </a:t>
            </a:r>
            <a:r>
              <a:rPr lang="sr-Latn-CS" b="1" dirty="0">
                <a:solidFill>
                  <a:srgbClr val="FF0000"/>
                </a:solidFill>
              </a:rPr>
              <a:t>i struja koja teče</a:t>
            </a:r>
          </a:p>
          <a:p>
            <a:r>
              <a:rPr lang="sr-Latn-CS" b="1" dirty="0">
                <a:solidFill>
                  <a:srgbClr val="FF0000"/>
                </a:solidFill>
              </a:rPr>
              <a:t>kroz </a:t>
            </a:r>
            <a:r>
              <a:rPr lang="en-US" b="1" dirty="0" err="1" smtClean="0">
                <a:solidFill>
                  <a:srgbClr val="FF0000"/>
                </a:solidFill>
              </a:rPr>
              <a:t>kalem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pomjereni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za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φ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/2 </a:t>
            </a:r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tj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endParaRPr lang="sr-Latn-ME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Napon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na kalemu 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prednja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či struji za </a:t>
            </a:r>
            <a:r>
              <a:rPr lang="el-GR" b="1" dirty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/2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>
            <a:stCxn id="12" idx="0"/>
          </p:cNvCxnSpPr>
          <p:nvPr/>
        </p:nvCxnSpPr>
        <p:spPr>
          <a:xfrm flipH="1">
            <a:off x="1835696" y="3412410"/>
            <a:ext cx="134724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843808" y="336002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/>
                <a:cs typeface="Times New Roman"/>
              </a:rPr>
              <a:t>φ</a:t>
            </a:r>
            <a:endParaRPr lang="en-US" dirty="0"/>
          </a:p>
        </p:txBody>
      </p:sp>
      <p:cxnSp>
        <p:nvCxnSpPr>
          <p:cNvPr id="39" name="Straight Arrow Connector 38"/>
          <p:cNvCxnSpPr>
            <a:endCxn id="4" idx="1"/>
          </p:cNvCxnSpPr>
          <p:nvPr/>
        </p:nvCxnSpPr>
        <p:spPr>
          <a:xfrm flipH="1" flipV="1">
            <a:off x="2644723" y="3525124"/>
            <a:ext cx="537304" cy="5000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850" y="3557967"/>
            <a:ext cx="2661673" cy="1900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70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602657"/>
              </p:ext>
            </p:extLst>
          </p:nvPr>
        </p:nvGraphicFramePr>
        <p:xfrm>
          <a:off x="3192461" y="4365104"/>
          <a:ext cx="26638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3" imgW="914003" imgH="177723" progId="Equation.3">
                  <p:embed/>
                </p:oleObj>
              </mc:Choice>
              <mc:Fallback>
                <p:oleObj name="Equation" r:id="rId3" imgW="914003" imgH="17772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1" y="4365104"/>
                        <a:ext cx="2663825" cy="5159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7" name="Picture 4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32" y="1844824"/>
            <a:ext cx="340042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26521" y="534889"/>
            <a:ext cx="77443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pt-PT" sz="2000" dirty="0">
                <a:ea typeface="Times New Roman" pitchFamily="18" charset="0"/>
                <a:cs typeface="Arial" pitchFamily="34" charset="0"/>
              </a:rPr>
              <a:t>INDUKTIVNA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OTPORNOST </a:t>
            </a:r>
            <a:r>
              <a:rPr lang="pt-PT" sz="2800" b="1" dirty="0" smtClean="0">
                <a:ea typeface="Times New Roman" pitchFamily="18" charset="0"/>
                <a:cs typeface="Arial" pitchFamily="34" charset="0"/>
              </a:rPr>
              <a:t>X</a:t>
            </a:r>
            <a:r>
              <a:rPr lang="pt-PT" sz="2800" b="1" baseline="-25000" dirty="0" smtClean="0">
                <a:ea typeface="Times New Roman" pitchFamily="18" charset="0"/>
                <a:cs typeface="Arial" pitchFamily="34" charset="0"/>
              </a:rPr>
              <a:t>L</a:t>
            </a:r>
            <a:r>
              <a:rPr lang="pt-PT" sz="2000" b="1" baseline="-25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 I</a:t>
            </a:r>
            <a:r>
              <a:rPr lang="sr-Latn-ME" sz="2000" dirty="0" smtClean="0">
                <a:ea typeface="Times New Roman" pitchFamily="18" charset="0"/>
                <a:cs typeface="Arial" pitchFamily="34" charset="0"/>
              </a:rPr>
              <a:t>ZRAČUNAVA  SE POMOĆU IZRAZA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:</a:t>
            </a:r>
            <a:endParaRPr lang="pt-PT" sz="2000" dirty="0"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2771775" y="34290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429000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396419"/>
              </p:ext>
            </p:extLst>
          </p:nvPr>
        </p:nvGraphicFramePr>
        <p:xfrm>
          <a:off x="2533376" y="1556792"/>
          <a:ext cx="3604679" cy="1007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5" imgW="622080" imgH="177480" progId="Equation.3">
                  <p:embed/>
                </p:oleObj>
              </mc:Choice>
              <mc:Fallback>
                <p:oleObj name="Equation" r:id="rId5" imgW="6220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376" y="1556792"/>
                        <a:ext cx="3604679" cy="1007566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55574" y="2847127"/>
            <a:ext cx="7643887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pt-PT" sz="2000" dirty="0">
                <a:ea typeface="Times New Roman" pitchFamily="18" charset="0"/>
                <a:cs typeface="Arial" pitchFamily="34" charset="0"/>
              </a:rPr>
              <a:t>INDUKTIVNA OTPORNOST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X</a:t>
            </a:r>
            <a:r>
              <a:rPr lang="pt-PT" sz="2800" b="1" baseline="-25000" dirty="0">
                <a:ea typeface="Times New Roman" pitchFamily="18" charset="0"/>
                <a:cs typeface="Arial" pitchFamily="34" charset="0"/>
              </a:rPr>
              <a:t>L</a:t>
            </a:r>
            <a:r>
              <a:rPr lang="pt-PT" sz="2000" dirty="0" smtClean="0"/>
              <a:t> </a:t>
            </a:r>
            <a:r>
              <a:rPr lang="pt-PT" sz="2000" dirty="0"/>
              <a:t>JE PROIZVOD UGAONE UČESTANOSTI </a:t>
            </a:r>
            <a:r>
              <a:rPr lang="sr-Latn-ME" sz="2000" dirty="0" smtClean="0"/>
              <a:t> </a:t>
            </a:r>
            <a:r>
              <a:rPr lang="el-GR" sz="3200" b="1" dirty="0" smtClean="0">
                <a:latin typeface="Times New Roman"/>
                <a:cs typeface="Times New Roman"/>
              </a:rPr>
              <a:t>ω</a:t>
            </a:r>
            <a:r>
              <a:rPr lang="sr-Latn-ME" sz="2000" dirty="0" smtClean="0">
                <a:latin typeface="Times New Roman"/>
                <a:cs typeface="Times New Roman"/>
              </a:rPr>
              <a:t> </a:t>
            </a:r>
            <a:r>
              <a:rPr lang="pt-PT" sz="2000" dirty="0" smtClean="0"/>
              <a:t>I </a:t>
            </a:r>
            <a:r>
              <a:rPr lang="pt-PT" sz="2000" dirty="0"/>
              <a:t>IN</a:t>
            </a:r>
            <a:r>
              <a:rPr lang="sr-Latn-CS" sz="2000" dirty="0"/>
              <a:t>D</a:t>
            </a:r>
            <a:r>
              <a:rPr lang="pt-PT" sz="2000" dirty="0" smtClean="0"/>
              <a:t>UKTIVNOSTI</a:t>
            </a:r>
            <a:r>
              <a:rPr lang="sr-Latn-ME" sz="2000" dirty="0" smtClean="0"/>
              <a:t> </a:t>
            </a:r>
            <a:r>
              <a:rPr lang="sr-Latn-ME" sz="3200" b="1" dirty="0" smtClean="0"/>
              <a:t>L</a:t>
            </a:r>
            <a:r>
              <a:rPr lang="pt-PT" sz="2000" dirty="0" smtClean="0"/>
              <a:t>.</a:t>
            </a:r>
          </a:p>
          <a:p>
            <a:r>
              <a:rPr lang="pt-PT" sz="2000" dirty="0">
                <a:ea typeface="Times New Roman" pitchFamily="18" charset="0"/>
                <a:cs typeface="Arial" pitchFamily="34" charset="0"/>
              </a:rPr>
              <a:t>INDUKTIVNA OTPORNOST </a:t>
            </a:r>
            <a:r>
              <a:rPr lang="pt-PT" sz="2800" b="1" dirty="0">
                <a:ea typeface="Times New Roman" pitchFamily="18" charset="0"/>
                <a:cs typeface="Arial" pitchFamily="34" charset="0"/>
              </a:rPr>
              <a:t>X</a:t>
            </a:r>
            <a:r>
              <a:rPr lang="pt-PT" sz="2800" b="1" baseline="-25000" dirty="0">
                <a:ea typeface="Times New Roman" pitchFamily="18" charset="0"/>
                <a:cs typeface="Arial" pitchFamily="34" charset="0"/>
              </a:rPr>
              <a:t>L</a:t>
            </a:r>
            <a:r>
              <a:rPr lang="pt-PT" sz="2000" b="1" baseline="-25000" dirty="0">
                <a:ea typeface="Times New Roman" pitchFamily="18" charset="0"/>
                <a:cs typeface="Arial" pitchFamily="34" charset="0"/>
              </a:rPr>
              <a:t> </a:t>
            </a:r>
            <a:r>
              <a:rPr lang="sr-Latn-ME" sz="2000" dirty="0" smtClean="0">
                <a:ea typeface="Times New Roman" pitchFamily="18" charset="0"/>
                <a:cs typeface="Arial" pitchFamily="34" charset="0"/>
              </a:rPr>
              <a:t>JOŠ SE NAZIVA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pt-PT" sz="2000" b="1" dirty="0">
                <a:ea typeface="Times New Roman" pitchFamily="18" charset="0"/>
                <a:cs typeface="Arial" pitchFamily="34" charset="0"/>
              </a:rPr>
              <a:t>REAKTIVNA OTPORNOST ILI </a:t>
            </a:r>
            <a:r>
              <a:rPr lang="pt-PT" sz="2000" b="1" dirty="0" smtClean="0">
                <a:ea typeface="Times New Roman" pitchFamily="18" charset="0"/>
                <a:cs typeface="Arial" pitchFamily="34" charset="0"/>
              </a:rPr>
              <a:t>REAKTANSA</a:t>
            </a:r>
          </a:p>
          <a:p>
            <a:endParaRPr lang="pt-PT" sz="2000" b="1" dirty="0" smtClean="0">
              <a:ea typeface="Times New Roman" pitchFamily="18" charset="0"/>
              <a:cs typeface="Arial" pitchFamily="34" charset="0"/>
            </a:endParaRPr>
          </a:p>
          <a:p>
            <a:r>
              <a:rPr lang="pt-PT" sz="2000" b="1" dirty="0">
                <a:ea typeface="Times New Roman" pitchFamily="18" charset="0"/>
                <a:cs typeface="Arial" pitchFamily="34" charset="0"/>
              </a:rPr>
              <a:t>INDUKTIVNA OTPORNOST </a:t>
            </a:r>
            <a:r>
              <a:rPr lang="pt-PT" sz="2000" b="1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pt-PT" sz="2000" b="1" dirty="0">
                <a:ea typeface="Times New Roman" pitchFamily="18" charset="0"/>
                <a:cs typeface="Arial" pitchFamily="34" charset="0"/>
              </a:rPr>
              <a:t>IZRA</a:t>
            </a:r>
            <a:r>
              <a:rPr lang="sr-Latn-CS" sz="2000" b="1" dirty="0">
                <a:ea typeface="Times New Roman" pitchFamily="18" charset="0"/>
                <a:cs typeface="Arial" pitchFamily="34" charset="0"/>
              </a:rPr>
              <a:t>Ž</a:t>
            </a:r>
            <a:r>
              <a:rPr lang="pt-PT" sz="2000" b="1" dirty="0" smtClean="0">
                <a:ea typeface="Times New Roman" pitchFamily="18" charset="0"/>
                <a:cs typeface="Arial" pitchFamily="34" charset="0"/>
              </a:rPr>
              <a:t>AVA SE </a:t>
            </a:r>
            <a:r>
              <a:rPr lang="pt-PT" sz="2000" b="1" dirty="0">
                <a:ea typeface="Times New Roman" pitchFamily="18" charset="0"/>
                <a:cs typeface="Arial" pitchFamily="34" charset="0"/>
              </a:rPr>
              <a:t>U OMIMA.</a:t>
            </a:r>
          </a:p>
          <a:p>
            <a:endParaRPr lang="pt-PT" sz="2000" b="1" dirty="0" smtClean="0">
              <a:ea typeface="Times New Roman" pitchFamily="18" charset="0"/>
              <a:cs typeface="Arial" pitchFamily="34" charset="0"/>
            </a:endParaRPr>
          </a:p>
          <a:p>
            <a:endParaRPr lang="pt-PT" sz="2000" b="1" dirty="0" smtClean="0">
              <a:ea typeface="Times New Roman" pitchFamily="18" charset="0"/>
              <a:cs typeface="Arial" pitchFamily="34" charset="0"/>
            </a:endParaRPr>
          </a:p>
          <a:p>
            <a:endParaRPr lang="en-US" sz="2000" b="1" dirty="0">
              <a:ea typeface="Times New Roman" pitchFamily="18" charset="0"/>
              <a:cs typeface="Arial" pitchFamily="34" charset="0"/>
            </a:endParaRPr>
          </a:p>
          <a:p>
            <a:endParaRPr lang="pt-PT" sz="2000" b="1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55576" y="4509120"/>
            <a:ext cx="7715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pt-PT" sz="1200" dirty="0">
                <a:ea typeface="Times New Roman" pitchFamily="18" charset="0"/>
                <a:cs typeface="Arial" pitchFamily="34" charset="0"/>
              </a:rPr>
              <a:t> </a:t>
            </a:r>
            <a:endParaRPr lang="en-US" sz="20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671369" y="6309320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16013" y="1047750"/>
            <a:ext cx="6984379" cy="1808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pt-PT" sz="2000" dirty="0"/>
              <a:t>KOD KOLA SA </a:t>
            </a:r>
            <a:r>
              <a:rPr lang="sr-Latn-CS" sz="2000" dirty="0"/>
              <a:t>ČISTOM </a:t>
            </a:r>
            <a:r>
              <a:rPr lang="pt-PT" sz="2000" dirty="0"/>
              <a:t>INDUKTIVNOŠĆU </a:t>
            </a:r>
            <a:r>
              <a:rPr lang="pt-PT" sz="3200" b="1" dirty="0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pt-PT" sz="2000" dirty="0"/>
              <a:t>,</a:t>
            </a:r>
            <a:r>
              <a:rPr lang="sr-Latn-CS" sz="2000" dirty="0"/>
              <a:t>VAŽI:</a:t>
            </a:r>
            <a:r>
              <a:rPr lang="pt-PT" sz="2000" dirty="0"/>
              <a:t> </a:t>
            </a:r>
            <a:endParaRPr lang="sr-Latn-CS" sz="2000" dirty="0"/>
          </a:p>
          <a:p>
            <a:pPr algn="ctr" eaLnBrk="0" hangingPunct="0"/>
            <a:endParaRPr lang="sr-Latn-CS" sz="2000" dirty="0"/>
          </a:p>
          <a:p>
            <a:pPr eaLnBrk="0" hangingPunct="0"/>
            <a:r>
              <a:rPr lang="sr-Latn-CS" sz="2000" dirty="0"/>
              <a:t>   </a:t>
            </a:r>
            <a:r>
              <a:rPr lang="pt-PT" sz="2000" dirty="0"/>
              <a:t> </a:t>
            </a:r>
            <a:r>
              <a:rPr lang="pt-PT" sz="2000" dirty="0">
                <a:solidFill>
                  <a:srgbClr val="FF0000"/>
                </a:solidFill>
              </a:rPr>
              <a:t>NAPON </a:t>
            </a:r>
            <a:r>
              <a:rPr lang="sr-Latn-ME" sz="2000" dirty="0" smtClean="0">
                <a:solidFill>
                  <a:srgbClr val="FF0000"/>
                </a:solidFill>
              </a:rPr>
              <a:t>    </a:t>
            </a:r>
            <a:r>
              <a:rPr lang="pt-PT" sz="2000" dirty="0" smtClean="0">
                <a:solidFill>
                  <a:srgbClr val="FF0000"/>
                </a:solidFill>
              </a:rPr>
              <a:t> </a:t>
            </a:r>
            <a:r>
              <a:rPr lang="pt-PT" sz="2000" dirty="0" smtClean="0"/>
              <a:t>    </a:t>
            </a:r>
            <a:r>
              <a:rPr lang="sr-Latn-CS" sz="2000" dirty="0" smtClean="0"/>
              <a:t>   </a:t>
            </a:r>
            <a:r>
              <a:rPr lang="pt-PT" sz="2000" b="1" dirty="0">
                <a:solidFill>
                  <a:srgbClr val="0000CC"/>
                </a:solidFill>
              </a:rPr>
              <a:t>PREDNJAČI</a:t>
            </a:r>
            <a:r>
              <a:rPr lang="pt-PT" sz="2000" dirty="0"/>
              <a:t> </a:t>
            </a:r>
            <a:r>
              <a:rPr lang="pt-PT" sz="2000" dirty="0">
                <a:solidFill>
                  <a:srgbClr val="FF0000"/>
                </a:solidFill>
              </a:rPr>
              <a:t>U ODNOSU </a:t>
            </a:r>
            <a:r>
              <a:rPr lang="sr-Latn-CS" sz="2000" dirty="0">
                <a:solidFill>
                  <a:srgbClr val="FF0000"/>
                </a:solidFill>
              </a:rPr>
              <a:t>NA</a:t>
            </a:r>
          </a:p>
          <a:p>
            <a:pPr eaLnBrk="0" hangingPunct="0"/>
            <a:endParaRPr lang="sr-Latn-CS" sz="2000" dirty="0">
              <a:solidFill>
                <a:srgbClr val="FF0000"/>
              </a:solidFill>
            </a:endParaRPr>
          </a:p>
          <a:p>
            <a:pPr eaLnBrk="0" hangingPunct="0"/>
            <a:r>
              <a:rPr lang="sr-Latn-CS" sz="2000" dirty="0"/>
              <a:t>   </a:t>
            </a:r>
            <a:r>
              <a:rPr lang="pt-PT" sz="2000" dirty="0">
                <a:solidFill>
                  <a:srgbClr val="FF0000"/>
                </a:solidFill>
              </a:rPr>
              <a:t>STRUJU  </a:t>
            </a:r>
            <a:r>
              <a:rPr lang="sr-Latn-ME" sz="2000" dirty="0" smtClean="0">
                <a:solidFill>
                  <a:srgbClr val="FF0000"/>
                </a:solidFill>
              </a:rPr>
              <a:t>     </a:t>
            </a:r>
            <a:r>
              <a:rPr lang="pt-PT" sz="2000" dirty="0" smtClean="0">
                <a:solidFill>
                  <a:srgbClr val="FF0000"/>
                </a:solidFill>
              </a:rPr>
              <a:t>  </a:t>
            </a:r>
            <a:r>
              <a:rPr lang="sr-Latn-CS" sz="2000" dirty="0" smtClean="0">
                <a:solidFill>
                  <a:srgbClr val="FF0000"/>
                </a:solidFill>
              </a:rPr>
              <a:t>   </a:t>
            </a:r>
            <a:r>
              <a:rPr lang="pt-PT" sz="2000" dirty="0">
                <a:solidFill>
                  <a:srgbClr val="FF0000"/>
                </a:solidFill>
              </a:rPr>
              <a:t>ZA </a:t>
            </a:r>
            <a:r>
              <a:rPr lang="sr-Latn-CS" sz="2000" dirty="0">
                <a:solidFill>
                  <a:srgbClr val="FF0000"/>
                </a:solidFill>
              </a:rPr>
              <a:t>UGAO</a:t>
            </a:r>
            <a:r>
              <a:rPr lang="pt-PT" sz="2000" dirty="0">
                <a:solidFill>
                  <a:srgbClr val="FF0000"/>
                </a:solidFill>
              </a:rPr>
              <a:t> </a:t>
            </a:r>
            <a:r>
              <a:rPr lang="sr-Latn-CS" sz="2000" dirty="0">
                <a:solidFill>
                  <a:srgbClr val="FF0000"/>
                </a:solidFill>
              </a:rPr>
              <a:t>    </a:t>
            </a:r>
            <a:r>
              <a:rPr lang="sr-Latn-CS" sz="2000" dirty="0" smtClean="0">
                <a:solidFill>
                  <a:srgbClr val="FF0000"/>
                </a:solidFill>
              </a:rPr>
              <a:t>             </a:t>
            </a:r>
            <a:r>
              <a:rPr lang="sr-Latn-CS" sz="2000" dirty="0">
                <a:solidFill>
                  <a:srgbClr val="FF0000"/>
                </a:solidFill>
              </a:rPr>
              <a:t>. </a:t>
            </a:r>
            <a:r>
              <a:rPr lang="pt-PT" sz="2000" dirty="0">
                <a:solidFill>
                  <a:srgbClr val="FF0000"/>
                </a:solidFill>
              </a:rPr>
              <a:t>FAZORSKI TO IZGLEDA: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244608"/>
              </p:ext>
            </p:extLst>
          </p:nvPr>
        </p:nvGraphicFramePr>
        <p:xfrm>
          <a:off x="4139952" y="2204864"/>
          <a:ext cx="3238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204864"/>
                        <a:ext cx="3238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65113"/>
              </p:ext>
            </p:extLst>
          </p:nvPr>
        </p:nvGraphicFramePr>
        <p:xfrm>
          <a:off x="2483768" y="1700249"/>
          <a:ext cx="546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5" imgW="203040" imgH="215640" progId="Equation.3">
                  <p:embed/>
                </p:oleObj>
              </mc:Choice>
              <mc:Fallback>
                <p:oleObj name="Equation" r:id="rId5" imgW="20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700249"/>
                        <a:ext cx="546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486394"/>
              </p:ext>
            </p:extLst>
          </p:nvPr>
        </p:nvGraphicFramePr>
        <p:xfrm>
          <a:off x="2483768" y="2348880"/>
          <a:ext cx="4651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7" imgW="139680" imgH="215640" progId="Equation.3">
                  <p:embed/>
                </p:oleObj>
              </mc:Choice>
              <mc:Fallback>
                <p:oleObj name="Equation" r:id="rId7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348880"/>
                        <a:ext cx="46513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330325" y="1700213"/>
            <a:ext cx="64801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330325" y="3213100"/>
            <a:ext cx="64801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1330325" y="1700213"/>
            <a:ext cx="0" cy="1512887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812088" y="1700213"/>
            <a:ext cx="0" cy="1512887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924300" y="3249079"/>
            <a:ext cx="0" cy="311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276600" y="5013176"/>
            <a:ext cx="417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H="1" flipV="1">
            <a:off x="3917950" y="3500810"/>
            <a:ext cx="0" cy="1512366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>
            <a:off x="3924300" y="5013176"/>
            <a:ext cx="129577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38256"/>
              </p:ext>
            </p:extLst>
          </p:nvPr>
        </p:nvGraphicFramePr>
        <p:xfrm>
          <a:off x="3955390" y="4183856"/>
          <a:ext cx="3095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90" y="4183856"/>
                        <a:ext cx="30956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200802"/>
              </p:ext>
            </p:extLst>
          </p:nvPr>
        </p:nvGraphicFramePr>
        <p:xfrm>
          <a:off x="3924300" y="3500810"/>
          <a:ext cx="444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500810"/>
                        <a:ext cx="4445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395808"/>
              </p:ext>
            </p:extLst>
          </p:nvPr>
        </p:nvGraphicFramePr>
        <p:xfrm>
          <a:off x="5206999" y="4437112"/>
          <a:ext cx="3143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13" imgW="139680" imgH="215640" progId="Equation.3">
                  <p:embed/>
                </p:oleObj>
              </mc:Choice>
              <mc:Fallback>
                <p:oleObj name="Equation" r:id="rId13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6999" y="4437112"/>
                        <a:ext cx="3143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7070725" y="4700465"/>
            <a:ext cx="762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pt-PT" sz="800"/>
              <a:t>FAZNA OSA</a:t>
            </a:r>
          </a:p>
        </p:txBody>
      </p:sp>
      <p:sp>
        <p:nvSpPr>
          <p:cNvPr id="2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76243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220072" cy="372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623199"/>
              </p:ext>
            </p:extLst>
          </p:nvPr>
        </p:nvGraphicFramePr>
        <p:xfrm>
          <a:off x="1144894" y="4311721"/>
          <a:ext cx="6745692" cy="6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4" imgW="2514600" imgH="228600" progId="Equation.3">
                  <p:embed/>
                </p:oleObj>
              </mc:Choice>
              <mc:Fallback>
                <p:oleObj name="Equation" r:id="rId4" imgW="25146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894" y="4311721"/>
                        <a:ext cx="6745692" cy="6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402159"/>
              </p:ext>
            </p:extLst>
          </p:nvPr>
        </p:nvGraphicFramePr>
        <p:xfrm>
          <a:off x="701316" y="5085184"/>
          <a:ext cx="7632848" cy="1111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6" imgW="2908080" imgH="419040" progId="Equation.3">
                  <p:embed/>
                </p:oleObj>
              </mc:Choice>
              <mc:Fallback>
                <p:oleObj name="Equation" r:id="rId6" imgW="2908080" imgH="419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16" y="5085184"/>
                        <a:ext cx="7632848" cy="1111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981075"/>
            <a:ext cx="8229600" cy="490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CS" sz="2400" smtClean="0"/>
              <a:t/>
            </a:r>
            <a:br>
              <a:rPr lang="sr-Latn-CS" sz="2400" smtClean="0"/>
            </a:br>
            <a:endParaRPr lang="en-US" sz="2400"/>
          </a:p>
        </p:txBody>
      </p:sp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54333"/>
              </p:ext>
            </p:extLst>
          </p:nvPr>
        </p:nvGraphicFramePr>
        <p:xfrm>
          <a:off x="4427984" y="3109913"/>
          <a:ext cx="3420650" cy="1239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Equation" r:id="rId3" imgW="1320480" imgH="419040" progId="Equation.3">
                  <p:embed/>
                </p:oleObj>
              </mc:Choice>
              <mc:Fallback>
                <p:oleObj name="Equation" r:id="rId3" imgW="1320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109913"/>
                        <a:ext cx="3420650" cy="12392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095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152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996279"/>
              </p:ext>
            </p:extLst>
          </p:nvPr>
        </p:nvGraphicFramePr>
        <p:xfrm>
          <a:off x="4788024" y="1916832"/>
          <a:ext cx="2868155" cy="1043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5" imgW="596641" imgH="215806" progId="Equation.3">
                  <p:embed/>
                </p:oleObj>
              </mc:Choice>
              <mc:Fallback>
                <p:oleObj name="Equation" r:id="rId5" imgW="59664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916832"/>
                        <a:ext cx="2868155" cy="10439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-757238" y="32131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207272"/>
              </p:ext>
            </p:extLst>
          </p:nvPr>
        </p:nvGraphicFramePr>
        <p:xfrm>
          <a:off x="1259632" y="3455894"/>
          <a:ext cx="1080120" cy="775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7" imgW="304560" imgH="215640" progId="Equation.3">
                  <p:embed/>
                </p:oleObj>
              </mc:Choice>
              <mc:Fallback>
                <p:oleObj name="Equation" r:id="rId7" imgW="304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455894"/>
                        <a:ext cx="1080120" cy="7750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0" y="2744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1043608" y="608315"/>
            <a:ext cx="709912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t-PT" sz="2000" dirty="0">
                <a:ea typeface="Times New Roman" pitchFamily="18" charset="0"/>
                <a:cs typeface="Arial" pitchFamily="34" charset="0"/>
              </a:rPr>
              <a:t>IZRAČUNAJMO SADA REAKTANSU OVOG KOLA   </a:t>
            </a:r>
            <a:r>
              <a:rPr lang="sr-Latn-ME" sz="2800" b="1" u="sng" dirty="0" smtClean="0">
                <a:ea typeface="Times New Roman" pitchFamily="18" charset="0"/>
                <a:cs typeface="Arial" pitchFamily="34" charset="0"/>
              </a:rPr>
              <a:t>Z</a:t>
            </a:r>
            <a:r>
              <a:rPr lang="sr-Latn-ME" sz="2000" b="1" u="sng" baseline="-25000" dirty="0" smtClean="0">
                <a:ea typeface="Times New Roman" pitchFamily="18" charset="0"/>
                <a:cs typeface="Arial" pitchFamily="34" charset="0"/>
              </a:rPr>
              <a:t>L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  </a:t>
            </a:r>
            <a:r>
              <a:rPr lang="sr-Latn-ME" sz="20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     </a:t>
            </a:r>
            <a:endParaRPr lang="sr-Latn-CS" sz="2000" dirty="0">
              <a:ea typeface="Times New Roman" pitchFamily="18" charset="0"/>
              <a:cs typeface="Arial" pitchFamily="34" charset="0"/>
            </a:endParaRPr>
          </a:p>
          <a:p>
            <a:r>
              <a:rPr lang="sr-Latn-CS" sz="2000" dirty="0"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ODNOSNO  </a:t>
            </a:r>
            <a:r>
              <a:rPr lang="sr-Latn-ME" sz="2800" b="1" u="sng" dirty="0" smtClean="0">
                <a:ea typeface="Times New Roman" pitchFamily="18" charset="0"/>
                <a:cs typeface="Arial" pitchFamily="34" charset="0"/>
              </a:rPr>
              <a:t>X</a:t>
            </a:r>
            <a:r>
              <a:rPr lang="sr-Latn-ME" sz="2800" b="1" u="sng" baseline="-25000" dirty="0" smtClean="0">
                <a:ea typeface="Times New Roman" pitchFamily="18" charset="0"/>
                <a:cs typeface="Arial" pitchFamily="34" charset="0"/>
              </a:rPr>
              <a:t>L</a:t>
            </a:r>
            <a:r>
              <a:rPr lang="sr-Latn-CS" sz="2800" dirty="0" smtClean="0">
                <a:ea typeface="Times New Roman" pitchFamily="18" charset="0"/>
                <a:cs typeface="Arial" pitchFamily="34" charset="0"/>
              </a:rPr>
              <a:t>  </a:t>
            </a:r>
            <a:r>
              <a:rPr lang="sr-Latn-CS" sz="2000" dirty="0" smtClean="0">
                <a:ea typeface="Times New Roman" pitchFamily="18" charset="0"/>
                <a:cs typeface="Arial" pitchFamily="34" charset="0"/>
              </a:rPr>
              <a:t>.</a:t>
            </a:r>
            <a:endParaRPr lang="pt-PT" sz="2000" dirty="0"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2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375265"/>
              </p:ext>
            </p:extLst>
          </p:nvPr>
        </p:nvGraphicFramePr>
        <p:xfrm>
          <a:off x="3275856" y="4869160"/>
          <a:ext cx="4710523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9" imgW="952200" imgH="215640" progId="Equation.3">
                  <p:embed/>
                </p:oleObj>
              </mc:Choice>
              <mc:Fallback>
                <p:oleObj name="Equation" r:id="rId9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869160"/>
                        <a:ext cx="4710523" cy="108012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79" name="Picture 6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91" y="1682003"/>
            <a:ext cx="319087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813405"/>
              </p:ext>
            </p:extLst>
          </p:nvPr>
        </p:nvGraphicFramePr>
        <p:xfrm>
          <a:off x="1043608" y="4437112"/>
          <a:ext cx="1594860" cy="71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12" imgW="545760" imgH="241200" progId="Equation.3">
                  <p:embed/>
                </p:oleObj>
              </mc:Choice>
              <mc:Fallback>
                <p:oleObj name="Equation" r:id="rId12" imgW="54576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1594860" cy="711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0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27088" y="504994"/>
            <a:ext cx="7561336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pt-PT" sz="2000" dirty="0" smtClean="0"/>
              <a:t>OMOV ZAKON U KOJEM FIGURIŠE INDUKTIVNA </a:t>
            </a:r>
            <a:endParaRPr lang="sr-Latn-CS" sz="2000" dirty="0" smtClean="0"/>
          </a:p>
          <a:p>
            <a:pPr algn="ctr" eaLnBrk="0" hangingPunct="0"/>
            <a:r>
              <a:rPr lang="pt-PT" sz="2000" dirty="0" smtClean="0"/>
              <a:t>OTPORNOST</a:t>
            </a:r>
            <a:r>
              <a:rPr lang="sr-Latn-CS" sz="2000" dirty="0" smtClean="0"/>
              <a:t> </a:t>
            </a:r>
            <a:r>
              <a:rPr lang="pt-PT" sz="2000" b="1" dirty="0" smtClean="0">
                <a:solidFill>
                  <a:srgbClr val="FF3300"/>
                </a:solidFill>
              </a:rPr>
              <a:t>VAŽI ZA KOMPLEKSNE </a:t>
            </a:r>
            <a:r>
              <a:rPr lang="sr-Latn-ME" sz="2000" b="1" dirty="0" smtClean="0">
                <a:solidFill>
                  <a:srgbClr val="FF3300"/>
                </a:solidFill>
              </a:rPr>
              <a:t>,</a:t>
            </a:r>
            <a:r>
              <a:rPr lang="pt-PT" sz="2000" b="1" dirty="0" smtClean="0">
                <a:solidFill>
                  <a:srgbClr val="FF3300"/>
                </a:solidFill>
              </a:rPr>
              <a:t> EFEKTIVNE </a:t>
            </a:r>
            <a:r>
              <a:rPr lang="sr-Latn-ME" sz="2000" b="1" dirty="0" smtClean="0">
                <a:solidFill>
                  <a:srgbClr val="FF3300"/>
                </a:solidFill>
              </a:rPr>
              <a:t> </a:t>
            </a:r>
            <a:r>
              <a:rPr lang="en-US" sz="2000" b="1" dirty="0" smtClean="0">
                <a:solidFill>
                  <a:srgbClr val="FF3300"/>
                </a:solidFill>
              </a:rPr>
              <a:t>MAKSIMALNE  I SREDNJE  </a:t>
            </a:r>
            <a:r>
              <a:rPr lang="pt-PT" sz="2000" b="1" dirty="0" smtClean="0">
                <a:solidFill>
                  <a:srgbClr val="FF3300"/>
                </a:solidFill>
              </a:rPr>
              <a:t>VRIJEDNOSTI</a:t>
            </a:r>
            <a:r>
              <a:rPr lang="pt-PT" sz="2000" dirty="0" smtClean="0"/>
              <a:t>. </a:t>
            </a:r>
            <a:endParaRPr lang="pt-PT" sz="2000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331913" y="1700213"/>
            <a:ext cx="66976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PT" sz="2000" dirty="0"/>
              <a:t>AKO SU TRENUTNE VRIJEDNOSTI NAPONA I STRUJE</a:t>
            </a:r>
            <a:endParaRPr lang="sr-Latn-CS" sz="2000" dirty="0"/>
          </a:p>
          <a:p>
            <a:r>
              <a:rPr lang="pt-PT" sz="2000" dirty="0"/>
              <a:t> </a:t>
            </a:r>
            <a:r>
              <a:rPr lang="sr-Latn-CS" sz="2000" dirty="0"/>
              <a:t>                             </a:t>
            </a:r>
            <a:r>
              <a:rPr lang="pt-PT" sz="2000" dirty="0"/>
              <a:t>DATE IZRAZIMA: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771892"/>
              </p:ext>
            </p:extLst>
          </p:nvPr>
        </p:nvGraphicFramePr>
        <p:xfrm>
          <a:off x="4607756" y="2690187"/>
          <a:ext cx="38893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3" imgW="1218960" imgH="203040" progId="Equation.3">
                  <p:embed/>
                </p:oleObj>
              </mc:Choice>
              <mc:Fallback>
                <p:oleObj name="Equation" r:id="rId3" imgW="1218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7756" y="2690187"/>
                        <a:ext cx="3889375" cy="5365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028417"/>
              </p:ext>
            </p:extLst>
          </p:nvPr>
        </p:nvGraphicFramePr>
        <p:xfrm>
          <a:off x="814548" y="2653406"/>
          <a:ext cx="3200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5" imgW="1104840" imgH="203040" progId="Equation.3">
                  <p:embed/>
                </p:oleObj>
              </mc:Choice>
              <mc:Fallback>
                <p:oleObj name="Equation" r:id="rId5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548" y="2653406"/>
                        <a:ext cx="3200400" cy="5889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827088" y="3258429"/>
            <a:ext cx="50404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PT" sz="2000" dirty="0"/>
              <a:t>TJ.IMAJU FAZNE POMJERAJE</a:t>
            </a:r>
            <a:r>
              <a:rPr lang="pt-PT" dirty="0"/>
              <a:t> </a:t>
            </a:r>
            <a:r>
              <a:rPr lang="sr-Latn-ME" dirty="0" smtClean="0"/>
              <a:t> </a:t>
            </a:r>
            <a:r>
              <a:rPr lang="el-GR" sz="3600" dirty="0" smtClean="0">
                <a:latin typeface="Times New Roman"/>
                <a:cs typeface="Times New Roman"/>
              </a:rPr>
              <a:t>φ</a:t>
            </a:r>
            <a:r>
              <a:rPr lang="sr-Latn-ME" sz="3600" baseline="-25000" dirty="0" smtClean="0">
                <a:latin typeface="Times New Roman"/>
                <a:cs typeface="Times New Roman"/>
              </a:rPr>
              <a:t>u</a:t>
            </a:r>
            <a:r>
              <a:rPr lang="sr-Latn-CS" dirty="0" smtClean="0"/>
              <a:t>  </a:t>
            </a:r>
            <a:r>
              <a:rPr lang="sr-Latn-CS" dirty="0"/>
              <a:t>I</a:t>
            </a:r>
            <a:r>
              <a:rPr lang="pt-PT" dirty="0"/>
              <a:t> </a:t>
            </a:r>
            <a:r>
              <a:rPr lang="sr-Latn-ME" dirty="0" smtClean="0"/>
              <a:t> </a:t>
            </a:r>
            <a:r>
              <a:rPr lang="el-GR" sz="3600" dirty="0" smtClean="0">
                <a:latin typeface="Times New Roman"/>
                <a:cs typeface="Times New Roman"/>
              </a:rPr>
              <a:t>φ</a:t>
            </a:r>
            <a:r>
              <a:rPr lang="sr-Latn-ME" sz="3600" baseline="-25000" dirty="0" smtClean="0">
                <a:latin typeface="Times New Roman"/>
                <a:cs typeface="Times New Roman"/>
              </a:rPr>
              <a:t>i</a:t>
            </a:r>
            <a:endParaRPr lang="pt-PT" sz="3600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684213" y="4148416"/>
            <a:ext cx="1462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PT" dirty="0"/>
              <a:t>TADA JE U </a:t>
            </a:r>
            <a:r>
              <a:rPr lang="pt-PT" dirty="0" smtClean="0"/>
              <a:t>:</a:t>
            </a:r>
            <a:endParaRPr lang="pt-PT" dirty="0"/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124436"/>
              </p:ext>
            </p:extLst>
          </p:nvPr>
        </p:nvGraphicFramePr>
        <p:xfrm>
          <a:off x="2843808" y="4159251"/>
          <a:ext cx="2720975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7" imgW="888840" imgH="393480" progId="Equation.3">
                  <p:embed/>
                </p:oleObj>
              </mc:Choice>
              <mc:Fallback>
                <p:oleObj name="Equation" r:id="rId7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159251"/>
                        <a:ext cx="2720975" cy="11414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619250" y="5300663"/>
            <a:ext cx="5605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 sz="2000"/>
              <a:t>FAZORSKI JE TO PREDSTAVLJENO SLIKOM:</a:t>
            </a:r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908050"/>
            <a:ext cx="4679950" cy="365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446064"/>
              </p:ext>
            </p:extLst>
          </p:nvPr>
        </p:nvGraphicFramePr>
        <p:xfrm>
          <a:off x="2987675" y="4292600"/>
          <a:ext cx="2951163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4" imgW="672840" imgH="393480" progId="Equation.3">
                  <p:embed/>
                </p:oleObj>
              </mc:Choice>
              <mc:Fallback>
                <p:oleObj name="Equation" r:id="rId4" imgW="672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292600"/>
                        <a:ext cx="2951163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3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7904" y="836712"/>
            <a:ext cx="1455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2400" dirty="0"/>
              <a:t> </a:t>
            </a:r>
            <a:r>
              <a:rPr lang="sr-Latn-CS" sz="2400" b="1" dirty="0">
                <a:solidFill>
                  <a:srgbClr val="0000CC"/>
                </a:solidFill>
              </a:rPr>
              <a:t>SNAGA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555961"/>
              </p:ext>
            </p:extLst>
          </p:nvPr>
        </p:nvGraphicFramePr>
        <p:xfrm>
          <a:off x="1043608" y="1556792"/>
          <a:ext cx="7292973" cy="3210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3" imgW="2019240" imgH="888840" progId="Equation.3">
                  <p:embed/>
                </p:oleObj>
              </mc:Choice>
              <mc:Fallback>
                <p:oleObj name="Equation" r:id="rId3" imgW="201924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556792"/>
                        <a:ext cx="7292973" cy="3210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24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247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Brush Script MT</vt:lpstr>
      <vt:lpstr>Calibri</vt:lpstr>
      <vt:lpstr>Constantia</vt:lpstr>
      <vt:lpstr>Franklin Gothic Book</vt:lpstr>
      <vt:lpstr>Rage Italic</vt:lpstr>
      <vt:lpstr>Times New Roman</vt:lpstr>
      <vt:lpstr>Pushpin</vt:lpstr>
      <vt:lpstr>Equation</vt:lpstr>
      <vt:lpstr>Microsoft Equation 3.0</vt:lpstr>
      <vt:lpstr>OSNOVE ELEKTROTEHNIKE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melanija calasan</cp:lastModifiedBy>
  <cp:revision>35</cp:revision>
  <dcterms:created xsi:type="dcterms:W3CDTF">2011-12-12T11:33:43Z</dcterms:created>
  <dcterms:modified xsi:type="dcterms:W3CDTF">2019-10-13T10:48:04Z</dcterms:modified>
</cp:coreProperties>
</file>