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9" r:id="rId2"/>
    <p:sldId id="259" r:id="rId3"/>
    <p:sldId id="270" r:id="rId4"/>
    <p:sldId id="271" r:id="rId5"/>
    <p:sldId id="272" r:id="rId6"/>
    <p:sldId id="274" r:id="rId7"/>
    <p:sldId id="263" r:id="rId8"/>
    <p:sldId id="26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81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0764-27F2-463F-82D5-8386F0FC78BD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C40EA-9892-4D37-AC4F-3B1CF769F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40EA-9892-4D37-AC4F-3B1CF769F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225ABA-75F4-474F-89D4-0BA8FAC83BAD}" type="datetimeFigureOut">
              <a:rPr lang="en-US" smtClean="0"/>
              <a:pPr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C0B536-38E2-4EF5-A450-6A13D259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340769"/>
            <a:ext cx="5723468" cy="2714305"/>
          </a:xfrm>
        </p:spPr>
        <p:txBody>
          <a:bodyPr>
            <a:noAutofit/>
          </a:bodyPr>
          <a:lstStyle/>
          <a:p>
            <a:r>
              <a:rPr lang="en-US" sz="4400" i="1" dirty="0"/>
              <a:t>OTPORNIK U KOLU NAIZMJENI</a:t>
            </a:r>
            <a:r>
              <a:rPr lang="sr-Latn-ME" sz="4400" i="1" dirty="0"/>
              <a:t>Č</a:t>
            </a:r>
            <a:r>
              <a:rPr lang="en-US" sz="4400" i="1" dirty="0"/>
              <a:t>NE STRUJE</a:t>
            </a:r>
            <a:br>
              <a:rPr lang="en-US" sz="4400" i="1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tpor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339" y="4015768"/>
            <a:ext cx="2715639" cy="1659948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00" y="3768731"/>
            <a:ext cx="2304256" cy="18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039-T1 Farbkennzeichnung für Widerstä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4808" r="13023" b="85942"/>
          <a:stretch>
            <a:fillRect/>
          </a:stretch>
        </p:blipFill>
        <p:spPr bwMode="auto">
          <a:xfrm rot="695234">
            <a:off x="3943229" y="4197764"/>
            <a:ext cx="450056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89490" y="6099235"/>
            <a:ext cx="1213821" cy="365125"/>
          </a:xfrm>
        </p:spPr>
        <p:txBody>
          <a:bodyPr/>
          <a:lstStyle/>
          <a:p>
            <a:fld id="{331C108F-EBEC-4B88-B29E-4860818FCA22}" type="datetime1">
              <a:rPr lang="en-US" smtClean="0">
                <a:solidFill>
                  <a:schemeClr val="bg1"/>
                </a:solidFill>
              </a:rPr>
              <a:t>24-Sep-21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7569" y="6090810"/>
            <a:ext cx="5034845" cy="365125"/>
          </a:xfrm>
        </p:spPr>
        <p:txBody>
          <a:bodyPr/>
          <a:lstStyle/>
          <a:p>
            <a:r>
              <a:rPr lang="sr-Latn-ME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MELANIJA ĆALASAN</a:t>
            </a:r>
            <a:endParaRPr lang="en-US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1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351819" y="2616416"/>
            <a:ext cx="7128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PT" sz="2000" dirty="0">
                <a:ea typeface="Times New Roman" pitchFamily="18" charset="0"/>
                <a:cs typeface="Arial" pitchFamily="34" charset="0"/>
              </a:rPr>
              <a:t>KADA JE NA KRAJEVE KOLA SA SLIKE DOVEDEN </a:t>
            </a:r>
            <a:r>
              <a:rPr lang="sr-Latn-CS" sz="2000" dirty="0">
                <a:cs typeface="Arial" pitchFamily="34" charset="0"/>
              </a:rPr>
              <a:t> </a:t>
            </a:r>
            <a:r>
              <a:rPr lang="pt-PT" sz="2000" dirty="0">
                <a:ea typeface="Times New Roman" pitchFamily="18" charset="0"/>
                <a:cs typeface="Arial" pitchFamily="34" charset="0"/>
              </a:rPr>
              <a:t>NAPON OBLIKA: 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09" name="Object 5"/>
              <p:cNvSpPr txBox="1"/>
              <p:nvPr/>
            </p:nvSpPr>
            <p:spPr bwMode="auto">
              <a:xfrm>
                <a:off x="4800601" y="2997200"/>
                <a:ext cx="2663825" cy="51593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830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1" y="2997200"/>
                <a:ext cx="2663825" cy="515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711624" y="3794194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sr-Latn-CS" sz="2000" b="1" dirty="0"/>
              <a:t> </a:t>
            </a:r>
            <a:r>
              <a:rPr lang="pt-PT" sz="2000" b="1" dirty="0"/>
              <a:t>ONDA TOM NAPONU U SVAKOM TRENUTKU VREMENA MORA DRŽATI RAVNOTEŽU PAD NAPONA NA OTPORNIKU: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12" name="Object 8"/>
              <p:cNvSpPr txBox="1"/>
              <p:nvPr/>
            </p:nvSpPr>
            <p:spPr bwMode="auto">
              <a:xfrm>
                <a:off x="4943872" y="4375944"/>
                <a:ext cx="1944688" cy="5508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831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3872" y="4375944"/>
                <a:ext cx="1944688" cy="550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293938" y="5587971"/>
            <a:ext cx="1764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sz="2000" dirty="0"/>
              <a:t>TAKO DA JE:</a:t>
            </a:r>
            <a:r>
              <a:rPr lang="pt-PT" dirty="0"/>
              <a:t>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14" name="Object 10"/>
              <p:cNvSpPr txBox="1"/>
              <p:nvPr/>
            </p:nvSpPr>
            <p:spPr bwMode="auto">
              <a:xfrm>
                <a:off x="4548330" y="4986180"/>
                <a:ext cx="3720394" cy="1217762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831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8330" y="4986180"/>
                <a:ext cx="3720394" cy="1217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606462"/>
            <a:ext cx="3528392" cy="201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FG24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13411"/>
          <a:stretch>
            <a:fillRect/>
          </a:stretch>
        </p:blipFill>
        <p:spPr bwMode="auto">
          <a:xfrm>
            <a:off x="1683446" y="789353"/>
            <a:ext cx="3105150" cy="168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1" grpId="0" build="p"/>
      <p:bldP spid="98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 bwMode="auto">
              <a:xfrm>
                <a:off x="6401939" y="673780"/>
                <a:ext cx="4268887" cy="1891013"/>
              </a:xfrm>
              <a:prstGeom prst="rect">
                <a:avLst/>
              </a:prstGeom>
              <a:noFill/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1939" y="673780"/>
                <a:ext cx="4268887" cy="1891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/>
              <p:cNvSpPr txBox="1"/>
              <p:nvPr/>
            </p:nvSpPr>
            <p:spPr bwMode="auto">
              <a:xfrm>
                <a:off x="2064023" y="2318867"/>
                <a:ext cx="2663825" cy="51593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023" y="2318867"/>
                <a:ext cx="2663825" cy="515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1" descr="sinusoida nap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78" y="2952035"/>
            <a:ext cx="22431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348151" y="2815510"/>
            <a:ext cx="3587506" cy="2682876"/>
            <a:chOff x="742" y="2247"/>
            <a:chExt cx="1957" cy="169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42" y="2247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i="1" dirty="0">
                  <a:solidFill>
                    <a:schemeClr val="folHlink"/>
                  </a:solidFill>
                </a:rPr>
                <a:t>i</a:t>
              </a:r>
              <a:endParaRPr lang="en-US" i="1" dirty="0">
                <a:solidFill>
                  <a:schemeClr val="folHlink"/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426" y="3158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>
                  <a:solidFill>
                    <a:schemeClr val="folHlink"/>
                  </a:solidFill>
                </a:rPr>
                <a:t>ω</a:t>
              </a:r>
              <a:r>
                <a:rPr lang="sr-Latn-CS">
                  <a:solidFill>
                    <a:schemeClr val="folHlink"/>
                  </a:solidFill>
                </a:rPr>
                <a:t>t</a:t>
              </a:r>
              <a:endParaRPr lang="el-GR">
                <a:solidFill>
                  <a:schemeClr val="folHlink"/>
                </a:solidFill>
              </a:endParaRPr>
            </a:p>
          </p:txBody>
        </p:sp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>
              <a:off x="856" y="2296"/>
              <a:ext cx="1796" cy="1641"/>
              <a:chOff x="3533" y="2160"/>
              <a:chExt cx="1796" cy="1641"/>
            </a:xfrm>
          </p:grpSpPr>
          <p:sp>
            <p:nvSpPr>
              <p:cNvPr id="9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160" y="2160"/>
                <a:ext cx="178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/>
                  <a:t>u</a:t>
                </a: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3566" y="2267"/>
                <a:ext cx="1" cy="15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533" y="2178"/>
                <a:ext cx="65" cy="97"/>
              </a:xfrm>
              <a:custGeom>
                <a:avLst/>
                <a:gdLst>
                  <a:gd name="T0" fmla="*/ 0 w 65"/>
                  <a:gd name="T1" fmla="*/ 97 h 97"/>
                  <a:gd name="T2" fmla="*/ 33 w 65"/>
                  <a:gd name="T3" fmla="*/ 0 h 97"/>
                  <a:gd name="T4" fmla="*/ 65 w 65"/>
                  <a:gd name="T5" fmla="*/ 97 h 97"/>
                  <a:gd name="T6" fmla="*/ 0 w 65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97">
                    <a:moveTo>
                      <a:pt x="0" y="97"/>
                    </a:moveTo>
                    <a:lnTo>
                      <a:pt x="33" y="0"/>
                    </a:lnTo>
                    <a:lnTo>
                      <a:pt x="65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3566" y="3035"/>
                <a:ext cx="167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5231" y="3002"/>
                <a:ext cx="98" cy="65"/>
              </a:xfrm>
              <a:custGeom>
                <a:avLst/>
                <a:gdLst>
                  <a:gd name="T0" fmla="*/ 0 w 98"/>
                  <a:gd name="T1" fmla="*/ 0 h 65"/>
                  <a:gd name="T2" fmla="*/ 98 w 98"/>
                  <a:gd name="T3" fmla="*/ 33 h 65"/>
                  <a:gd name="T4" fmla="*/ 0 w 98"/>
                  <a:gd name="T5" fmla="*/ 65 h 65"/>
                  <a:gd name="T6" fmla="*/ 0 w 98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65">
                    <a:moveTo>
                      <a:pt x="0" y="0"/>
                    </a:moveTo>
                    <a:lnTo>
                      <a:pt x="98" y="33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" name="Picture 28" descr="sinusoi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78" y="3245722"/>
            <a:ext cx="22431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7236384" y="46284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dirty="0"/>
              <a:t>i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7032104" y="4813101"/>
            <a:ext cx="204280" cy="182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6456041" y="3069510"/>
            <a:ext cx="250487" cy="1516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23"/>
              <p:cNvSpPr txBox="1"/>
              <p:nvPr/>
            </p:nvSpPr>
            <p:spPr bwMode="auto">
              <a:xfrm>
                <a:off x="2532601" y="3789041"/>
                <a:ext cx="2276558" cy="44093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4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2601" y="3789041"/>
                <a:ext cx="2276558" cy="440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24"/>
              <p:cNvSpPr txBox="1"/>
              <p:nvPr/>
            </p:nvSpPr>
            <p:spPr bwMode="auto">
              <a:xfrm>
                <a:off x="2640013" y="4341813"/>
                <a:ext cx="2159843" cy="654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0013" y="4341813"/>
                <a:ext cx="2159843" cy="654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97679" y="5154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Vidimo da su napon na </a:t>
            </a:r>
          </a:p>
          <a:p>
            <a:r>
              <a:rPr lang="sr-Latn-CS" b="1" dirty="0">
                <a:solidFill>
                  <a:srgbClr val="FF0000"/>
                </a:solidFill>
              </a:rPr>
              <a:t>otporniku i struja koja teče</a:t>
            </a:r>
          </a:p>
          <a:p>
            <a:r>
              <a:rPr lang="sr-Latn-CS" b="1" dirty="0">
                <a:solidFill>
                  <a:srgbClr val="FF0000"/>
                </a:solidFill>
              </a:rPr>
              <a:t>kroz otpornik u fazi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4727848" y="3861049"/>
            <a:ext cx="464484" cy="10424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13" y="747880"/>
            <a:ext cx="2669081" cy="15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593" y="1124745"/>
            <a:ext cx="5331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3200" dirty="0"/>
              <a:t>Efektivna vrednost struje je:</a:t>
            </a:r>
            <a:r>
              <a:rPr lang="sr-Latn-CS" sz="3200" dirty="0"/>
              <a:t>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/>
              <p:cNvSpPr txBox="1"/>
              <p:nvPr/>
            </p:nvSpPr>
            <p:spPr bwMode="auto">
              <a:xfrm>
                <a:off x="4919365" y="1709519"/>
                <a:ext cx="1440160" cy="13426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365" y="1709519"/>
                <a:ext cx="1440160" cy="1342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84033" y="2134598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3600" b="1" dirty="0">
                <a:solidFill>
                  <a:srgbClr val="FF0000"/>
                </a:solidFill>
              </a:rPr>
              <a:t>Omov zakon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970" y="3272815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PT" sz="2000" b="1" i="1" dirty="0">
                <a:solidFill>
                  <a:srgbClr val="FF0000"/>
                </a:solidFill>
              </a:rPr>
              <a:t>KOD KOLA SA ČISTO OMSKIM OTPOROM, NAPON I STRUJA SU U FAZI</a:t>
            </a:r>
            <a:r>
              <a:rPr lang="sr-Latn-CS" sz="2000" b="1" i="1" dirty="0">
                <a:solidFill>
                  <a:srgbClr val="FF0000"/>
                </a:solidFill>
              </a:rPr>
              <a:t> </a:t>
            </a:r>
            <a:r>
              <a:rPr lang="pt-PT" sz="2000" b="1" i="1" dirty="0">
                <a:solidFill>
                  <a:srgbClr val="FF0000"/>
                </a:solidFill>
              </a:rPr>
              <a:t>(</a:t>
            </a:r>
            <a:r>
              <a:rPr lang="pt-PT" sz="2000" b="1" i="1" dirty="0">
                <a:solidFill>
                  <a:srgbClr val="00B050"/>
                </a:solidFill>
              </a:rPr>
              <a:t>UGAO IZMEĐU NJIH JE NULA</a:t>
            </a:r>
            <a:r>
              <a:rPr lang="pt-PT" sz="2000" b="1" i="1" dirty="0">
                <a:solidFill>
                  <a:srgbClr val="FF0000"/>
                </a:solidFill>
              </a:rPr>
              <a:t>).</a:t>
            </a:r>
          </a:p>
          <a:p>
            <a:pPr eaLnBrk="0" hangingPunct="0"/>
            <a:r>
              <a:rPr lang="pt-PT" sz="2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743700" y="45085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08413" y="4508500"/>
            <a:ext cx="29527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35401" y="4486275"/>
            <a:ext cx="208756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767638" y="4292601"/>
            <a:ext cx="730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r-HR" sz="1000" i="1" dirty="0"/>
              <a:t>fazna osa</a:t>
            </a:r>
            <a:endParaRPr lang="en-US" sz="1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0"/>
              <p:cNvSpPr txBox="1"/>
              <p:nvPr/>
            </p:nvSpPr>
            <p:spPr bwMode="auto">
              <a:xfrm>
                <a:off x="5447928" y="3904317"/>
                <a:ext cx="273050" cy="5746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ba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928" y="3904317"/>
                <a:ext cx="273050" cy="574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1"/>
              <p:cNvSpPr txBox="1"/>
              <p:nvPr/>
            </p:nvSpPr>
            <p:spPr bwMode="auto">
              <a:xfrm>
                <a:off x="6456364" y="3978275"/>
                <a:ext cx="338137" cy="457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ba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6364" y="3978275"/>
                <a:ext cx="338137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5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592" y="838821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</a:rPr>
              <a:t>Omov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sr-Latn-ME" sz="2800" u="sng" dirty="0">
                <a:solidFill>
                  <a:srgbClr val="FF0000"/>
                </a:solidFill>
              </a:rPr>
              <a:t> zakon važi za trenutne, maksimalne , efektivne</a:t>
            </a:r>
            <a:r>
              <a:rPr lang="en-US" sz="2800" u="sng" dirty="0">
                <a:solidFill>
                  <a:srgbClr val="FF0000"/>
                </a:solidFill>
              </a:rPr>
              <a:t>,</a:t>
            </a:r>
            <a:r>
              <a:rPr lang="en-US" sz="2800" u="sng" dirty="0" err="1">
                <a:solidFill>
                  <a:srgbClr val="FF0000"/>
                </a:solidFill>
              </a:rPr>
              <a:t>srednje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sr-Latn-ME" sz="2800" u="sng" dirty="0">
                <a:solidFill>
                  <a:srgbClr val="FF0000"/>
                </a:solidFill>
              </a:rPr>
              <a:t> i kompleksne vrijednosti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/>
              <p:cNvSpPr txBox="1"/>
              <p:nvPr/>
            </p:nvSpPr>
            <p:spPr bwMode="auto">
              <a:xfrm>
                <a:off x="3719736" y="4437113"/>
                <a:ext cx="1439862" cy="134302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9736" y="4437113"/>
                <a:ext cx="1439862" cy="13430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13756"/>
              </p:ext>
            </p:extLst>
          </p:nvPr>
        </p:nvGraphicFramePr>
        <p:xfrm>
          <a:off x="4367809" y="2420889"/>
          <a:ext cx="200818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9" y="2420889"/>
                        <a:ext cx="2008187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2457484" y="2348881"/>
                <a:ext cx="1368152" cy="145226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7484" y="2348881"/>
                <a:ext cx="1368152" cy="1452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 bwMode="auto">
              <a:xfrm>
                <a:off x="6168009" y="4437113"/>
                <a:ext cx="1439863" cy="134302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009" y="4437113"/>
                <a:ext cx="1439863" cy="1343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1832"/>
              </p:ext>
            </p:extLst>
          </p:nvPr>
        </p:nvGraphicFramePr>
        <p:xfrm>
          <a:off x="7153275" y="2420939"/>
          <a:ext cx="205263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393480" progId="Equation.3">
                  <p:embed/>
                </p:oleObj>
              </mc:Choice>
              <mc:Fallback>
                <p:oleObj name="Equation" r:id="rId7" imgW="5968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2420939"/>
                        <a:ext cx="2052638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2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905" y="836713"/>
            <a:ext cx="1237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dirty="0"/>
              <a:t> </a:t>
            </a:r>
            <a:r>
              <a:rPr lang="sr-Latn-CS" sz="2400" b="1" dirty="0">
                <a:solidFill>
                  <a:srgbClr val="0000CC"/>
                </a:solidFill>
              </a:rPr>
              <a:t>SNAGA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/>
              <p:cNvSpPr txBox="1"/>
              <p:nvPr/>
            </p:nvSpPr>
            <p:spPr>
              <a:xfrm>
                <a:off x="2567609" y="1556793"/>
                <a:ext cx="7292973" cy="321074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𝑗𝑄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𝑢𝑘𝑢𝑝𝑛𝑎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𝑝𝑟𝑖𝑣𝑖𝑑𝑛𝑎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𝑠𝑛𝑎𝑔𝑎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𝑎𝑘𝑡𝑖𝑣𝑛𝑎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𝑟𝑒𝑎𝑘𝑡𝑖𝑣𝑛𝑎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𝑉𝐴𝑟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9" y="1556793"/>
                <a:ext cx="7292973" cy="3210743"/>
              </a:xfrm>
              <a:prstGeom prst="rect">
                <a:avLst/>
              </a:prstGeom>
              <a:blipFill>
                <a:blip r:embed="rId2"/>
                <a:stretch>
                  <a:fillRect l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57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354" name="Object 2"/>
              <p:cNvSpPr txBox="1"/>
              <p:nvPr/>
            </p:nvSpPr>
            <p:spPr bwMode="auto">
              <a:xfrm>
                <a:off x="3431704" y="3356992"/>
                <a:ext cx="4895850" cy="5222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035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1704" y="3356992"/>
                <a:ext cx="4895850" cy="522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Object 3"/>
              <p:cNvSpPr txBox="1"/>
              <p:nvPr/>
            </p:nvSpPr>
            <p:spPr bwMode="auto">
              <a:xfrm>
                <a:off x="3431705" y="3933056"/>
                <a:ext cx="5054657" cy="57606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035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1705" y="3933056"/>
                <a:ext cx="5054657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Object 4"/>
              <p:cNvSpPr txBox="1"/>
              <p:nvPr/>
            </p:nvSpPr>
            <p:spPr bwMode="auto">
              <a:xfrm>
                <a:off x="3413919" y="4581129"/>
                <a:ext cx="5345113" cy="6048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UI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UI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03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919" y="4581129"/>
                <a:ext cx="5345113" cy="604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7" name="Object 5"/>
              <p:cNvSpPr txBox="1"/>
              <p:nvPr/>
            </p:nvSpPr>
            <p:spPr bwMode="auto">
              <a:xfrm>
                <a:off x="3093386" y="5445224"/>
                <a:ext cx="6264275" cy="546100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UI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UIcos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035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3386" y="5445224"/>
                <a:ext cx="6264275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387585" y="2397082"/>
            <a:ext cx="3540008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sr-Latn-CS" sz="2400" dirty="0">
                <a:solidFill>
                  <a:srgbClr val="0000CC"/>
                </a:solidFill>
              </a:rPr>
              <a:t>Trenutna vrijednost snage</a:t>
            </a:r>
          </a:p>
          <a:p>
            <a:pPr eaLnBrk="0" hangingPunct="0"/>
            <a:r>
              <a:rPr lang="sr-Latn-CS" sz="2400" dirty="0">
                <a:solidFill>
                  <a:srgbClr val="0000CC"/>
                </a:solidFill>
              </a:rPr>
              <a:t> naizmjenične struje</a:t>
            </a:r>
            <a:r>
              <a:rPr lang="sr-Latn-ME" sz="2400" dirty="0">
                <a:solidFill>
                  <a:srgbClr val="0000CC"/>
                </a:solidFill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3052" y="620689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u="sng" dirty="0"/>
              <a:t>Energetski proces u kolu sa otpornikom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2351584" y="119675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/>
              <a:t>Kao što je poznato u otporniku se sva električna energija nepovratno pretvara u toplotu, bez obzira u kom smjeru teče struja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 bwMode="auto">
              <a:xfrm>
                <a:off x="6456040" y="2395422"/>
                <a:ext cx="1907620" cy="734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6040" y="2395422"/>
                <a:ext cx="1907620" cy="734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1222376"/>
            <a:ext cx="7458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143251" y="836613"/>
            <a:ext cx="5083443" cy="369332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sr-Latn-CS"/>
              <a:t>VREMENSKI DIJAGRAMI NAPONA,STRUJE I SNAGE</a:t>
            </a:r>
            <a:r>
              <a:rPr lang="pt-PT"/>
              <a:t> </a:t>
            </a:r>
            <a:endParaRPr lang="sr-Latn-CS"/>
          </a:p>
        </p:txBody>
      </p:sp>
      <p:sp>
        <p:nvSpPr>
          <p:cNvPr id="2" name="Rectangle 1"/>
          <p:cNvSpPr/>
          <p:nvPr/>
        </p:nvSpPr>
        <p:spPr>
          <a:xfrm>
            <a:off x="2477141" y="5589241"/>
            <a:ext cx="7458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da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osciluje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r-Latn-ME" dirty="0"/>
              <a:t>ij</a:t>
            </a:r>
            <a:r>
              <a:rPr lang="en-US" dirty="0" err="1"/>
              <a:t>ednosti</a:t>
            </a:r>
            <a:r>
              <a:rPr lang="en-US" dirty="0"/>
              <a:t> P=UI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dvostrukom</a:t>
            </a:r>
            <a:r>
              <a:rPr lang="en-US" dirty="0"/>
              <a:t> u</a:t>
            </a:r>
            <a:r>
              <a:rPr lang="sr-Latn-CS" dirty="0"/>
              <a:t>čestalošću napona i struje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0014" y="898525"/>
            <a:ext cx="6840537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sr-Latn-CS" sz="2400" dirty="0">
                <a:solidFill>
                  <a:schemeClr val="bg2"/>
                </a:solidFill>
              </a:rPr>
              <a:t>                           </a:t>
            </a:r>
            <a:r>
              <a:rPr lang="sr-Latn-CS" sz="2400" b="1" dirty="0">
                <a:solidFill>
                  <a:srgbClr val="0000CC"/>
                </a:solidFill>
              </a:rPr>
              <a:t>ZAKLJUČAK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79576" y="1435262"/>
            <a:ext cx="67418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sr-Latn-CS" sz="2800" dirty="0"/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sr-Latn-CS" sz="2800" dirty="0"/>
              <a:t>U KOLU POSTOJI SAMO AKTIVNA SNAGA.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sr-Latn-CS" sz="2800" dirty="0"/>
              <a:t>REAKTIVNA SNAGA JE JEDNAKA NULI.</a:t>
            </a:r>
            <a:endParaRPr lang="en-US" sz="2800" dirty="0"/>
          </a:p>
          <a:p>
            <a:pPr eaLnBrk="0" hangingPunct="0"/>
            <a:endParaRPr lang="sr-Latn-CS" sz="2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2879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79576" y="2908981"/>
            <a:ext cx="5488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sr-Latn-CS" sz="2800" dirty="0">
                <a:ea typeface="Times New Roman" pitchFamily="18" charset="0"/>
                <a:cs typeface="Arial" pitchFamily="34" charset="0"/>
              </a:rPr>
              <a:t>NAPON I STRUJA SU U FAZI        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48486" y="3432202"/>
            <a:ext cx="773594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pt-PT" sz="2800" dirty="0"/>
              <a:t>OMOV ZAKON VAŽI Z</a:t>
            </a:r>
            <a:r>
              <a:rPr lang="sr-Latn-CS" sz="2800" dirty="0"/>
              <a:t>A</a:t>
            </a:r>
            <a:r>
              <a:rPr lang="pt-PT" sz="2800" dirty="0"/>
              <a:t> </a:t>
            </a:r>
            <a:r>
              <a:rPr lang="sr-Latn-ME" sz="2800" dirty="0"/>
              <a:t> TRENUTNE </a:t>
            </a:r>
            <a:r>
              <a:rPr lang="pt-PT" sz="2800" dirty="0"/>
              <a:t>KOMPLEKSNE</a:t>
            </a:r>
            <a:r>
              <a:rPr lang="sr-Latn-CS" sz="2800" dirty="0"/>
              <a:t>,MAKSIMALNE, </a:t>
            </a:r>
            <a:r>
              <a:rPr lang="pt-PT" sz="2800" dirty="0"/>
              <a:t>  EFEKTIVNE</a:t>
            </a:r>
            <a:r>
              <a:rPr lang="sr-Latn-CS" sz="2800" dirty="0"/>
              <a:t> I SREDNJE</a:t>
            </a:r>
            <a:r>
              <a:rPr lang="pt-PT" sz="2800" dirty="0"/>
              <a:t> VRIJEDNOSTI.</a:t>
            </a:r>
            <a:endParaRPr lang="en-US" sz="2800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5369" y="6309321"/>
            <a:ext cx="5540188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MELANIJA ĆALASAN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3"/>
              <p:cNvSpPr txBox="1"/>
              <p:nvPr/>
            </p:nvSpPr>
            <p:spPr>
              <a:xfrm>
                <a:off x="2244725" y="4941888"/>
                <a:ext cx="7691438" cy="126047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sr-Latn-ME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bar>
                        <m:bar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ba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ba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sSub>
                        <m:sSub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   </m:t>
                          </m:r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sr-Latn-ME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sr-Latn-ME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𝒔𝒓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25" y="4941888"/>
                <a:ext cx="7691438" cy="1260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768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211</TotalTime>
  <Words>392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UI Gothic</vt:lpstr>
      <vt:lpstr>Arial</vt:lpstr>
      <vt:lpstr>Brush Script MT</vt:lpstr>
      <vt:lpstr>Calibri</vt:lpstr>
      <vt:lpstr>Cambria Math</vt:lpstr>
      <vt:lpstr>Constantia</vt:lpstr>
      <vt:lpstr>Franklin Gothic Book</vt:lpstr>
      <vt:lpstr>Rage Italic</vt:lpstr>
      <vt:lpstr>Wingdings</vt:lpstr>
      <vt:lpstr>Pushpin</vt:lpstr>
      <vt:lpstr>Equation</vt:lpstr>
      <vt:lpstr>OTPORNIK U KOLU NAIZMJENIČNE STRUJE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CALASAN MELANIJA</cp:lastModifiedBy>
  <cp:revision>23</cp:revision>
  <dcterms:created xsi:type="dcterms:W3CDTF">2011-12-12T11:33:43Z</dcterms:created>
  <dcterms:modified xsi:type="dcterms:W3CDTF">2021-09-24T20:38:44Z</dcterms:modified>
</cp:coreProperties>
</file>