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3"/>
  </p:notesMasterIdLst>
  <p:sldIdLst>
    <p:sldId id="256" r:id="rId2"/>
    <p:sldId id="308" r:id="rId3"/>
    <p:sldId id="262" r:id="rId4"/>
    <p:sldId id="340" r:id="rId5"/>
    <p:sldId id="333" r:id="rId6"/>
    <p:sldId id="261" r:id="rId7"/>
    <p:sldId id="337" r:id="rId8"/>
    <p:sldId id="286" r:id="rId9"/>
    <p:sldId id="287" r:id="rId10"/>
    <p:sldId id="288" r:id="rId11"/>
    <p:sldId id="330" r:id="rId12"/>
    <p:sldId id="289" r:id="rId13"/>
    <p:sldId id="290" r:id="rId14"/>
    <p:sldId id="293" r:id="rId15"/>
    <p:sldId id="309" r:id="rId16"/>
    <p:sldId id="310" r:id="rId17"/>
    <p:sldId id="311" r:id="rId18"/>
    <p:sldId id="312" r:id="rId19"/>
    <p:sldId id="338" r:id="rId20"/>
    <p:sldId id="313" r:id="rId21"/>
    <p:sldId id="314" r:id="rId22"/>
    <p:sldId id="315" r:id="rId23"/>
    <p:sldId id="316" r:id="rId24"/>
    <p:sldId id="317" r:id="rId25"/>
    <p:sldId id="332" r:id="rId26"/>
    <p:sldId id="318" r:id="rId27"/>
    <p:sldId id="296" r:id="rId28"/>
    <p:sldId id="319" r:id="rId29"/>
    <p:sldId id="321" r:id="rId30"/>
    <p:sldId id="322" r:id="rId31"/>
    <p:sldId id="336" r:id="rId32"/>
    <p:sldId id="325" r:id="rId33"/>
    <p:sldId id="326" r:id="rId34"/>
    <p:sldId id="327" r:id="rId35"/>
    <p:sldId id="334" r:id="rId36"/>
    <p:sldId id="335" r:id="rId37"/>
    <p:sldId id="328" r:id="rId38"/>
    <p:sldId id="329" r:id="rId39"/>
    <p:sldId id="339" r:id="rId40"/>
    <p:sldId id="307" r:id="rId41"/>
    <p:sldId id="341" r:id="rId42"/>
  </p:sldIdLst>
  <p:sldSz cx="9144000" cy="5143500" type="screen16x9"/>
  <p:notesSz cx="6858000" cy="9144000"/>
  <p:embeddedFontLst>
    <p:embeddedFont>
      <p:font typeface="Oswald" charset="0"/>
      <p:regular r:id="rId44"/>
      <p:bold r:id="rId45"/>
    </p:embeddedFont>
    <p:embeddedFont>
      <p:font typeface="Tinos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FC826D-A8A4-49C2-B1EF-0908CE306FC0}">
  <a:tblStyle styleId="{81FC826D-A8A4-49C2-B1EF-0908CE306F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4430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19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9" name="Google Shape;49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56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920240" y="1915625"/>
            <a:ext cx="619506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PROKLETA AVLIJA</a:t>
            </a:r>
            <a:r>
              <a:rPr lang="sr-Latn-ME" dirty="0"/>
              <a:t/>
            </a:r>
            <a:br>
              <a:rPr lang="sr-Latn-ME" dirty="0"/>
            </a:br>
            <a:r>
              <a:rPr lang="sr-Latn-ME" dirty="0"/>
              <a:t/>
            </a:r>
            <a:br>
              <a:rPr lang="sr-Latn-ME" dirty="0"/>
            </a:br>
            <a:r>
              <a:rPr lang="en-US" dirty="0"/>
              <a:t>IVO ANDRI</a:t>
            </a:r>
            <a:r>
              <a:rPr lang="sr-Latn-ME" dirty="0"/>
              <a:t>Ć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926DA5-361F-478E-9E4B-F7E62A5C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00" y="559221"/>
            <a:ext cx="6616800" cy="699900"/>
          </a:xfrm>
        </p:spPr>
        <p:txBody>
          <a:bodyPr/>
          <a:lstStyle/>
          <a:p>
            <a:pPr algn="ctr"/>
            <a:r>
              <a:rPr lang="sr-Latn-ME" dirty="0"/>
              <a:t>Vrijeme i prostor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0D84EA-C74F-4DA7-B0AD-0FC2D1AC6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3880" y="1374234"/>
            <a:ext cx="7482840" cy="1925226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1600" dirty="0" err="1"/>
              <a:t>Nasuprot</a:t>
            </a:r>
            <a:r>
              <a:rPr lang="en-US" sz="1600" dirty="0"/>
              <a:t> </a:t>
            </a:r>
            <a:r>
              <a:rPr lang="en-US" sz="1600" dirty="0" err="1"/>
              <a:t>romanu</a:t>
            </a:r>
            <a:r>
              <a:rPr lang="en-US" sz="1600" dirty="0"/>
              <a:t> </a:t>
            </a:r>
            <a:r>
              <a:rPr lang="en-US" sz="1600" i="1" dirty="0"/>
              <a:t>Na </a:t>
            </a:r>
            <a:r>
              <a:rPr lang="en-US" sz="1600" i="1" dirty="0" err="1"/>
              <a:t>Drini</a:t>
            </a:r>
            <a:r>
              <a:rPr lang="en-US" sz="1600" i="1" dirty="0"/>
              <a:t> </a:t>
            </a:r>
            <a:r>
              <a:rPr lang="en-US" sz="1600" i="1" dirty="0" err="1"/>
              <a:t>ćuprija</a:t>
            </a:r>
            <a:r>
              <a:rPr lang="en-US" sz="1600" dirty="0"/>
              <a:t>, roman </a:t>
            </a:r>
            <a:r>
              <a:rPr lang="en-US" sz="1600" i="1" dirty="0" err="1"/>
              <a:t>Prokleta</a:t>
            </a:r>
            <a:r>
              <a:rPr lang="en-US" sz="1600" i="1" dirty="0"/>
              <a:t> </a:t>
            </a:r>
            <a:r>
              <a:rPr lang="en-US" sz="1600" i="1" dirty="0" err="1"/>
              <a:t>avlija</a:t>
            </a:r>
            <a:r>
              <a:rPr lang="en-US" sz="1600" i="1" dirty="0"/>
              <a:t> </a:t>
            </a:r>
            <a:r>
              <a:rPr lang="en-US" sz="1600" dirty="0" err="1"/>
              <a:t>nije</a:t>
            </a:r>
            <a:r>
              <a:rPr lang="en-US" sz="1600" dirty="0"/>
              <a:t> </a:t>
            </a:r>
            <a:r>
              <a:rPr lang="en-US" sz="1600" dirty="0" err="1"/>
              <a:t>vremenski</a:t>
            </a:r>
            <a:r>
              <a:rPr lang="en-US" sz="1600" dirty="0"/>
              <a:t> </a:t>
            </a:r>
            <a:r>
              <a:rPr lang="en-US" sz="1600" dirty="0" err="1"/>
              <a:t>određen</a:t>
            </a:r>
            <a:r>
              <a:rPr lang="en-US" sz="1600" dirty="0"/>
              <a:t>.</a:t>
            </a:r>
          </a:p>
          <a:p>
            <a:pPr marL="63500" indent="0" algn="ctr">
              <a:buNone/>
            </a:pPr>
            <a:r>
              <a:rPr lang="en-US" sz="1600" dirty="0"/>
              <a:t>Kao da je </a:t>
            </a:r>
            <a:r>
              <a:rPr lang="en-US" sz="1600" dirty="0" err="1"/>
              <a:t>pisac</a:t>
            </a:r>
            <a:r>
              <a:rPr lang="en-US" sz="1600" dirty="0"/>
              <a:t> </a:t>
            </a:r>
            <a:r>
              <a:rPr lang="en-US" sz="1600" dirty="0" err="1"/>
              <a:t>ovo</a:t>
            </a:r>
            <a:r>
              <a:rPr lang="en-US" sz="1600" dirty="0"/>
              <a:t> </a:t>
            </a:r>
            <a:r>
              <a:rPr lang="en-US" sz="1600" dirty="0" err="1"/>
              <a:t>djelo</a:t>
            </a:r>
            <a:r>
              <a:rPr lang="en-US" sz="1600" dirty="0"/>
              <a:t> „</a:t>
            </a:r>
            <a:r>
              <a:rPr lang="en-US" sz="1600" dirty="0" err="1"/>
              <a:t>obezvremenio</a:t>
            </a:r>
            <a:r>
              <a:rPr lang="en-US" sz="1600" dirty="0"/>
              <a:t>“, pa roman </a:t>
            </a:r>
            <a:r>
              <a:rPr lang="en-US" sz="1600" dirty="0" err="1"/>
              <a:t>dobija</a:t>
            </a:r>
            <a:r>
              <a:rPr lang="en-US" sz="1600" dirty="0"/>
              <a:t> </a:t>
            </a:r>
            <a:r>
              <a:rPr lang="en-US" sz="1600" dirty="0" err="1"/>
              <a:t>univerzalnije</a:t>
            </a:r>
            <a:r>
              <a:rPr lang="en-US" sz="1600" dirty="0"/>
              <a:t> </a:t>
            </a:r>
            <a:r>
              <a:rPr lang="en-US" sz="1600" dirty="0" err="1"/>
              <a:t>značenje</a:t>
            </a:r>
            <a:r>
              <a:rPr lang="en-US" sz="1600" dirty="0"/>
              <a:t>.</a:t>
            </a:r>
          </a:p>
          <a:p>
            <a:pPr marL="63500" indent="0" algn="ctr">
              <a:buNone/>
            </a:pPr>
            <a:endParaRPr lang="en-US" sz="1600" dirty="0"/>
          </a:p>
          <a:p>
            <a:pPr marL="6350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97A9AF9-CC00-49AE-B0D3-64695A89B3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34DC3BE-B0A4-4D20-A574-E22ABD47C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600" y="2336847"/>
            <a:ext cx="4343400" cy="20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6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sz="1800" b="1" i="1" dirty="0" smtClean="0"/>
              <a:t>„</a:t>
            </a:r>
            <a:r>
              <a:rPr lang="vi-VN" sz="1800" b="1" i="1" dirty="0" smtClean="0"/>
              <a:t>Sam </a:t>
            </a:r>
            <a:r>
              <a:rPr lang="vi-VN" sz="1800" b="1" i="1" dirty="0"/>
              <a:t>položaj Proklete avlije bio je čudan</a:t>
            </a:r>
            <a:r>
              <a:rPr lang="vi-VN" sz="1800" b="1" i="1" dirty="0" smtClean="0"/>
              <a:t>,</a:t>
            </a:r>
            <a:r>
              <a:rPr lang="en-US" sz="1800" b="1" i="1" dirty="0" smtClean="0"/>
              <a:t> </a:t>
            </a:r>
            <a:r>
              <a:rPr lang="vi-VN" sz="1800" b="1" i="1" dirty="0" smtClean="0"/>
              <a:t>kao </a:t>
            </a:r>
            <a:r>
              <a:rPr lang="vi-VN" sz="1800" b="1" i="1" dirty="0"/>
              <a:t>sračunat na mučenje i veće stradanje zatvorenika</a:t>
            </a:r>
            <a:r>
              <a:rPr lang="vi-VN" sz="1800" b="1" i="1" dirty="0" smtClean="0"/>
              <a:t>.</a:t>
            </a:r>
            <a:r>
              <a:rPr lang="en-US" sz="1800" b="1" i="1" dirty="0" smtClean="0"/>
              <a:t> </a:t>
            </a:r>
            <a:r>
              <a:rPr lang="vi-VN" sz="1800" b="1" i="1" dirty="0" smtClean="0"/>
              <a:t>Iz </a:t>
            </a:r>
            <a:r>
              <a:rPr lang="vi-VN" sz="1800" b="1" i="1" dirty="0"/>
              <a:t>avlije se ne vidi ništa od grada ni od pristaništa i napuštenog arsenala na obali ispod nje</a:t>
            </a:r>
            <a:r>
              <a:rPr lang="vi-VN" sz="1800" b="1" i="1" dirty="0" smtClean="0"/>
              <a:t>.</a:t>
            </a:r>
            <a:r>
              <a:rPr lang="en-US" sz="1800" b="1" i="1" dirty="0" smtClean="0"/>
              <a:t> </a:t>
            </a:r>
            <a:r>
              <a:rPr lang="vi-VN" sz="1800" b="1" i="1" dirty="0" smtClean="0"/>
              <a:t>Samo </a:t>
            </a:r>
            <a:r>
              <a:rPr lang="vi-VN" sz="1800" b="1" i="1" dirty="0"/>
              <a:t>nebo</a:t>
            </a:r>
            <a:r>
              <a:rPr lang="vi-VN" sz="1800" b="1" i="1" dirty="0" smtClean="0"/>
              <a:t>,</a:t>
            </a:r>
            <a:r>
              <a:rPr lang="en-US" sz="1800" b="1" i="1" dirty="0" smtClean="0"/>
              <a:t> </a:t>
            </a:r>
            <a:r>
              <a:rPr lang="vi-VN" sz="1800" b="1" i="1" dirty="0" smtClean="0"/>
              <a:t>veliko </a:t>
            </a:r>
            <a:r>
              <a:rPr lang="vi-VN" sz="1800" b="1" i="1" dirty="0"/>
              <a:t>i nemilosrdno u svojoj lepoti</a:t>
            </a:r>
            <a:r>
              <a:rPr lang="vi-VN" sz="1800" b="1" i="1" dirty="0" smtClean="0"/>
              <a:t>,</a:t>
            </a:r>
            <a:r>
              <a:rPr lang="en-US" sz="1800" b="1" i="1" dirty="0" smtClean="0"/>
              <a:t> </a:t>
            </a:r>
            <a:r>
              <a:rPr lang="vi-VN" sz="1800" b="1" i="1" dirty="0" smtClean="0"/>
              <a:t>u </a:t>
            </a:r>
            <a:r>
              <a:rPr lang="vi-VN" sz="1800" b="1" i="1" dirty="0"/>
              <a:t>daljini nešto malo od zelene azijske obale s druge strane nevidljivog mora </a:t>
            </a:r>
            <a:r>
              <a:rPr lang="vi-VN" sz="1800" b="1" i="1" dirty="0" smtClean="0"/>
              <a:t>,</a:t>
            </a:r>
            <a:r>
              <a:rPr lang="en-US" sz="1800" b="1" i="1" dirty="0" smtClean="0"/>
              <a:t> </a:t>
            </a:r>
            <a:r>
              <a:rPr lang="vi-VN" sz="1800" b="1" i="1" dirty="0" smtClean="0"/>
              <a:t>i t</a:t>
            </a:r>
            <a:r>
              <a:rPr lang="en-US" sz="1800" b="1" i="1" dirty="0" smtClean="0"/>
              <a:t>e</a:t>
            </a:r>
            <a:r>
              <a:rPr lang="vi-VN" sz="1800" b="1" i="1" dirty="0" smtClean="0"/>
              <a:t>k </a:t>
            </a:r>
            <a:r>
              <a:rPr lang="vi-VN" sz="1800" b="1" i="1" dirty="0"/>
              <a:t>poneki vršak nepoznate džamije ili džinovskog kiparisa iza zida</a:t>
            </a:r>
            <a:r>
              <a:rPr lang="vi-VN" sz="1800" b="1" i="1" dirty="0" smtClean="0"/>
              <a:t>.</a:t>
            </a:r>
            <a:r>
              <a:rPr lang="en-US" sz="1800" b="1" i="1" dirty="0" smtClean="0"/>
              <a:t> </a:t>
            </a:r>
            <a:r>
              <a:rPr lang="vi-VN" sz="1800" b="1" i="1" dirty="0" smtClean="0"/>
              <a:t>Sve </a:t>
            </a:r>
            <a:r>
              <a:rPr lang="vi-VN" sz="1800" b="1" i="1" dirty="0"/>
              <a:t>neodređeno,bezimeno,i </a:t>
            </a:r>
            <a:r>
              <a:rPr lang="vi-VN" sz="1800" b="1" i="1" dirty="0" smtClean="0"/>
              <a:t>tuđe.</a:t>
            </a:r>
            <a:r>
              <a:rPr lang="en-US" sz="1800" b="1" i="1" dirty="0"/>
              <a:t> </a:t>
            </a:r>
            <a:r>
              <a:rPr lang="en-US" sz="1800" b="1" i="1" dirty="0" err="1" smtClean="0"/>
              <a:t>Tako</a:t>
            </a:r>
            <a:r>
              <a:rPr lang="en-US" sz="1800" b="1" i="1" dirty="0" smtClean="0"/>
              <a:t> </a:t>
            </a:r>
            <a:r>
              <a:rPr lang="sr-Latn-ME" sz="1800" b="1" i="1" dirty="0" smtClean="0"/>
              <a:t>čovek stranac ima stalno osećanje da je negde na nekom đavolskom ostrvu, izvan svega što je dotada značilo za njega život, a bez nade da će ga skoro ugledati.“</a:t>
            </a:r>
            <a:endParaRPr lang="vi-VN" sz="1800" i="1" dirty="0"/>
          </a:p>
          <a:p>
            <a:pPr marL="6350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325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815B5A-2C4A-445F-98EC-14D5AE51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5" y="672813"/>
            <a:ext cx="6616800" cy="699900"/>
          </a:xfrm>
        </p:spPr>
        <p:txBody>
          <a:bodyPr/>
          <a:lstStyle/>
          <a:p>
            <a:pPr algn="ctr"/>
            <a:r>
              <a:rPr lang="sr-Latn-ME" dirty="0"/>
              <a:t>Vrijeme i prostor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48D099-044E-444C-A0F9-9896211BB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5" y="1372713"/>
            <a:ext cx="3678765" cy="3042300"/>
          </a:xfrm>
        </p:spPr>
        <p:txBody>
          <a:bodyPr/>
          <a:lstStyle/>
          <a:p>
            <a:pPr algn="ctr"/>
            <a:r>
              <a:rPr lang="en-US" sz="1600" dirty="0" err="1"/>
              <a:t>Ipak</a:t>
            </a:r>
            <a:r>
              <a:rPr lang="en-US" sz="1600" dirty="0"/>
              <a:t>, u </a:t>
            </a:r>
            <a:r>
              <a:rPr lang="en-US" sz="1600" dirty="0" err="1"/>
              <a:t>romanu</a:t>
            </a:r>
            <a:r>
              <a:rPr lang="en-US" sz="1600" dirty="0"/>
              <a:t> se </a:t>
            </a:r>
            <a:r>
              <a:rPr lang="en-US" sz="1600" dirty="0" err="1"/>
              <a:t>pominju</a:t>
            </a:r>
            <a:r>
              <a:rPr lang="en-US" sz="1600" dirty="0"/>
              <a:t> </a:t>
            </a:r>
            <a:r>
              <a:rPr lang="en-US" sz="1600" dirty="0" err="1"/>
              <a:t>neke</a:t>
            </a:r>
            <a:r>
              <a:rPr lang="en-US" sz="1600" dirty="0"/>
              <a:t> </a:t>
            </a:r>
            <a:r>
              <a:rPr lang="en-US" sz="1600" dirty="0" err="1"/>
              <a:t>godine</a:t>
            </a:r>
            <a:r>
              <a:rPr lang="en-US" sz="1600" dirty="0"/>
              <a:t>, </a:t>
            </a:r>
            <a:r>
              <a:rPr lang="en-US" sz="1600" dirty="0" err="1"/>
              <a:t>određeni</a:t>
            </a:r>
            <a:r>
              <a:rPr lang="en-US" sz="1600" dirty="0"/>
              <a:t> </a:t>
            </a:r>
            <a:r>
              <a:rPr lang="en-US" sz="1600" dirty="0" err="1"/>
              <a:t>istorijski</a:t>
            </a:r>
            <a:r>
              <a:rPr lang="en-US" sz="1600" dirty="0"/>
              <a:t> </a:t>
            </a:r>
            <a:r>
              <a:rPr lang="en-US" sz="1600" dirty="0" err="1"/>
              <a:t>događaji</a:t>
            </a:r>
            <a:r>
              <a:rPr lang="en-US" sz="1600" dirty="0"/>
              <a:t>, </a:t>
            </a:r>
            <a:r>
              <a:rPr lang="en-US" sz="1600" dirty="0" err="1"/>
              <a:t>ali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godine</a:t>
            </a:r>
            <a:r>
              <a:rPr lang="en-US" sz="1600" dirty="0"/>
              <a:t> </a:t>
            </a:r>
            <a:r>
              <a:rPr lang="en-US" sz="1600" dirty="0" err="1"/>
              <a:t>vezane</a:t>
            </a:r>
            <a:r>
              <a:rPr lang="en-US" sz="1600" dirty="0"/>
              <a:t> za </a:t>
            </a:r>
            <a:r>
              <a:rPr lang="en-US" sz="1600" dirty="0" err="1"/>
              <a:t>sudbinu</a:t>
            </a:r>
            <a:r>
              <a:rPr lang="en-US" sz="1600" dirty="0"/>
              <a:t> </a:t>
            </a:r>
            <a:r>
              <a:rPr lang="en-US" sz="1600" dirty="0" err="1"/>
              <a:t>Džem</a:t>
            </a:r>
            <a:r>
              <a:rPr lang="en-US" sz="1600" dirty="0"/>
              <a:t>-sultana, a ne za </a:t>
            </a:r>
            <a:r>
              <a:rPr lang="en-US" sz="1600" dirty="0" err="1"/>
              <a:t>Ćamilovu</a:t>
            </a:r>
            <a:r>
              <a:rPr lang="en-US" sz="1600" dirty="0"/>
              <a:t> </a:t>
            </a:r>
            <a:r>
              <a:rPr lang="en-US" sz="1600" dirty="0" err="1"/>
              <a:t>sudbinu</a:t>
            </a:r>
            <a:r>
              <a:rPr lang="en-US" sz="1600" dirty="0"/>
              <a:t>.</a:t>
            </a:r>
            <a:r>
              <a:rPr lang="sr-Latn-ME" sz="1600" dirty="0"/>
              <a:t/>
            </a:r>
            <a:br>
              <a:rPr lang="sr-Latn-ME" sz="1600" dirty="0"/>
            </a:br>
            <a:endParaRPr lang="en-US" sz="1600" dirty="0"/>
          </a:p>
          <a:p>
            <a:pPr algn="ctr"/>
            <a:r>
              <a:rPr lang="en-US" sz="1600" dirty="0" err="1"/>
              <a:t>Godine</a:t>
            </a:r>
            <a:r>
              <a:rPr lang="en-US" sz="1600" dirty="0"/>
              <a:t> 1481. </a:t>
            </a:r>
            <a:r>
              <a:rPr lang="en-US" sz="1600" dirty="0" err="1"/>
              <a:t>umire</a:t>
            </a:r>
            <a:r>
              <a:rPr lang="en-US" sz="1600" dirty="0"/>
              <a:t> </a:t>
            </a:r>
            <a:r>
              <a:rPr lang="en-US" sz="1600" dirty="0" err="1"/>
              <a:t>istorijska</a:t>
            </a:r>
            <a:r>
              <a:rPr lang="en-US" sz="1600" dirty="0"/>
              <a:t> </a:t>
            </a:r>
            <a:r>
              <a:rPr lang="en-US" sz="1600" dirty="0" err="1"/>
              <a:t>ličnost</a:t>
            </a:r>
            <a:r>
              <a:rPr lang="en-US" sz="1600" dirty="0"/>
              <a:t> sultan Mehmed II </a:t>
            </a:r>
            <a:r>
              <a:rPr lang="en-US" sz="1600" dirty="0" err="1"/>
              <a:t>Osvajač</a:t>
            </a:r>
            <a:r>
              <a:rPr lang="en-US" sz="1600" dirty="0"/>
              <a:t>, </a:t>
            </a:r>
            <a:r>
              <a:rPr lang="en-US" sz="1600" dirty="0" err="1"/>
              <a:t>slavni</a:t>
            </a:r>
            <a:r>
              <a:rPr lang="en-US" sz="1600" dirty="0"/>
              <a:t> </a:t>
            </a:r>
            <a:r>
              <a:rPr lang="en-US" sz="1600" dirty="0" err="1"/>
              <a:t>otac</a:t>
            </a:r>
            <a:r>
              <a:rPr lang="en-US" sz="1600" dirty="0"/>
              <a:t> </a:t>
            </a:r>
            <a:r>
              <a:rPr lang="en-US" sz="1600" dirty="0" err="1"/>
              <a:t>braće</a:t>
            </a:r>
            <a:r>
              <a:rPr lang="en-US" sz="1600" dirty="0"/>
              <a:t> </a:t>
            </a:r>
            <a:r>
              <a:rPr lang="en-US" sz="1600" dirty="0" err="1"/>
              <a:t>Džema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Bajazita</a:t>
            </a:r>
            <a:r>
              <a:rPr lang="en-US" sz="1600" dirty="0"/>
              <a:t>. </a:t>
            </a:r>
            <a:r>
              <a:rPr lang="en-US" sz="1600" dirty="0" err="1"/>
              <a:t>Između</a:t>
            </a:r>
            <a:r>
              <a:rPr lang="en-US" sz="1600" dirty="0"/>
              <a:t> </a:t>
            </a:r>
            <a:r>
              <a:rPr lang="en-US" sz="1600" dirty="0" err="1"/>
              <a:t>njih</a:t>
            </a:r>
            <a:r>
              <a:rPr lang="en-US" sz="1600" dirty="0"/>
              <a:t> </a:t>
            </a:r>
            <a:r>
              <a:rPr lang="en-US" sz="1600" dirty="0" err="1"/>
              <a:t>dolazi</a:t>
            </a:r>
            <a:r>
              <a:rPr lang="en-US" sz="1600" dirty="0"/>
              <a:t> do </a:t>
            </a:r>
            <a:r>
              <a:rPr lang="en-US" sz="1600" dirty="0" err="1"/>
              <a:t>borbe</a:t>
            </a:r>
            <a:r>
              <a:rPr lang="en-US" sz="1600" dirty="0"/>
              <a:t> </a:t>
            </a:r>
            <a:r>
              <a:rPr lang="en-US" sz="1600" dirty="0" err="1"/>
              <a:t>oko</a:t>
            </a:r>
            <a:r>
              <a:rPr lang="en-US" sz="1600" dirty="0"/>
              <a:t> </a:t>
            </a:r>
            <a:r>
              <a:rPr lang="en-US" sz="1600" dirty="0" err="1"/>
              <a:t>prijestola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54E1830-2C9E-471F-BEBF-D88C59A157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25B731-59F4-458B-913D-85D8B3C3E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369" y="1458904"/>
            <a:ext cx="2126972" cy="28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72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D233CC-F319-4008-988C-3F1B0B9C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570" y="842136"/>
            <a:ext cx="6616800" cy="699900"/>
          </a:xfrm>
        </p:spPr>
        <p:txBody>
          <a:bodyPr/>
          <a:lstStyle/>
          <a:p>
            <a:pPr algn="ctr"/>
            <a:r>
              <a:rPr lang="sr-Latn-ME" u="sng" dirty="0"/>
              <a:t>Vrijeme i prostor</a:t>
            </a: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AD3DE2-729F-42D2-AF1C-6989E815C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5184" y="1542036"/>
            <a:ext cx="5275572" cy="3042300"/>
          </a:xfrm>
        </p:spPr>
        <p:txBody>
          <a:bodyPr/>
          <a:lstStyle/>
          <a:p>
            <a:pPr algn="ctr"/>
            <a:r>
              <a:rPr lang="en-US" sz="1800" dirty="0"/>
              <a:t>1494- </a:t>
            </a:r>
            <a:r>
              <a:rPr lang="en-US" sz="1800" dirty="0" err="1"/>
              <a:t>kada</a:t>
            </a:r>
            <a:r>
              <a:rPr lang="en-US" sz="1800" dirty="0"/>
              <a:t> </a:t>
            </a:r>
            <a:r>
              <a:rPr lang="en-US" sz="1800" dirty="0" err="1"/>
              <a:t>francuski</a:t>
            </a:r>
            <a:r>
              <a:rPr lang="en-US" sz="1800" dirty="0"/>
              <a:t> </a:t>
            </a:r>
            <a:r>
              <a:rPr lang="en-US" sz="1800" dirty="0" err="1"/>
              <a:t>kralj</a:t>
            </a:r>
            <a:r>
              <a:rPr lang="en-US" sz="1800" dirty="0"/>
              <a:t> Karlo VIII </a:t>
            </a:r>
            <a:r>
              <a:rPr lang="en-US" sz="1800" dirty="0" err="1"/>
              <a:t>ulazi</a:t>
            </a:r>
            <a:r>
              <a:rPr lang="en-US" sz="1800" dirty="0"/>
              <a:t> u Rim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traži</a:t>
            </a:r>
            <a:r>
              <a:rPr lang="en-US" sz="1800" dirty="0"/>
              <a:t> od </a:t>
            </a:r>
            <a:r>
              <a:rPr lang="en-US" sz="1800" dirty="0" err="1"/>
              <a:t>pape</a:t>
            </a:r>
            <a:r>
              <a:rPr lang="en-US" sz="1800" dirty="0"/>
              <a:t> da mu </a:t>
            </a:r>
            <a:r>
              <a:rPr lang="en-US" sz="1800" dirty="0" err="1"/>
              <a:t>izruči</a:t>
            </a:r>
            <a:r>
              <a:rPr lang="en-US" sz="1800" dirty="0"/>
              <a:t> „</a:t>
            </a:r>
            <a:r>
              <a:rPr lang="en-US" sz="1800" dirty="0" err="1"/>
              <a:t>sultanova</a:t>
            </a:r>
            <a:r>
              <a:rPr lang="en-US" sz="1800" dirty="0"/>
              <a:t> </a:t>
            </a:r>
            <a:r>
              <a:rPr lang="en-US" sz="1800" dirty="0" err="1"/>
              <a:t>brata</a:t>
            </a:r>
            <a:r>
              <a:rPr lang="en-US" sz="1800" dirty="0"/>
              <a:t>“</a:t>
            </a:r>
            <a:r>
              <a:rPr lang="sr-Latn-ME" sz="1800" dirty="0"/>
              <a:t/>
            </a:r>
            <a:br>
              <a:rPr lang="sr-Latn-ME" sz="1800" dirty="0"/>
            </a:br>
            <a:endParaRPr lang="en-US" sz="1800" dirty="0"/>
          </a:p>
          <a:p>
            <a:pPr algn="ctr"/>
            <a:r>
              <a:rPr lang="en-US" sz="1800" dirty="0"/>
              <a:t>1488- </a:t>
            </a:r>
            <a:r>
              <a:rPr lang="en-US" sz="1800" dirty="0" err="1"/>
              <a:t>osma</a:t>
            </a:r>
            <a:r>
              <a:rPr lang="en-US" sz="1800" dirty="0"/>
              <a:t> </a:t>
            </a:r>
            <a:r>
              <a:rPr lang="en-US" sz="1800" dirty="0" err="1"/>
              <a:t>godina</a:t>
            </a:r>
            <a:r>
              <a:rPr lang="en-US" sz="1800" dirty="0"/>
              <a:t> </a:t>
            </a:r>
            <a:r>
              <a:rPr lang="en-US" sz="1800" dirty="0" err="1"/>
              <a:t>Džemovog</a:t>
            </a:r>
            <a:r>
              <a:rPr lang="en-US" sz="1800" dirty="0"/>
              <a:t> </a:t>
            </a:r>
            <a:r>
              <a:rPr lang="en-US" sz="1800" dirty="0" err="1"/>
              <a:t>boravka</a:t>
            </a:r>
            <a:r>
              <a:rPr lang="en-US" sz="1800" dirty="0"/>
              <a:t> u </a:t>
            </a:r>
            <a:r>
              <a:rPr lang="en-US" sz="1800" dirty="0" err="1"/>
              <a:t>Francuskoj</a:t>
            </a:r>
            <a:r>
              <a:rPr lang="en-US" sz="1800" dirty="0"/>
              <a:t> (</a:t>
            </a:r>
            <a:r>
              <a:rPr lang="en-US" sz="1800" dirty="0" err="1"/>
              <a:t>diplomatska</a:t>
            </a:r>
            <a:r>
              <a:rPr lang="en-US" sz="1800" dirty="0"/>
              <a:t> </a:t>
            </a:r>
            <a:r>
              <a:rPr lang="en-US" sz="1800" dirty="0" err="1"/>
              <a:t>borba</a:t>
            </a:r>
            <a:r>
              <a:rPr lang="en-US" sz="1800" dirty="0"/>
              <a:t> </a:t>
            </a:r>
            <a:r>
              <a:rPr lang="en-US" sz="1800" dirty="0" err="1"/>
              <a:t>dostiže</a:t>
            </a:r>
            <a:r>
              <a:rPr lang="en-US" sz="1800" dirty="0"/>
              <a:t> </a:t>
            </a:r>
            <a:r>
              <a:rPr lang="en-US" sz="1800" dirty="0" err="1"/>
              <a:t>vrhunac</a:t>
            </a:r>
            <a:r>
              <a:rPr lang="en-US" sz="1800" dirty="0"/>
              <a:t>)</a:t>
            </a:r>
            <a:r>
              <a:rPr lang="sr-Latn-ME" sz="1800" dirty="0"/>
              <a:t/>
            </a:r>
            <a:br>
              <a:rPr lang="sr-Latn-ME" sz="1800" dirty="0"/>
            </a:br>
            <a:endParaRPr lang="en-US" sz="1800" dirty="0"/>
          </a:p>
          <a:p>
            <a:pPr algn="ctr"/>
            <a:r>
              <a:rPr lang="en-US" sz="1800" dirty="0"/>
              <a:t>1499- </a:t>
            </a:r>
            <a:r>
              <a:rPr lang="en-US" sz="1800" dirty="0" err="1"/>
              <a:t>kada</a:t>
            </a:r>
            <a:r>
              <a:rPr lang="en-US" sz="1800" dirty="0"/>
              <a:t> je </a:t>
            </a:r>
            <a:r>
              <a:rPr lang="en-US" sz="1800" dirty="0" err="1"/>
              <a:t>Džemovo</a:t>
            </a:r>
            <a:r>
              <a:rPr lang="en-US" sz="1800" dirty="0"/>
              <a:t> </a:t>
            </a:r>
            <a:r>
              <a:rPr lang="en-US" sz="1800" dirty="0" err="1"/>
              <a:t>mrtvo</a:t>
            </a:r>
            <a:r>
              <a:rPr lang="en-US" sz="1800" dirty="0"/>
              <a:t> </a:t>
            </a:r>
            <a:r>
              <a:rPr lang="en-US" sz="1800" dirty="0" err="1"/>
              <a:t>tijelo</a:t>
            </a:r>
            <a:r>
              <a:rPr lang="en-US" sz="1800" dirty="0"/>
              <a:t> </a:t>
            </a:r>
            <a:r>
              <a:rPr lang="en-US" sz="1800" dirty="0" err="1"/>
              <a:t>predato</a:t>
            </a:r>
            <a:r>
              <a:rPr lang="en-US" sz="1800" dirty="0"/>
              <a:t> </a:t>
            </a:r>
            <a:r>
              <a:rPr lang="en-US" sz="1800" dirty="0" err="1"/>
              <a:t>Bajazitu</a:t>
            </a:r>
            <a:r>
              <a:rPr lang="en-US" sz="1800" dirty="0"/>
              <a:t>.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ABBA4D-69B4-417B-A7E8-C881AC2BB8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6728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8F8FBF-C1D7-4B6C-8B5A-76571B0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920" y="927791"/>
            <a:ext cx="6616800" cy="699900"/>
          </a:xfrm>
        </p:spPr>
        <p:txBody>
          <a:bodyPr/>
          <a:lstStyle/>
          <a:p>
            <a:pPr algn="ctr"/>
            <a:r>
              <a:rPr lang="pl-PL" u="sng" dirty="0"/>
              <a:t>Vrijeme i prostor</a:t>
            </a:r>
            <a:br>
              <a:rPr lang="pl-PL" u="sng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F43CC6-DB9D-484F-AD15-BB4D60E5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1277741"/>
            <a:ext cx="7228849" cy="3042300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1800" dirty="0" err="1"/>
              <a:t>Vrijeme</a:t>
            </a:r>
            <a:r>
              <a:rPr lang="en-US" sz="1800" dirty="0"/>
              <a:t> se u </a:t>
            </a:r>
            <a:r>
              <a:rPr lang="en-US" sz="1800" dirty="0" err="1"/>
              <a:t>Prokletoj</a:t>
            </a:r>
            <a:r>
              <a:rPr lang="en-US" sz="1800" dirty="0"/>
              <a:t> </a:t>
            </a:r>
            <a:r>
              <a:rPr lang="en-US" sz="1800" dirty="0" err="1"/>
              <a:t>avliji</a:t>
            </a:r>
            <a:r>
              <a:rPr lang="en-US" sz="1800" dirty="0"/>
              <a:t> se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sagledati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nekoliko</a:t>
            </a:r>
            <a:r>
              <a:rPr lang="en-US" sz="1800" dirty="0"/>
              <a:t> </a:t>
            </a:r>
            <a:r>
              <a:rPr lang="en-US" sz="1800" dirty="0" err="1"/>
              <a:t>perspektiva</a:t>
            </a:r>
            <a:r>
              <a:rPr lang="en-US" sz="1800" dirty="0"/>
              <a:t>.</a:t>
            </a:r>
            <a:r>
              <a:rPr lang="sr-Latn-ME" sz="1800" dirty="0"/>
              <a:t/>
            </a:r>
            <a:br>
              <a:rPr lang="sr-Latn-ME" sz="1800" dirty="0"/>
            </a:br>
            <a:endParaRPr lang="en-US" sz="1800" dirty="0"/>
          </a:p>
          <a:p>
            <a:pPr algn="ctr"/>
            <a:r>
              <a:rPr lang="en-US" sz="1800" b="1" dirty="0"/>
              <a:t>Prva </a:t>
            </a:r>
            <a:r>
              <a:rPr lang="en-US" sz="1800" b="1" dirty="0" err="1"/>
              <a:t>perspektiva</a:t>
            </a:r>
            <a:r>
              <a:rPr lang="en-US" sz="1800" b="1" dirty="0"/>
              <a:t> </a:t>
            </a:r>
            <a:r>
              <a:rPr lang="en-US" sz="1800" b="1" dirty="0" err="1"/>
              <a:t>pripada</a:t>
            </a:r>
            <a:r>
              <a:rPr lang="en-US" sz="1800" b="1" dirty="0"/>
              <a:t> </a:t>
            </a:r>
            <a:r>
              <a:rPr lang="en-US" sz="1800" b="1" dirty="0" err="1"/>
              <a:t>vremenu</a:t>
            </a:r>
            <a:r>
              <a:rPr lang="en-US" sz="1800" b="1" dirty="0"/>
              <a:t> </a:t>
            </a:r>
            <a:r>
              <a:rPr lang="en-US" sz="1800" b="1" dirty="0" err="1"/>
              <a:t>kada</a:t>
            </a:r>
            <a:r>
              <a:rPr lang="en-US" sz="1800" b="1" dirty="0"/>
              <a:t> je </a:t>
            </a:r>
            <a:r>
              <a:rPr lang="en-US" sz="1800" b="1" dirty="0" err="1"/>
              <a:t>fra</a:t>
            </a:r>
            <a:r>
              <a:rPr lang="en-US" sz="1800" b="1" dirty="0"/>
              <a:t> </a:t>
            </a:r>
            <a:r>
              <a:rPr lang="en-US" sz="1800" b="1" dirty="0" err="1"/>
              <a:t>Petar</a:t>
            </a:r>
            <a:r>
              <a:rPr lang="en-US" sz="1800" b="1" dirty="0"/>
              <a:t> </a:t>
            </a:r>
            <a:r>
              <a:rPr lang="en-US" sz="1800" b="1" dirty="0" err="1"/>
              <a:t>tamnavao</a:t>
            </a:r>
            <a:r>
              <a:rPr lang="en-US" sz="1800" b="1" dirty="0"/>
              <a:t> u </a:t>
            </a:r>
            <a:r>
              <a:rPr lang="en-US" sz="1800" b="1" dirty="0" err="1" smtClean="0"/>
              <a:t>instanbulskom</a:t>
            </a:r>
            <a:r>
              <a:rPr lang="en-US" sz="1800" b="1" dirty="0" smtClean="0"/>
              <a:t> </a:t>
            </a:r>
            <a:r>
              <a:rPr lang="en-US" sz="1800" b="1" dirty="0" err="1"/>
              <a:t>zatvoru</a:t>
            </a:r>
            <a:r>
              <a:rPr lang="en-US" sz="1800" b="1" dirty="0"/>
              <a:t>.</a:t>
            </a:r>
          </a:p>
          <a:p>
            <a:pPr algn="ctr"/>
            <a:r>
              <a:rPr lang="en-US" sz="1800" b="1" dirty="0"/>
              <a:t>Druga </a:t>
            </a:r>
            <a:r>
              <a:rPr lang="en-US" sz="1800" b="1" dirty="0" err="1"/>
              <a:t>pripada</a:t>
            </a:r>
            <a:r>
              <a:rPr lang="en-US" sz="1800" b="1" dirty="0"/>
              <a:t> </a:t>
            </a:r>
            <a:r>
              <a:rPr lang="en-US" sz="1800" b="1" dirty="0" err="1"/>
              <a:t>vremenu</a:t>
            </a:r>
            <a:r>
              <a:rPr lang="en-US" sz="1800" b="1" dirty="0"/>
              <a:t> </a:t>
            </a:r>
            <a:r>
              <a:rPr lang="en-US" sz="1800" b="1" dirty="0" err="1"/>
              <a:t>kada</a:t>
            </a:r>
            <a:r>
              <a:rPr lang="en-US" sz="1800" b="1" dirty="0"/>
              <a:t> </a:t>
            </a:r>
            <a:r>
              <a:rPr lang="en-US" sz="1800" b="1" dirty="0" err="1"/>
              <a:t>su</a:t>
            </a:r>
            <a:r>
              <a:rPr lang="en-US" sz="1800" b="1" dirty="0"/>
              <a:t> se </a:t>
            </a:r>
            <a:r>
              <a:rPr lang="en-US" sz="1800" b="1" dirty="0" err="1"/>
              <a:t>Džem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Bajazit</a:t>
            </a:r>
            <a:r>
              <a:rPr lang="en-US" sz="1800" b="1" dirty="0"/>
              <a:t> </a:t>
            </a:r>
            <a:r>
              <a:rPr lang="en-US" sz="1800" b="1" dirty="0" err="1"/>
              <a:t>sukobili</a:t>
            </a:r>
            <a:r>
              <a:rPr lang="en-US" sz="1800" b="1" dirty="0"/>
              <a:t> </a:t>
            </a:r>
            <a:r>
              <a:rPr lang="en-US" sz="1800" b="1" dirty="0" err="1"/>
              <a:t>oko</a:t>
            </a:r>
            <a:r>
              <a:rPr lang="en-US" sz="1800" b="1" dirty="0"/>
              <a:t> </a:t>
            </a:r>
            <a:r>
              <a:rPr lang="en-US" sz="1800" b="1" dirty="0" err="1"/>
              <a:t>vlasti</a:t>
            </a:r>
            <a:r>
              <a:rPr lang="en-US" sz="1800" b="1" dirty="0"/>
              <a:t> (15v.)</a:t>
            </a:r>
          </a:p>
          <a:p>
            <a:pPr algn="ctr"/>
            <a:r>
              <a:rPr lang="en-US" sz="1800" b="1" dirty="0"/>
              <a:t>A </a:t>
            </a:r>
            <a:r>
              <a:rPr lang="en-US" sz="1800" b="1" dirty="0" err="1"/>
              <a:t>treća</a:t>
            </a:r>
            <a:r>
              <a:rPr lang="en-US" sz="1800" b="1" dirty="0"/>
              <a:t> </a:t>
            </a:r>
            <a:r>
              <a:rPr lang="en-US" sz="1800" b="1" dirty="0" err="1"/>
              <a:t>perspektiva</a:t>
            </a:r>
            <a:r>
              <a:rPr lang="en-US" sz="1800" b="1" dirty="0"/>
              <a:t> je </a:t>
            </a:r>
            <a:r>
              <a:rPr lang="en-US" sz="1800" b="1" dirty="0" err="1"/>
              <a:t>vrijeme</a:t>
            </a:r>
            <a:r>
              <a:rPr lang="en-US" sz="1800" b="1" dirty="0"/>
              <a:t> </a:t>
            </a:r>
            <a:r>
              <a:rPr lang="en-US" sz="1800" b="1" dirty="0" err="1"/>
              <a:t>mladićevog</a:t>
            </a:r>
            <a:r>
              <a:rPr lang="en-US" sz="1800" b="1" dirty="0"/>
              <a:t> </a:t>
            </a:r>
            <a:r>
              <a:rPr lang="en-US" sz="1800" b="1" dirty="0" err="1"/>
              <a:t>pripovijedanja</a:t>
            </a:r>
            <a:r>
              <a:rPr lang="en-US" sz="1800" b="1" dirty="0"/>
              <a:t>. On je „</a:t>
            </a:r>
            <a:r>
              <a:rPr lang="en-US" sz="1800" b="1" dirty="0" err="1"/>
              <a:t>nadživio</a:t>
            </a:r>
            <a:r>
              <a:rPr lang="en-US" sz="1800" b="1" dirty="0"/>
              <a:t>“ </a:t>
            </a:r>
            <a:r>
              <a:rPr lang="en-US" sz="1800" b="1" dirty="0" err="1"/>
              <a:t>sve</a:t>
            </a:r>
            <a:r>
              <a:rPr lang="en-US" sz="1800" b="1" dirty="0"/>
              <a:t> i </a:t>
            </a:r>
            <a:r>
              <a:rPr lang="en-US" sz="1800" b="1" dirty="0" err="1" smtClean="0"/>
              <a:t>produž</a:t>
            </a:r>
            <a:r>
              <a:rPr lang="sr-Latn-ME" sz="1800" b="1" dirty="0" smtClean="0"/>
              <a:t>ava </a:t>
            </a:r>
            <a:r>
              <a:rPr lang="en-US" sz="1800" b="1" dirty="0" smtClean="0"/>
              <a:t> </a:t>
            </a:r>
            <a:r>
              <a:rPr lang="en-US" sz="1800" b="1" dirty="0" err="1"/>
              <a:t>svojom</a:t>
            </a:r>
            <a:r>
              <a:rPr lang="en-US" sz="1800" b="1" dirty="0"/>
              <a:t> </a:t>
            </a:r>
            <a:r>
              <a:rPr lang="en-US" sz="1800" b="1" dirty="0" err="1"/>
              <a:t>pričom</a:t>
            </a:r>
            <a:r>
              <a:rPr lang="en-US" sz="1800" b="1" dirty="0"/>
              <a:t> </a:t>
            </a:r>
            <a:r>
              <a:rPr lang="en-US" sz="1800" b="1" dirty="0" err="1"/>
              <a:t>vrijeme</a:t>
            </a:r>
            <a:r>
              <a:rPr lang="en-US" sz="1800" b="1" dirty="0"/>
              <a:t> </a:t>
            </a:r>
            <a:r>
              <a:rPr lang="en-US" sz="1800" b="1" dirty="0" err="1"/>
              <a:t>umrlih</a:t>
            </a:r>
            <a:r>
              <a:rPr lang="en-US" sz="1800" b="1" dirty="0"/>
              <a:t> </a:t>
            </a:r>
            <a:r>
              <a:rPr lang="en-US" sz="1800" b="1" dirty="0" err="1"/>
              <a:t>junaka</a:t>
            </a:r>
            <a:r>
              <a:rPr lang="en-US" sz="1800" b="1" dirty="0"/>
              <a:t>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D94206-D7EE-416E-82F0-C6690E64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1330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8F8FBF-C1D7-4B6C-8B5A-76571B0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920" y="927791"/>
            <a:ext cx="6616800" cy="699900"/>
          </a:xfrm>
        </p:spPr>
        <p:txBody>
          <a:bodyPr/>
          <a:lstStyle/>
          <a:p>
            <a:pPr algn="ctr"/>
            <a:r>
              <a:rPr lang="pl-PL" u="sng" dirty="0"/>
              <a:t>Vrijeme i prostor</a:t>
            </a:r>
            <a:br>
              <a:rPr lang="pl-PL" u="sng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F43CC6-DB9D-484F-AD15-BB4D60E5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4421" y="1395249"/>
            <a:ext cx="7589520" cy="3042300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1800" dirty="0" err="1"/>
              <a:t>Andrić</a:t>
            </a:r>
            <a:r>
              <a:rPr lang="en-US" sz="1800" dirty="0"/>
              <a:t> se </a:t>
            </a:r>
            <a:r>
              <a:rPr lang="en-US" sz="1800" dirty="0" err="1"/>
              <a:t>ovim</a:t>
            </a:r>
            <a:r>
              <a:rPr lang="en-US" sz="1800" dirty="0"/>
              <a:t> </a:t>
            </a:r>
            <a:r>
              <a:rPr lang="en-US" sz="1800" dirty="0" err="1"/>
              <a:t>romanom</a:t>
            </a:r>
            <a:r>
              <a:rPr lang="en-US" sz="1800" dirty="0"/>
              <a:t> </a:t>
            </a:r>
            <a:r>
              <a:rPr lang="en-US" sz="1800" dirty="0" err="1"/>
              <a:t>udaljio</a:t>
            </a:r>
            <a:r>
              <a:rPr lang="en-US" sz="1800" dirty="0"/>
              <a:t> od </a:t>
            </a:r>
            <a:r>
              <a:rPr lang="en-US" sz="1800" dirty="0" err="1"/>
              <a:t>prostora</a:t>
            </a:r>
            <a:r>
              <a:rPr lang="en-US" sz="1800" dirty="0"/>
              <a:t> </a:t>
            </a:r>
            <a:r>
              <a:rPr lang="en-US" sz="1800" dirty="0" err="1"/>
              <a:t>Bosne</a:t>
            </a:r>
            <a:r>
              <a:rPr lang="en-US" sz="1800" dirty="0"/>
              <a:t>, </a:t>
            </a:r>
            <a:r>
              <a:rPr lang="en-US" sz="1800" dirty="0" err="1"/>
              <a:t>ali</a:t>
            </a:r>
            <a:r>
              <a:rPr lang="en-US" sz="1800" dirty="0"/>
              <a:t> Bosna je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određen</a:t>
            </a:r>
            <a:r>
              <a:rPr lang="en-US" sz="1800" dirty="0"/>
              <a:t> </a:t>
            </a:r>
            <a:r>
              <a:rPr lang="en-US" sz="1800" dirty="0" err="1"/>
              <a:t>način</a:t>
            </a:r>
            <a:r>
              <a:rPr lang="en-US" sz="1800" dirty="0"/>
              <a:t> </a:t>
            </a:r>
            <a:r>
              <a:rPr lang="en-US" sz="1800" dirty="0" err="1"/>
              <a:t>prisutna</a:t>
            </a:r>
            <a:r>
              <a:rPr lang="en-US" sz="1800" dirty="0"/>
              <a:t> u </a:t>
            </a:r>
            <a:r>
              <a:rPr lang="en-US" sz="1800" dirty="0" err="1"/>
              <a:t>Prokletoj</a:t>
            </a:r>
            <a:r>
              <a:rPr lang="en-US" sz="1800" dirty="0"/>
              <a:t> </a:t>
            </a:r>
            <a:r>
              <a:rPr lang="en-US" sz="1800" dirty="0" err="1"/>
              <a:t>avliji</a:t>
            </a:r>
            <a:r>
              <a:rPr lang="en-US" sz="1800" dirty="0"/>
              <a:t> </a:t>
            </a:r>
            <a:r>
              <a:rPr lang="en-US" sz="1800" dirty="0" err="1"/>
              <a:t>preko</a:t>
            </a:r>
            <a:r>
              <a:rPr lang="en-US" sz="1800" dirty="0"/>
              <a:t> </a:t>
            </a:r>
            <a:r>
              <a:rPr lang="en-US" sz="1800" dirty="0" err="1"/>
              <a:t>fra</a:t>
            </a:r>
            <a:r>
              <a:rPr lang="en-US" sz="1800" dirty="0"/>
              <a:t> Petra.</a:t>
            </a:r>
            <a:r>
              <a:rPr lang="sr-Latn-ME" sz="1800" dirty="0"/>
              <a:t/>
            </a:r>
            <a:br>
              <a:rPr lang="sr-Latn-ME" sz="1800" dirty="0"/>
            </a:br>
            <a:endParaRPr lang="en-US" sz="1800" dirty="0"/>
          </a:p>
          <a:p>
            <a:pPr marL="63500" indent="0" algn="ctr">
              <a:buNone/>
            </a:pPr>
            <a:r>
              <a:rPr lang="en-US" sz="1800" b="1" u="sng" dirty="0" err="1"/>
              <a:t>Ako</a:t>
            </a:r>
            <a:r>
              <a:rPr lang="en-US" sz="1800" b="1" u="sng" dirty="0"/>
              <a:t> je </a:t>
            </a:r>
            <a:r>
              <a:rPr lang="en-US" sz="1800" b="1" i="1" u="sng" dirty="0"/>
              <a:t>Na </a:t>
            </a:r>
            <a:r>
              <a:rPr lang="en-US" sz="1800" b="1" i="1" u="sng" dirty="0" err="1"/>
              <a:t>Drini</a:t>
            </a:r>
            <a:r>
              <a:rPr lang="en-US" sz="1800" b="1" i="1" u="sng" dirty="0"/>
              <a:t> </a:t>
            </a:r>
            <a:r>
              <a:rPr lang="en-US" sz="1800" b="1" i="1" u="sng" dirty="0" err="1"/>
              <a:t>ćuprija</a:t>
            </a:r>
            <a:r>
              <a:rPr lang="en-US" sz="1800" b="1" i="1" u="sng" dirty="0"/>
              <a:t> </a:t>
            </a:r>
            <a:r>
              <a:rPr lang="en-US" sz="1800" b="1" u="sng" dirty="0"/>
              <a:t>roman </a:t>
            </a:r>
            <a:r>
              <a:rPr lang="en-US" sz="1800" b="1" u="sng" dirty="0" err="1"/>
              <a:t>vremena</a:t>
            </a:r>
            <a:r>
              <a:rPr lang="en-US" sz="1800" b="1" u="sng" dirty="0"/>
              <a:t>, </a:t>
            </a:r>
            <a:r>
              <a:rPr lang="en-US" sz="1800" b="1" i="1" u="sng" dirty="0" err="1"/>
              <a:t>Prokleta</a:t>
            </a:r>
            <a:r>
              <a:rPr lang="en-US" sz="1800" b="1" i="1" u="sng" dirty="0"/>
              <a:t> </a:t>
            </a:r>
            <a:r>
              <a:rPr lang="en-US" sz="1800" b="1" i="1" u="sng" dirty="0" err="1"/>
              <a:t>avlija</a:t>
            </a:r>
            <a:r>
              <a:rPr lang="en-US" sz="1800" b="1" i="1" u="sng" dirty="0"/>
              <a:t> </a:t>
            </a:r>
            <a:r>
              <a:rPr lang="en-US" sz="1800" b="1" u="sng" dirty="0"/>
              <a:t>je roman </a:t>
            </a:r>
            <a:r>
              <a:rPr lang="en-US" sz="1800" b="1" u="sng" dirty="0" err="1"/>
              <a:t>prostora</a:t>
            </a:r>
            <a:r>
              <a:rPr lang="en-US" sz="1800" b="1" u="sng" dirty="0"/>
              <a:t>.</a:t>
            </a:r>
            <a:r>
              <a:rPr lang="sr-Latn-ME" sz="1800" dirty="0"/>
              <a:t/>
            </a:r>
            <a:br>
              <a:rPr lang="sr-Latn-ME" sz="1800" dirty="0"/>
            </a:br>
            <a:endParaRPr lang="en-US" sz="1800" dirty="0"/>
          </a:p>
          <a:p>
            <a:pPr marL="63500" indent="0" algn="ctr">
              <a:buNone/>
            </a:pPr>
            <a:r>
              <a:rPr lang="en-US" sz="1800" dirty="0"/>
              <a:t>To je </a:t>
            </a:r>
            <a:r>
              <a:rPr lang="en-US" sz="1800" dirty="0" err="1"/>
              <a:t>dvojno</a:t>
            </a:r>
            <a:r>
              <a:rPr lang="en-US" sz="1800" dirty="0"/>
              <a:t> </a:t>
            </a:r>
            <a:r>
              <a:rPr lang="en-US" sz="1800" dirty="0" err="1"/>
              <a:t>shvaćen</a:t>
            </a:r>
            <a:r>
              <a:rPr lang="en-US" sz="1800" dirty="0"/>
              <a:t> </a:t>
            </a:r>
            <a:r>
              <a:rPr lang="en-US" sz="1800" dirty="0" err="1"/>
              <a:t>prostor</a:t>
            </a:r>
            <a:r>
              <a:rPr lang="en-US" sz="1800" dirty="0"/>
              <a:t>- </a:t>
            </a:r>
            <a:r>
              <a:rPr lang="en-US" sz="1800" dirty="0" err="1"/>
              <a:t>prostor</a:t>
            </a:r>
            <a:r>
              <a:rPr lang="en-US" sz="1800" dirty="0"/>
              <a:t> u </a:t>
            </a:r>
            <a:r>
              <a:rPr lang="en-US" sz="1800" dirty="0" err="1"/>
              <a:t>okovima</a:t>
            </a:r>
            <a:r>
              <a:rPr lang="en-US" sz="1800" dirty="0"/>
              <a:t> </a:t>
            </a:r>
            <a:r>
              <a:rPr lang="en-US" sz="1800" dirty="0" err="1"/>
              <a:t>otomanske</a:t>
            </a:r>
            <a:r>
              <a:rPr lang="en-US" sz="1800" dirty="0"/>
              <a:t> </a:t>
            </a:r>
            <a:r>
              <a:rPr lang="en-US" sz="1800" dirty="0" err="1"/>
              <a:t>carevine</a:t>
            </a:r>
            <a:r>
              <a:rPr lang="en-US" sz="1800" dirty="0"/>
              <a:t>, a</a:t>
            </a:r>
            <a:r>
              <a:rPr lang="sr-Latn-ME" sz="1800" dirty="0"/>
              <a:t/>
            </a:r>
            <a:br>
              <a:rPr lang="sr-Latn-ME" sz="1800" dirty="0"/>
            </a:br>
            <a:r>
              <a:rPr lang="en-US" sz="1800" dirty="0"/>
              <a:t> </a:t>
            </a:r>
            <a:r>
              <a:rPr lang="en-US" sz="1800" dirty="0" err="1"/>
              <a:t>potom</a:t>
            </a:r>
            <a:r>
              <a:rPr lang="en-US" sz="1800" dirty="0"/>
              <a:t>, to je </a:t>
            </a:r>
            <a:r>
              <a:rPr lang="en-US" sz="1800" dirty="0" err="1"/>
              <a:t>simbolično</a:t>
            </a:r>
            <a:r>
              <a:rPr lang="en-US" sz="1800" dirty="0"/>
              <a:t> </a:t>
            </a:r>
            <a:r>
              <a:rPr lang="en-US" sz="1800" dirty="0" err="1"/>
              <a:t>označen</a:t>
            </a:r>
            <a:r>
              <a:rPr lang="en-US" sz="1800" dirty="0"/>
              <a:t> </a:t>
            </a:r>
            <a:r>
              <a:rPr lang="en-US" sz="1800" dirty="0" err="1"/>
              <a:t>prostor</a:t>
            </a:r>
            <a:r>
              <a:rPr lang="en-US" sz="1800" dirty="0"/>
              <a:t>, </a:t>
            </a:r>
            <a:r>
              <a:rPr lang="en-US" sz="1800" dirty="0" err="1"/>
              <a:t>prostor</a:t>
            </a:r>
            <a:r>
              <a:rPr lang="en-US" sz="1800" dirty="0"/>
              <a:t> </a:t>
            </a:r>
            <a:r>
              <a:rPr lang="en-US" sz="1800" dirty="0" err="1"/>
              <a:t>svih</a:t>
            </a:r>
            <a:r>
              <a:rPr lang="en-US" sz="1800" dirty="0"/>
              <a:t> </a:t>
            </a:r>
            <a:r>
              <a:rPr lang="en-US" sz="1800" dirty="0" err="1"/>
              <a:t>tamnica</a:t>
            </a:r>
            <a:r>
              <a:rPr lang="en-US" sz="1800" dirty="0"/>
              <a:t> </a:t>
            </a:r>
            <a:r>
              <a:rPr lang="en-US" sz="1800" dirty="0" err="1"/>
              <a:t>svijeta</a:t>
            </a:r>
            <a:r>
              <a:rPr lang="en-US" sz="1800" dirty="0"/>
              <a:t>. 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D94206-D7EE-416E-82F0-C6690E64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0208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8F8FBF-C1D7-4B6C-8B5A-76571B0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920" y="927791"/>
            <a:ext cx="6616800" cy="699900"/>
          </a:xfrm>
        </p:spPr>
        <p:txBody>
          <a:bodyPr/>
          <a:lstStyle/>
          <a:p>
            <a:pPr algn="ctr"/>
            <a:r>
              <a:rPr lang="pl-PL" u="sng" dirty="0"/>
              <a:t>Vrijeme i prostor</a:t>
            </a:r>
            <a:br>
              <a:rPr lang="pl-PL" u="sng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F43CC6-DB9D-484F-AD15-BB4D60E5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0895" y="1341909"/>
            <a:ext cx="7228849" cy="3042300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1600" dirty="0" err="1"/>
              <a:t>Položaj</a:t>
            </a:r>
            <a:r>
              <a:rPr lang="en-US" sz="1600" dirty="0"/>
              <a:t> </a:t>
            </a:r>
            <a:r>
              <a:rPr lang="en-US" sz="1600" dirty="0" err="1"/>
              <a:t>Proklete</a:t>
            </a:r>
            <a:r>
              <a:rPr lang="en-US" sz="1600" dirty="0"/>
              <a:t> </a:t>
            </a:r>
            <a:r>
              <a:rPr lang="en-US" sz="1600" dirty="0" err="1"/>
              <a:t>avlije</a:t>
            </a:r>
            <a:r>
              <a:rPr lang="en-US" sz="1600" dirty="0"/>
              <a:t> bio je </a:t>
            </a:r>
            <a:r>
              <a:rPr lang="en-US" sz="1600" dirty="0" err="1" smtClean="0"/>
              <a:t>čudan</a:t>
            </a:r>
            <a:r>
              <a:rPr lang="en-US" sz="1600" dirty="0"/>
              <a:t> </a:t>
            </a:r>
            <a:r>
              <a:rPr lang="en-US" sz="1600" dirty="0" smtClean="0"/>
              <a:t>„</a:t>
            </a:r>
            <a:r>
              <a:rPr lang="en-US" sz="1600" dirty="0" err="1" smtClean="0"/>
              <a:t>kao</a:t>
            </a:r>
            <a:r>
              <a:rPr lang="en-US" sz="1600" dirty="0" smtClean="0"/>
              <a:t> </a:t>
            </a:r>
            <a:r>
              <a:rPr lang="en-US" sz="1600" dirty="0" err="1"/>
              <a:t>sračunat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mučenje</a:t>
            </a:r>
            <a:r>
              <a:rPr lang="en-US" sz="1600" dirty="0"/>
              <a:t> i </a:t>
            </a:r>
            <a:r>
              <a:rPr lang="en-US" sz="1600" dirty="0" err="1"/>
              <a:t>veće</a:t>
            </a:r>
            <a:r>
              <a:rPr lang="en-US" sz="1600" dirty="0"/>
              <a:t> </a:t>
            </a:r>
            <a:r>
              <a:rPr lang="en-US" sz="1600" dirty="0" err="1"/>
              <a:t>stradanje</a:t>
            </a:r>
            <a:r>
              <a:rPr lang="en-US" sz="1600" dirty="0"/>
              <a:t> </a:t>
            </a:r>
            <a:r>
              <a:rPr lang="en-US" sz="1600" dirty="0" err="1"/>
              <a:t>zatvorenika</a:t>
            </a:r>
            <a:r>
              <a:rPr lang="en-US" sz="1600" dirty="0"/>
              <a:t>“.</a:t>
            </a:r>
          </a:p>
          <a:p>
            <a:pPr marL="63500" indent="0" algn="ctr">
              <a:buNone/>
            </a:pPr>
            <a:r>
              <a:rPr lang="en-US" sz="1600" dirty="0" err="1"/>
              <a:t>Prostor</a:t>
            </a:r>
            <a:r>
              <a:rPr lang="en-US" sz="1600" dirty="0"/>
              <a:t> je </a:t>
            </a:r>
            <a:r>
              <a:rPr lang="en-US" sz="1600" dirty="0" err="1"/>
              <a:t>skučen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tjeskoban</a:t>
            </a:r>
            <a:r>
              <a:rPr lang="en-US" sz="1600" dirty="0"/>
              <a:t>, „</a:t>
            </a:r>
            <a:r>
              <a:rPr lang="en-US" sz="1600" dirty="0" err="1"/>
              <a:t>sve</a:t>
            </a:r>
            <a:r>
              <a:rPr lang="en-US" sz="1600" dirty="0"/>
              <a:t> je </a:t>
            </a:r>
            <a:r>
              <a:rPr lang="en-US" sz="1600" dirty="0" err="1"/>
              <a:t>neoderđeno</a:t>
            </a:r>
            <a:r>
              <a:rPr lang="en-US" sz="1600" dirty="0"/>
              <a:t>, </a:t>
            </a:r>
            <a:r>
              <a:rPr lang="en-US" sz="1600" dirty="0" err="1"/>
              <a:t>bezimeno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tuđe</a:t>
            </a:r>
            <a:r>
              <a:rPr lang="en-US" sz="1600" dirty="0"/>
              <a:t>“.</a:t>
            </a:r>
          </a:p>
          <a:p>
            <a:pPr marL="63500" indent="0" algn="ctr">
              <a:buNone/>
            </a:pPr>
            <a:r>
              <a:rPr lang="en-US" sz="1600" dirty="0" err="1"/>
              <a:t>Čovjek</a:t>
            </a:r>
            <a:r>
              <a:rPr lang="en-US" sz="1600" dirty="0"/>
              <a:t> je </a:t>
            </a:r>
            <a:r>
              <a:rPr lang="en-US" sz="1600" dirty="0" err="1"/>
              <a:t>stranac</a:t>
            </a:r>
            <a:r>
              <a:rPr lang="en-US" sz="1600" dirty="0"/>
              <a:t> u tom </a:t>
            </a:r>
            <a:r>
              <a:rPr lang="en-US" sz="1600" dirty="0" err="1"/>
              <a:t>ambijentu</a:t>
            </a:r>
            <a:r>
              <a:rPr lang="en-US" sz="1600" dirty="0"/>
              <a:t>, </a:t>
            </a:r>
            <a:r>
              <a:rPr lang="en-US" sz="1600" dirty="0" err="1"/>
              <a:t>kao</a:t>
            </a:r>
            <a:r>
              <a:rPr lang="en-US" sz="1600" dirty="0"/>
              <a:t> da je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nekom</a:t>
            </a:r>
            <a:r>
              <a:rPr lang="en-US" sz="1600" dirty="0"/>
              <a:t> „</a:t>
            </a:r>
            <a:r>
              <a:rPr lang="en-US" sz="1600" dirty="0" err="1"/>
              <a:t>đavolskom</a:t>
            </a:r>
            <a:r>
              <a:rPr lang="en-US" sz="1600" dirty="0"/>
              <a:t> </a:t>
            </a:r>
            <a:r>
              <a:rPr lang="en-US" sz="1600" dirty="0" err="1"/>
              <a:t>ostrvu</a:t>
            </a:r>
            <a:r>
              <a:rPr lang="en-US" sz="1600" dirty="0"/>
              <a:t>“, </a:t>
            </a:r>
            <a:r>
              <a:rPr lang="en-US" sz="1600" dirty="0" err="1"/>
              <a:t>izvan</a:t>
            </a:r>
            <a:r>
              <a:rPr lang="en-US" sz="1600" dirty="0"/>
              <a:t> </a:t>
            </a:r>
            <a:r>
              <a:rPr lang="en-US" sz="1600" dirty="0" err="1"/>
              <a:t>života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bez </a:t>
            </a:r>
            <a:r>
              <a:rPr lang="en-US" sz="1600" dirty="0" err="1"/>
              <a:t>nade</a:t>
            </a:r>
            <a:r>
              <a:rPr lang="en-US" sz="1600" dirty="0"/>
              <a:t> da </a:t>
            </a:r>
            <a:r>
              <a:rPr lang="en-US" sz="1600" dirty="0" err="1"/>
              <a:t>će</a:t>
            </a:r>
            <a:r>
              <a:rPr lang="en-US" sz="1600" dirty="0"/>
              <a:t> taj </a:t>
            </a:r>
            <a:r>
              <a:rPr lang="en-US" sz="1600" dirty="0" err="1"/>
              <a:t>život</a:t>
            </a:r>
            <a:r>
              <a:rPr lang="en-US" sz="1600" dirty="0"/>
              <a:t> </a:t>
            </a:r>
            <a:r>
              <a:rPr lang="en-US" sz="1600" dirty="0" err="1"/>
              <a:t>ikada</a:t>
            </a:r>
            <a:r>
              <a:rPr lang="en-US" sz="1600" dirty="0"/>
              <a:t> </a:t>
            </a:r>
            <a:r>
              <a:rPr lang="en-US" sz="1600" dirty="0" err="1"/>
              <a:t>ugledati</a:t>
            </a:r>
            <a:r>
              <a:rPr lang="en-US" sz="1600" dirty="0"/>
              <a:t>.</a:t>
            </a:r>
          </a:p>
          <a:p>
            <a:pPr marL="63500" indent="0" algn="ctr">
              <a:buNone/>
            </a:pPr>
            <a:r>
              <a:rPr lang="sr-Latn-ME" sz="1600" dirty="0"/>
              <a:t/>
            </a:r>
            <a:br>
              <a:rPr lang="sr-Latn-ME" sz="1600" dirty="0"/>
            </a:br>
            <a:r>
              <a:rPr lang="sr-Latn-ME" sz="1600" dirty="0"/>
              <a:t>Prostor Proklete avlije  je i psihološki određen.</a:t>
            </a:r>
          </a:p>
          <a:p>
            <a:pPr marL="63500" indent="0" algn="ctr">
              <a:buNone/>
            </a:pPr>
            <a:r>
              <a:rPr lang="sr-Latn-ME" sz="1600" dirty="0"/>
              <a:t>Avlija neosjetno potčinjava čovjeka </a:t>
            </a:r>
            <a:r>
              <a:rPr lang="sr-Latn-ME" sz="1600" b="1" i="1" dirty="0"/>
              <a:t>“da stane da se gubi“, </a:t>
            </a:r>
            <a:r>
              <a:rPr lang="sr-Latn-ME" sz="1600" dirty="0"/>
              <a:t>prošlost i budućnost se </a:t>
            </a:r>
            <a:r>
              <a:rPr lang="sr-Latn-ME" sz="1600" b="1" i="1" dirty="0"/>
              <a:t>„slegnu u jednu jedinu sadašnjicu, u neobični i strašni život Proklete avlije“.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D94206-D7EE-416E-82F0-C6690E64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6967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8F8FBF-C1D7-4B6C-8B5A-76571B0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920" y="927791"/>
            <a:ext cx="6616800" cy="699900"/>
          </a:xfrm>
        </p:spPr>
        <p:txBody>
          <a:bodyPr/>
          <a:lstStyle/>
          <a:p>
            <a:pPr algn="ctr"/>
            <a:r>
              <a:rPr lang="pl-PL" u="sng" dirty="0"/>
              <a:t>Vrijeme i prostor</a:t>
            </a:r>
            <a:br>
              <a:rPr lang="pl-PL" u="sng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F43CC6-DB9D-484F-AD15-BB4D60E5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1277741"/>
            <a:ext cx="7228849" cy="3042300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1600" dirty="0" err="1"/>
              <a:t>Neodređenost</a:t>
            </a:r>
            <a:r>
              <a:rPr lang="en-US" sz="1600" dirty="0"/>
              <a:t> </a:t>
            </a:r>
            <a:r>
              <a:rPr lang="en-US" sz="1600" dirty="0" err="1"/>
              <a:t>prostora</a:t>
            </a:r>
            <a:r>
              <a:rPr lang="en-US" sz="1600" dirty="0"/>
              <a:t> i </a:t>
            </a:r>
            <a:r>
              <a:rPr lang="en-US" sz="1600" dirty="0" err="1"/>
              <a:t>vremena</a:t>
            </a:r>
            <a:r>
              <a:rPr lang="en-US" sz="1600" dirty="0"/>
              <a:t> u </a:t>
            </a:r>
            <a:r>
              <a:rPr lang="en-US" sz="1600" dirty="0" err="1"/>
              <a:t>Prokletoj</a:t>
            </a:r>
            <a:r>
              <a:rPr lang="en-US" sz="1600" dirty="0"/>
              <a:t> </a:t>
            </a:r>
            <a:r>
              <a:rPr lang="en-US" sz="1600" dirty="0" err="1"/>
              <a:t>avliji</a:t>
            </a:r>
            <a:r>
              <a:rPr lang="en-US" sz="1600" dirty="0"/>
              <a:t>, </a:t>
            </a:r>
            <a:r>
              <a:rPr lang="en-US" sz="1600" dirty="0" err="1"/>
              <a:t>naveli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zaključak</a:t>
            </a:r>
            <a:r>
              <a:rPr lang="en-US" sz="1600" dirty="0"/>
              <a:t>: </a:t>
            </a:r>
            <a:r>
              <a:rPr lang="en-US" sz="1600" dirty="0" err="1"/>
              <a:t>a</a:t>
            </a:r>
            <a:r>
              <a:rPr lang="en-US" sz="1600" dirty="0" err="1" smtClean="0"/>
              <a:t>vlija</a:t>
            </a:r>
            <a:r>
              <a:rPr lang="en-US" sz="1600" dirty="0" smtClean="0"/>
              <a:t> </a:t>
            </a:r>
            <a:r>
              <a:rPr lang="en-US" sz="1600" dirty="0"/>
              <a:t>je u </a:t>
            </a:r>
            <a:r>
              <a:rPr lang="en-US" sz="1600" dirty="0" err="1"/>
              <a:t>vremenu</a:t>
            </a:r>
            <a:r>
              <a:rPr lang="en-US" sz="1600" dirty="0"/>
              <a:t>, </a:t>
            </a:r>
            <a:r>
              <a:rPr lang="en-US" sz="1600" dirty="0" err="1"/>
              <a:t>ali</a:t>
            </a:r>
            <a:r>
              <a:rPr lang="en-US" sz="1600" dirty="0"/>
              <a:t> ne u </a:t>
            </a:r>
            <a:r>
              <a:rPr lang="en-US" sz="1600" dirty="0" err="1"/>
              <a:t>jednom</a:t>
            </a:r>
            <a:r>
              <a:rPr lang="en-US" sz="1600" dirty="0"/>
              <a:t> </a:t>
            </a:r>
            <a:r>
              <a:rPr lang="en-US" sz="1600" dirty="0" err="1"/>
              <a:t>vremenu</a:t>
            </a:r>
            <a:r>
              <a:rPr lang="en-US" sz="1600" dirty="0"/>
              <a:t>. </a:t>
            </a:r>
            <a:r>
              <a:rPr lang="en-US" sz="1600" dirty="0" err="1"/>
              <a:t>Avlija</a:t>
            </a:r>
            <a:r>
              <a:rPr lang="en-US" sz="1600" dirty="0"/>
              <a:t> je u </a:t>
            </a:r>
            <a:r>
              <a:rPr lang="en-US" sz="1600" dirty="0" err="1"/>
              <a:t>svijetu</a:t>
            </a:r>
            <a:r>
              <a:rPr lang="en-US" sz="1600" dirty="0"/>
              <a:t>, </a:t>
            </a:r>
            <a:r>
              <a:rPr lang="en-US" sz="1600" dirty="0" err="1"/>
              <a:t>ali</a:t>
            </a:r>
            <a:r>
              <a:rPr lang="en-US" sz="1600" dirty="0"/>
              <a:t> ne u </a:t>
            </a:r>
            <a:r>
              <a:rPr lang="en-US" sz="1600" dirty="0" err="1"/>
              <a:t>jednom</a:t>
            </a:r>
            <a:r>
              <a:rPr lang="en-US" sz="1600" dirty="0"/>
              <a:t> </a:t>
            </a:r>
            <a:r>
              <a:rPr lang="en-US" sz="1600" dirty="0" err="1"/>
              <a:t>svijetu</a:t>
            </a:r>
            <a:r>
              <a:rPr lang="en-US" sz="1600" dirty="0"/>
              <a:t>. </a:t>
            </a:r>
          </a:p>
          <a:p>
            <a:pPr marL="63500" indent="0" algn="ctr">
              <a:buNone/>
            </a:pPr>
            <a:r>
              <a:rPr lang="en-US" sz="1600" u="sng" dirty="0"/>
              <a:t> </a:t>
            </a:r>
            <a:r>
              <a:rPr lang="en-US" sz="1600" u="sng" dirty="0" err="1"/>
              <a:t>Avlija</a:t>
            </a:r>
            <a:r>
              <a:rPr lang="en-US" sz="1600" u="sng" dirty="0"/>
              <a:t> se ne </a:t>
            </a:r>
            <a:r>
              <a:rPr lang="en-US" sz="1600" u="sng" dirty="0" err="1"/>
              <a:t>mijenja</a:t>
            </a:r>
            <a:r>
              <a:rPr lang="en-US" sz="1600" u="sng" dirty="0"/>
              <a:t>, </a:t>
            </a:r>
            <a:r>
              <a:rPr lang="sr-Latn-ME" sz="1600" u="sng" dirty="0"/>
              <a:t> </a:t>
            </a:r>
            <a:r>
              <a:rPr lang="en-US" sz="1600" u="sng" dirty="0" err="1"/>
              <a:t>ona</a:t>
            </a:r>
            <a:r>
              <a:rPr lang="en-US" sz="1600" u="sng" dirty="0"/>
              <a:t> je  </a:t>
            </a:r>
            <a:r>
              <a:rPr lang="en-US" sz="1600" u="sng" dirty="0" err="1"/>
              <a:t>simbol</a:t>
            </a:r>
            <a:r>
              <a:rPr lang="en-US" sz="1600" u="sng" dirty="0"/>
              <a:t> </a:t>
            </a:r>
            <a:r>
              <a:rPr lang="en-US" sz="1600" u="sng" dirty="0" err="1"/>
              <a:t>ljudskog</a:t>
            </a:r>
            <a:r>
              <a:rPr lang="en-US" sz="1600" u="sng" dirty="0"/>
              <a:t> </a:t>
            </a:r>
            <a:r>
              <a:rPr lang="en-US" sz="1600" u="sng" dirty="0" err="1"/>
              <a:t>postojanja</a:t>
            </a:r>
            <a:r>
              <a:rPr lang="en-US" sz="1600" u="sng" dirty="0"/>
              <a:t> </a:t>
            </a:r>
            <a:r>
              <a:rPr lang="en-US" sz="1600" u="sng" dirty="0" smtClean="0"/>
              <a:t>u </a:t>
            </a:r>
            <a:r>
              <a:rPr lang="en-US" sz="1600" u="sng" dirty="0" err="1" smtClean="0"/>
              <a:t>bilo</a:t>
            </a:r>
            <a:r>
              <a:rPr lang="en-US" sz="1600" u="sng" dirty="0" smtClean="0"/>
              <a:t> </a:t>
            </a:r>
            <a:r>
              <a:rPr lang="en-US" sz="1600" u="sng" dirty="0" err="1"/>
              <a:t>kom</a:t>
            </a:r>
            <a:r>
              <a:rPr lang="en-US" sz="1600" u="sng" dirty="0"/>
              <a:t> </a:t>
            </a:r>
            <a:r>
              <a:rPr lang="en-US" sz="1600" u="sng" dirty="0" err="1"/>
              <a:t>vremenu</a:t>
            </a:r>
            <a:r>
              <a:rPr lang="en-US" sz="1600" u="sng" dirty="0"/>
              <a:t> i </a:t>
            </a:r>
            <a:r>
              <a:rPr lang="en-US" sz="1600" u="sng" dirty="0" smtClean="0"/>
              <a:t>u </a:t>
            </a:r>
            <a:r>
              <a:rPr lang="en-US" sz="1600" u="sng" dirty="0" err="1" smtClean="0"/>
              <a:t>bilo</a:t>
            </a:r>
            <a:r>
              <a:rPr lang="en-US" sz="1600" u="sng" dirty="0" smtClean="0"/>
              <a:t> </a:t>
            </a:r>
            <a:r>
              <a:rPr lang="en-US" sz="1600" u="sng" dirty="0" err="1" smtClean="0"/>
              <a:t>kom</a:t>
            </a:r>
            <a:r>
              <a:rPr lang="en-US" sz="1600" u="sng" dirty="0" smtClean="0"/>
              <a:t> </a:t>
            </a:r>
            <a:r>
              <a:rPr lang="en-US" sz="1600" u="sng" dirty="0" err="1"/>
              <a:t>prostoru</a:t>
            </a:r>
            <a:r>
              <a:rPr lang="en-US" sz="1600" u="sng" dirty="0"/>
              <a:t>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D94206-D7EE-416E-82F0-C6690E64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ED9AAE-5A09-4142-AB2C-BC9F59755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572" y="2679540"/>
            <a:ext cx="3365495" cy="16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6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8F8FBF-C1D7-4B6C-8B5A-76571B0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920" y="927791"/>
            <a:ext cx="6616800" cy="699900"/>
          </a:xfrm>
        </p:spPr>
        <p:txBody>
          <a:bodyPr/>
          <a:lstStyle/>
          <a:p>
            <a:pPr algn="ctr"/>
            <a:r>
              <a:rPr lang="pl-PL" u="sng" dirty="0"/>
              <a:t>Kompozicija</a:t>
            </a:r>
            <a:br>
              <a:rPr lang="pl-PL" u="sng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F43CC6-DB9D-484F-AD15-BB4D60E5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8923" y="1194317"/>
            <a:ext cx="6969967" cy="3387013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1800" dirty="0" err="1"/>
              <a:t>Pripovjedački</a:t>
            </a:r>
            <a:r>
              <a:rPr lang="en-US" sz="1800" dirty="0"/>
              <a:t> </a:t>
            </a:r>
            <a:r>
              <a:rPr lang="en-US" sz="1800" dirty="0" err="1"/>
              <a:t>tekst</a:t>
            </a:r>
            <a:r>
              <a:rPr lang="en-US" sz="1800" dirty="0"/>
              <a:t> </a:t>
            </a:r>
            <a:r>
              <a:rPr lang="en-US" sz="1800" dirty="0" err="1"/>
              <a:t>Proklete</a:t>
            </a:r>
            <a:r>
              <a:rPr lang="en-US" sz="1800" dirty="0"/>
              <a:t> </a:t>
            </a:r>
            <a:r>
              <a:rPr lang="en-US" sz="1800" dirty="0" err="1"/>
              <a:t>avlije</a:t>
            </a:r>
            <a:r>
              <a:rPr lang="en-US" sz="1800" dirty="0"/>
              <a:t> </a:t>
            </a:r>
            <a:r>
              <a:rPr lang="en-US" sz="1800" dirty="0" err="1"/>
              <a:t>sastoji</a:t>
            </a:r>
            <a:r>
              <a:rPr lang="en-US" sz="1800" dirty="0"/>
              <a:t> se od </a:t>
            </a:r>
            <a:r>
              <a:rPr lang="en-US" sz="1800" dirty="0" err="1"/>
              <a:t>nekoliko</a:t>
            </a:r>
            <a:r>
              <a:rPr lang="en-US" sz="1800" dirty="0"/>
              <a:t> </a:t>
            </a:r>
            <a:r>
              <a:rPr lang="en-US" sz="1800" dirty="0" err="1"/>
              <a:t>manjih</a:t>
            </a:r>
            <a:r>
              <a:rPr lang="en-US" sz="1800" dirty="0"/>
              <a:t> </a:t>
            </a:r>
            <a:r>
              <a:rPr lang="en-US" sz="1800" dirty="0" err="1"/>
              <a:t>priča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zajedno</a:t>
            </a:r>
            <a:r>
              <a:rPr lang="en-US" sz="1800" dirty="0"/>
              <a:t> </a:t>
            </a:r>
            <a:r>
              <a:rPr lang="en-US" sz="1800" dirty="0" err="1"/>
              <a:t>čine</a:t>
            </a:r>
            <a:r>
              <a:rPr lang="en-US" sz="1800" dirty="0"/>
              <a:t> </a:t>
            </a:r>
            <a:r>
              <a:rPr lang="en-US" sz="1800" dirty="0" err="1"/>
              <a:t>priču</a:t>
            </a:r>
            <a:r>
              <a:rPr lang="en-US" sz="1800" dirty="0"/>
              <a:t> </a:t>
            </a:r>
            <a:r>
              <a:rPr lang="en-US" sz="1800" dirty="0" err="1"/>
              <a:t>romana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 smtClean="0"/>
              <a:t>cjelinu.Svaka</a:t>
            </a:r>
            <a:r>
              <a:rPr lang="en-US" sz="1800" dirty="0" smtClean="0"/>
              <a:t> </a:t>
            </a:r>
            <a:r>
              <a:rPr lang="en-US" sz="1800" dirty="0"/>
              <a:t>od </a:t>
            </a:r>
            <a:r>
              <a:rPr lang="en-US" sz="1800" dirty="0" err="1"/>
              <a:t>tih</a:t>
            </a:r>
            <a:r>
              <a:rPr lang="en-US" sz="1800" dirty="0"/>
              <a:t> </a:t>
            </a:r>
            <a:r>
              <a:rPr lang="en-US" sz="1800" dirty="0" err="1"/>
              <a:t>priča</a:t>
            </a:r>
            <a:r>
              <a:rPr lang="en-US" sz="1800" dirty="0"/>
              <a:t> </a:t>
            </a:r>
            <a:r>
              <a:rPr lang="en-US" sz="1800" dirty="0" err="1"/>
              <a:t>ima</a:t>
            </a:r>
            <a:r>
              <a:rPr lang="en-US" sz="1800" dirty="0"/>
              <a:t> </a:t>
            </a:r>
            <a:r>
              <a:rPr lang="en-US" sz="1800" dirty="0" err="1"/>
              <a:t>svog</a:t>
            </a:r>
            <a:r>
              <a:rPr lang="en-US" sz="1800" dirty="0"/>
              <a:t> </a:t>
            </a:r>
            <a:r>
              <a:rPr lang="en-US" sz="1800" dirty="0" err="1"/>
              <a:t>naratora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 smtClean="0"/>
              <a:t>kazivača</a:t>
            </a:r>
            <a:endParaRPr lang="sr-Latn-ME" sz="1800" dirty="0" smtClean="0"/>
          </a:p>
          <a:p>
            <a:r>
              <a:rPr lang="sr-Latn-CS" sz="1800" dirty="0"/>
              <a:t>Iako fra-Petar ima ključno mjesto u pripovijednim tokovima Avlije, on razvija još nekoliko pripovjedača i na taj način stvara krug pričanja, što pogoduje </a:t>
            </a:r>
            <a:r>
              <a:rPr lang="sr-Latn-CS" sz="1800" b="1" dirty="0"/>
              <a:t>prstenastoj kompoziciji romana</a:t>
            </a:r>
            <a:r>
              <a:rPr lang="sr-Latn-CS" sz="1800" b="1" dirty="0" smtClean="0"/>
              <a:t>.</a:t>
            </a:r>
          </a:p>
          <a:p>
            <a:r>
              <a:rPr lang="sr-Latn-CS" sz="1800" dirty="0"/>
              <a:t>U složenoj kompoziciji romana nalazimo na nekoliko priča: </a:t>
            </a:r>
            <a:r>
              <a:rPr lang="sr-Latn-CS" sz="1800" b="1" dirty="0"/>
              <a:t>pripovijedanje auktorijanog pripovjedača, tačka gledišta bezimenog mladića, fra-Petrova priča, Haimova priča, Ćamilova priča, Haimova priča, fra-Petrova priča, i opet završava tačkom gledišta bezimenog mladića.</a:t>
            </a:r>
          </a:p>
          <a:p>
            <a:pPr>
              <a:buNone/>
            </a:pPr>
            <a:endParaRPr lang="en-US" sz="1800" b="1" dirty="0"/>
          </a:p>
          <a:p>
            <a:endParaRPr lang="en-US" sz="1800" b="1" dirty="0"/>
          </a:p>
          <a:p>
            <a:endParaRPr lang="en-US" sz="1800" dirty="0"/>
          </a:p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D94206-D7EE-416E-82F0-C6690E64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2811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269" y="578498"/>
            <a:ext cx="6810706" cy="3842623"/>
          </a:xfrm>
        </p:spPr>
        <p:txBody>
          <a:bodyPr/>
          <a:lstStyle/>
          <a:p>
            <a:r>
              <a:rPr lang="sr-Latn-CS" sz="1600" dirty="0"/>
              <a:t>Nakon uvodne deskripcije koja pruža slikovit opis zime i groblja, sliku dva fratra koji prave inventar alata zaostalog </a:t>
            </a:r>
            <a:r>
              <a:rPr lang="sr-Latn-CS" sz="1600" dirty="0" smtClean="0"/>
              <a:t>iza </a:t>
            </a:r>
            <a:r>
              <a:rPr lang="sr-Latn-CS" sz="1600" dirty="0"/>
              <a:t>fra-Petra, slijedi nalet sjećanja anonimnog mladića na fra-Petrova pričanja.</a:t>
            </a:r>
          </a:p>
          <a:p>
            <a:r>
              <a:rPr lang="sr-Latn-CS" sz="1600" dirty="0"/>
              <a:t>Prvo se daje slika Proklete avlije, mjesto i izgled, svijet i život u njoj, zatim slijedi epizoda o Karađozu – upravniku Avlije, čijim likom je autor upotpunio ideju o prokletom mjestu kao što je Avlija. Posebno se govori o ljudskim sudbinama i naratorima Proklete avlije. Fra-Petra govori o Haimu, Haim priča o Ćamilu, Ćamil priča o Džem-sultanu, i na taj način dolazi do smjenjivanja tačaka gledišta.</a:t>
            </a:r>
            <a:endParaRPr lang="en-US" sz="1600" dirty="0"/>
          </a:p>
          <a:p>
            <a:r>
              <a:rPr lang="sr-Latn-CS" sz="1600" dirty="0"/>
              <a:t>U srži romaneskne priče nalazi se kazivanje o Džem – sultanu. Ta priča sa kojom nas detaljno upoznaje Ćamil predstavlja kulminacionu tačku romana i jezgro romaneskne priče.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465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0157EB-B3BF-4750-9061-A1192674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320" y="1991850"/>
            <a:ext cx="6416040" cy="1159800"/>
          </a:xfrm>
        </p:spPr>
        <p:txBody>
          <a:bodyPr/>
          <a:lstStyle/>
          <a:p>
            <a:r>
              <a:rPr lang="sr-Latn-ME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,,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Ja! -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Teška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reč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koja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u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očima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onih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pred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kojima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je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kazana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određuje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naše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mesto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kobno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i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nepromjenjivo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često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daleko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ispred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ili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iza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onog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što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mi o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sebi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znamo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izvan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naše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volje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i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izvan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naših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snaga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Strašna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sr-Latn-ME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r</a:t>
            </a:r>
            <a:r>
              <a:rPr lang="en-US" sz="1800" b="0" i="1" dirty="0" err="1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eč</a:t>
            </a:r>
            <a:r>
              <a:rPr lang="en-US" sz="1800" b="0" i="1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koja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nas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jednom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izgovorena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800" b="0" i="1" dirty="0" err="1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zauv</a:t>
            </a:r>
            <a:r>
              <a:rPr lang="sr-Latn-ME" sz="1800" b="0" i="1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</a:t>
            </a:r>
            <a:r>
              <a:rPr lang="en-US" sz="1800" b="0" i="1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k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vezuje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i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poistovjećuje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sa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svim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onim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što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smo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zamislili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i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rekli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i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sa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čim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nikad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nismo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ni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pomišljali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da se </a:t>
            </a:r>
            <a:r>
              <a:rPr lang="en-US" sz="1800" b="0" i="1" dirty="0" err="1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poistovetimo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a u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stvari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smo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u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sebi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već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odavno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b="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jedno</a:t>
            </a:r>
            <a:r>
              <a:rPr lang="en-US" sz="1800" b="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.”</a:t>
            </a:r>
            <a:r>
              <a:rPr lang="en-US" sz="180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/>
            </a:r>
            <a:br>
              <a:rPr lang="en-US" sz="180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</a:br>
            <a:r>
              <a:rPr lang="sr-Latn-ME" sz="180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/>
            </a:r>
            <a:br>
              <a:rPr lang="sr-Latn-ME" sz="180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</a:br>
            <a:r>
              <a:rPr lang="en-US" sz="180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― Ivo </a:t>
            </a:r>
            <a:r>
              <a:rPr lang="en-US" sz="180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Andrić</a:t>
            </a:r>
            <a:r>
              <a:rPr lang="en-US" sz="180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80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Prokleta</a:t>
            </a:r>
            <a:r>
              <a:rPr lang="en-US" sz="180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avlija</a:t>
            </a:r>
            <a:endParaRPr lang="en-US" sz="1800" i="1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35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8F8FBF-C1D7-4B6C-8B5A-76571B0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670" y="864834"/>
            <a:ext cx="6616800" cy="699900"/>
          </a:xfrm>
        </p:spPr>
        <p:txBody>
          <a:bodyPr/>
          <a:lstStyle/>
          <a:p>
            <a:pPr algn="ctr"/>
            <a:r>
              <a:rPr lang="pl-PL" u="sng" dirty="0"/>
              <a:t>Kompozicija</a:t>
            </a:r>
            <a:br>
              <a:rPr lang="pl-PL" u="sng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F43CC6-DB9D-484F-AD15-BB4D60E5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490" y="1056126"/>
            <a:ext cx="3665220" cy="3042300"/>
          </a:xfrm>
        </p:spPr>
        <p:txBody>
          <a:bodyPr/>
          <a:lstStyle/>
          <a:p>
            <a:endParaRPr lang="en-US" sz="1600" b="1" dirty="0"/>
          </a:p>
          <a:p>
            <a:pPr marL="63500" indent="0" algn="ctr">
              <a:buNone/>
            </a:pPr>
            <a:r>
              <a:rPr lang="en-US" sz="1500" b="1" dirty="0"/>
              <a:t>I </a:t>
            </a:r>
            <a:r>
              <a:rPr lang="en-US" sz="1500" b="1" dirty="0" err="1"/>
              <a:t>Okvirna</a:t>
            </a:r>
            <a:r>
              <a:rPr lang="en-US" sz="1500" b="1" dirty="0"/>
              <a:t> </a:t>
            </a:r>
            <a:r>
              <a:rPr lang="en-US" sz="1500" b="1" dirty="0" err="1"/>
              <a:t>deskripcija</a:t>
            </a:r>
            <a:endParaRPr lang="en-US" sz="1500" b="1" dirty="0"/>
          </a:p>
          <a:p>
            <a:pPr marL="63500" indent="0" algn="ctr">
              <a:buNone/>
            </a:pPr>
            <a:r>
              <a:rPr lang="en-US" sz="1500" b="1" dirty="0"/>
              <a:t>II 1.Sećanje </a:t>
            </a:r>
            <a:r>
              <a:rPr lang="en-US" sz="1500" b="1" dirty="0" err="1"/>
              <a:t>anonimnog</a:t>
            </a:r>
            <a:r>
              <a:rPr lang="en-US" sz="1500" b="1" dirty="0"/>
              <a:t> </a:t>
            </a:r>
            <a:r>
              <a:rPr lang="en-US" sz="1500" b="1" dirty="0" err="1"/>
              <a:t>mladića</a:t>
            </a:r>
            <a:r>
              <a:rPr lang="en-US" sz="1500" b="1" dirty="0"/>
              <a:t> </a:t>
            </a:r>
            <a:r>
              <a:rPr lang="en-US" sz="1500" b="1" dirty="0" err="1"/>
              <a:t>na</a:t>
            </a:r>
            <a:r>
              <a:rPr lang="en-US" sz="1500" b="1" dirty="0"/>
              <a:t> </a:t>
            </a:r>
            <a:r>
              <a:rPr lang="en-US" sz="1500" b="1" dirty="0" err="1"/>
              <a:t>fra</a:t>
            </a:r>
            <a:r>
              <a:rPr lang="en-US" sz="1500" b="1" dirty="0"/>
              <a:t> Petra </a:t>
            </a:r>
            <a:r>
              <a:rPr lang="en-US" sz="1500" b="1" dirty="0" err="1"/>
              <a:t>i</a:t>
            </a:r>
            <a:r>
              <a:rPr lang="en-US" sz="1500" b="1" dirty="0"/>
              <a:t> </a:t>
            </a:r>
            <a:r>
              <a:rPr lang="en-US" sz="1500" b="1" dirty="0" err="1"/>
              <a:t>njegovo</a:t>
            </a:r>
            <a:r>
              <a:rPr lang="en-US" sz="1500" b="1" dirty="0"/>
              <a:t> </a:t>
            </a:r>
            <a:r>
              <a:rPr lang="en-US" sz="1500" b="1" dirty="0" err="1"/>
              <a:t>pričanje</a:t>
            </a:r>
            <a:endParaRPr lang="en-US" sz="1500" b="1" dirty="0"/>
          </a:p>
          <a:p>
            <a:pPr marL="63500" indent="0" algn="ctr">
              <a:buNone/>
            </a:pPr>
            <a:r>
              <a:rPr lang="en-US" sz="1500" b="1" dirty="0"/>
              <a:t>2. </a:t>
            </a:r>
            <a:r>
              <a:rPr lang="en-US" sz="1500" b="1" dirty="0" err="1"/>
              <a:t>Prokleta</a:t>
            </a:r>
            <a:r>
              <a:rPr lang="en-US" sz="1500" b="1" dirty="0"/>
              <a:t> </a:t>
            </a:r>
            <a:r>
              <a:rPr lang="en-US" sz="1500" b="1" dirty="0" err="1"/>
              <a:t>avlija</a:t>
            </a:r>
            <a:endParaRPr lang="en-US" sz="1500" b="1" dirty="0"/>
          </a:p>
          <a:p>
            <a:pPr marL="63500" indent="0" algn="ctr">
              <a:buNone/>
            </a:pPr>
            <a:r>
              <a:rPr lang="en-US" sz="1500" b="1" dirty="0"/>
              <a:t>a) </a:t>
            </a:r>
            <a:r>
              <a:rPr lang="en-US" sz="1500" b="1" dirty="0" err="1" smtClean="0"/>
              <a:t>svijet</a:t>
            </a:r>
            <a:r>
              <a:rPr lang="en-US" sz="1500" b="1" dirty="0" smtClean="0"/>
              <a:t> </a:t>
            </a:r>
            <a:r>
              <a:rPr lang="en-US" sz="1500" b="1" dirty="0" err="1"/>
              <a:t>proklete</a:t>
            </a:r>
            <a:r>
              <a:rPr lang="en-US" sz="1500" b="1" dirty="0"/>
              <a:t> </a:t>
            </a:r>
            <a:r>
              <a:rPr lang="en-US" sz="1500" b="1" dirty="0" err="1"/>
              <a:t>avlije</a:t>
            </a:r>
            <a:endParaRPr lang="en-US" sz="1500" b="1" dirty="0"/>
          </a:p>
          <a:p>
            <a:pPr marL="63500" indent="0" algn="ctr">
              <a:buNone/>
            </a:pPr>
            <a:r>
              <a:rPr lang="en-US" sz="1500" b="1" dirty="0"/>
              <a:t>b) </a:t>
            </a:r>
            <a:r>
              <a:rPr lang="en-US" sz="1500" b="1" dirty="0" err="1"/>
              <a:t>život</a:t>
            </a:r>
            <a:r>
              <a:rPr lang="en-US" sz="1500" b="1" dirty="0"/>
              <a:t> u </a:t>
            </a:r>
            <a:r>
              <a:rPr lang="en-US" sz="1500" b="1" dirty="0" err="1"/>
              <a:t>ćelijama</a:t>
            </a:r>
            <a:r>
              <a:rPr lang="en-US" sz="1500" b="1" dirty="0"/>
              <a:t> (</a:t>
            </a:r>
            <a:r>
              <a:rPr lang="en-US" sz="1500" b="1" dirty="0" err="1"/>
              <a:t>noćni</a:t>
            </a:r>
            <a:r>
              <a:rPr lang="en-US" sz="1500" b="1" dirty="0"/>
              <a:t> </a:t>
            </a:r>
            <a:r>
              <a:rPr lang="en-US" sz="1500" b="1" dirty="0" err="1"/>
              <a:t>život</a:t>
            </a:r>
            <a:r>
              <a:rPr lang="en-US" sz="1500" b="1" dirty="0"/>
              <a:t>)</a:t>
            </a:r>
          </a:p>
          <a:p>
            <a:pPr marL="63500" indent="0" algn="ctr">
              <a:buNone/>
            </a:pPr>
            <a:r>
              <a:rPr lang="en-US" sz="1500" b="1" dirty="0"/>
              <a:t>v) </a:t>
            </a:r>
            <a:r>
              <a:rPr lang="en-US" sz="1500" b="1" dirty="0" err="1"/>
              <a:t>život</a:t>
            </a:r>
            <a:r>
              <a:rPr lang="en-US" sz="1500" b="1" dirty="0"/>
              <a:t> u </a:t>
            </a:r>
            <a:r>
              <a:rPr lang="en-US" sz="1500" b="1" dirty="0" err="1"/>
              <a:t>dvorištu</a:t>
            </a:r>
            <a:r>
              <a:rPr lang="en-US" sz="1500" b="1" dirty="0"/>
              <a:t> (</a:t>
            </a:r>
            <a:r>
              <a:rPr lang="en-US" sz="1500" b="1" dirty="0" err="1"/>
              <a:t>dnevni</a:t>
            </a:r>
            <a:r>
              <a:rPr lang="en-US" sz="1500" b="1" dirty="0"/>
              <a:t> </a:t>
            </a:r>
            <a:r>
              <a:rPr lang="en-US" sz="1500" b="1" dirty="0" err="1"/>
              <a:t>život</a:t>
            </a:r>
            <a:r>
              <a:rPr lang="en-US" sz="1500" b="1" dirty="0"/>
              <a:t>)</a:t>
            </a:r>
          </a:p>
          <a:p>
            <a:pPr marL="63500" indent="0" algn="ctr">
              <a:buNone/>
            </a:pPr>
            <a:r>
              <a:rPr lang="en-US" sz="1500" b="1" dirty="0"/>
              <a:t>3. </a:t>
            </a:r>
            <a:r>
              <a:rPr lang="en-US" sz="1500" b="1" dirty="0" err="1"/>
              <a:t>Karađoz</a:t>
            </a:r>
            <a:r>
              <a:rPr lang="en-US" sz="1500" b="1" dirty="0"/>
              <a:t>: </a:t>
            </a:r>
            <a:r>
              <a:rPr lang="en-US" sz="1500" b="1" dirty="0" err="1" smtClean="0"/>
              <a:t>porijeklo</a:t>
            </a:r>
            <a:r>
              <a:rPr lang="en-US" sz="1500" b="1" dirty="0"/>
              <a:t>, </a:t>
            </a:r>
            <a:r>
              <a:rPr lang="en-US" sz="1500" b="1" dirty="0" err="1"/>
              <a:t>izgled</a:t>
            </a:r>
            <a:r>
              <a:rPr lang="en-US" sz="1500" b="1" dirty="0"/>
              <a:t>, </a:t>
            </a:r>
            <a:r>
              <a:rPr lang="en-US" sz="1500" b="1" dirty="0" err="1"/>
              <a:t>karakter</a:t>
            </a:r>
            <a:r>
              <a:rPr lang="en-US" sz="1500" b="1" dirty="0"/>
              <a:t> - </a:t>
            </a:r>
            <a:r>
              <a:rPr lang="en-US" sz="1500" b="1" dirty="0" err="1"/>
              <a:t>sposobnost</a:t>
            </a:r>
            <a:r>
              <a:rPr lang="en-US" sz="1500" b="1" dirty="0"/>
              <a:t> </a:t>
            </a:r>
            <a:r>
              <a:rPr lang="en-US" sz="1500" b="1" dirty="0" err="1"/>
              <a:t>preobražavanja</a:t>
            </a:r>
            <a:endParaRPr lang="en-US" sz="1500" b="1" dirty="0"/>
          </a:p>
          <a:p>
            <a:pPr marL="63500" indent="0" algn="ctr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D94206-D7EE-416E-82F0-C6690E64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9E4BF228-9A7B-49D1-84B9-7A733203F094}"/>
              </a:ext>
            </a:extLst>
          </p:cNvPr>
          <p:cNvSpPr txBox="1">
            <a:spLocks/>
          </p:cNvSpPr>
          <p:nvPr/>
        </p:nvSpPr>
        <p:spPr>
          <a:xfrm>
            <a:off x="4572000" y="1335783"/>
            <a:ext cx="4230365" cy="235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◈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◆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◇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⬥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⬦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⬦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⬦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⬦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⬦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63500" indent="0" algn="ctr">
              <a:buFont typeface="Tinos"/>
              <a:buNone/>
            </a:pPr>
            <a:r>
              <a:rPr lang="en-US" sz="1500" b="1" dirty="0">
                <a:solidFill>
                  <a:schemeClr val="tx1"/>
                </a:solidFill>
              </a:rPr>
              <a:t>III O </a:t>
            </a:r>
            <a:r>
              <a:rPr lang="en-US" sz="1500" b="1" dirty="0" err="1">
                <a:solidFill>
                  <a:schemeClr val="tx1"/>
                </a:solidFill>
              </a:rPr>
              <a:t>Ćamilu</a:t>
            </a:r>
            <a:endParaRPr lang="en-US" sz="1500" b="1" dirty="0">
              <a:solidFill>
                <a:schemeClr val="tx1"/>
              </a:solidFill>
            </a:endParaRPr>
          </a:p>
          <a:p>
            <a:pPr marL="63500" indent="0" algn="ctr">
              <a:buFont typeface="Tinos"/>
              <a:buNone/>
            </a:pPr>
            <a:r>
              <a:rPr lang="en-US" sz="1500" b="1" dirty="0">
                <a:solidFill>
                  <a:schemeClr val="tx1"/>
                </a:solidFill>
              </a:rPr>
              <a:t>1. Fra </a:t>
            </a:r>
            <a:r>
              <a:rPr lang="en-US" sz="1500" b="1" dirty="0" err="1">
                <a:solidFill>
                  <a:schemeClr val="tx1"/>
                </a:solidFill>
              </a:rPr>
              <a:t>Petrova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kazivanja</a:t>
            </a:r>
            <a:r>
              <a:rPr lang="en-US" sz="1500" b="1" dirty="0">
                <a:solidFill>
                  <a:schemeClr val="tx1"/>
                </a:solidFill>
              </a:rPr>
              <a:t> o </a:t>
            </a:r>
            <a:r>
              <a:rPr lang="en-US" sz="1500" b="1" dirty="0" err="1">
                <a:solidFill>
                  <a:schemeClr val="tx1"/>
                </a:solidFill>
              </a:rPr>
              <a:t>Haimu</a:t>
            </a:r>
            <a:endParaRPr lang="en-US" sz="1500" b="1" dirty="0">
              <a:solidFill>
                <a:schemeClr val="tx1"/>
              </a:solidFill>
            </a:endParaRPr>
          </a:p>
          <a:p>
            <a:pPr marL="63500" indent="0" algn="ctr">
              <a:buFont typeface="Tinos"/>
              <a:buNone/>
            </a:pPr>
            <a:r>
              <a:rPr lang="en-US" sz="1500" b="1" dirty="0">
                <a:solidFill>
                  <a:schemeClr val="tx1"/>
                </a:solidFill>
              </a:rPr>
              <a:t>2. </a:t>
            </a:r>
            <a:r>
              <a:rPr lang="en-US" sz="1500" b="1" dirty="0" err="1">
                <a:solidFill>
                  <a:schemeClr val="tx1"/>
                </a:solidFill>
              </a:rPr>
              <a:t>Haimova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priča</a:t>
            </a:r>
            <a:r>
              <a:rPr lang="en-US" sz="1500" b="1" dirty="0">
                <a:solidFill>
                  <a:schemeClr val="tx1"/>
                </a:solidFill>
              </a:rPr>
              <a:t> o </a:t>
            </a:r>
            <a:r>
              <a:rPr lang="en-US" sz="1500" b="1" dirty="0" err="1">
                <a:solidFill>
                  <a:schemeClr val="tx1"/>
                </a:solidFill>
              </a:rPr>
              <a:t>Ćamilu</a:t>
            </a:r>
            <a:endParaRPr lang="en-US" sz="1500" b="1" dirty="0">
              <a:solidFill>
                <a:schemeClr val="tx1"/>
              </a:solidFill>
            </a:endParaRPr>
          </a:p>
          <a:p>
            <a:pPr marL="63500" indent="0" algn="ctr">
              <a:buFont typeface="Tinos"/>
              <a:buNone/>
            </a:pPr>
            <a:r>
              <a:rPr lang="en-US" sz="1500" b="1" dirty="0">
                <a:solidFill>
                  <a:schemeClr val="tx1"/>
                </a:solidFill>
              </a:rPr>
              <a:t>3. </a:t>
            </a:r>
            <a:r>
              <a:rPr lang="en-US" sz="1500" b="1" dirty="0" err="1">
                <a:solidFill>
                  <a:schemeClr val="tx1"/>
                </a:solidFill>
              </a:rPr>
              <a:t>Ćamilova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priča</a:t>
            </a:r>
            <a:r>
              <a:rPr lang="en-US" sz="1500" b="1" dirty="0">
                <a:solidFill>
                  <a:schemeClr val="tx1"/>
                </a:solidFill>
              </a:rPr>
              <a:t> o </a:t>
            </a:r>
            <a:r>
              <a:rPr lang="en-US" sz="1500" b="1" dirty="0" err="1">
                <a:solidFill>
                  <a:schemeClr val="tx1"/>
                </a:solidFill>
              </a:rPr>
              <a:t>Džem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sultanu</a:t>
            </a:r>
            <a:endParaRPr lang="en-US" sz="1500" b="1" dirty="0">
              <a:solidFill>
                <a:schemeClr val="tx1"/>
              </a:solidFill>
            </a:endParaRPr>
          </a:p>
          <a:p>
            <a:pPr marL="63500" indent="0" algn="ctr">
              <a:buFont typeface="Tinos"/>
              <a:buNone/>
            </a:pPr>
            <a:r>
              <a:rPr lang="en-US" sz="1500" b="1" dirty="0">
                <a:solidFill>
                  <a:schemeClr val="tx1"/>
                </a:solidFill>
              </a:rPr>
              <a:t>4. </a:t>
            </a:r>
            <a:r>
              <a:rPr lang="en-US" sz="1500" b="1" dirty="0" err="1">
                <a:solidFill>
                  <a:schemeClr val="tx1"/>
                </a:solidFill>
              </a:rPr>
              <a:t>Nastavak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Hamilove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priče</a:t>
            </a:r>
            <a:r>
              <a:rPr lang="en-US" sz="1500" b="1" dirty="0">
                <a:solidFill>
                  <a:schemeClr val="tx1"/>
                </a:solidFill>
              </a:rPr>
              <a:t> o </a:t>
            </a:r>
            <a:r>
              <a:rPr lang="en-US" sz="1500" b="1" dirty="0" err="1">
                <a:solidFill>
                  <a:schemeClr val="tx1"/>
                </a:solidFill>
              </a:rPr>
              <a:t>Ćamilu</a:t>
            </a:r>
            <a:r>
              <a:rPr lang="en-US" sz="1500" b="1" dirty="0">
                <a:solidFill>
                  <a:schemeClr val="tx1"/>
                </a:solidFill>
              </a:rPr>
              <a:t> (</a:t>
            </a:r>
            <a:r>
              <a:rPr lang="en-US" sz="1500" b="1" dirty="0" err="1">
                <a:solidFill>
                  <a:schemeClr val="tx1"/>
                </a:solidFill>
              </a:rPr>
              <a:t>kazivanje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Ćamilovom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saslušanju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nestanku</a:t>
            </a:r>
            <a:r>
              <a:rPr lang="en-US" sz="1500" b="1" dirty="0">
                <a:solidFill>
                  <a:schemeClr val="tx1"/>
                </a:solidFill>
              </a:rPr>
              <a:t>)</a:t>
            </a:r>
          </a:p>
          <a:p>
            <a:pPr marL="63500" indent="0" algn="ctr">
              <a:buFont typeface="Tinos"/>
              <a:buNone/>
            </a:pPr>
            <a:r>
              <a:rPr lang="en-US" sz="1500" b="1" dirty="0">
                <a:solidFill>
                  <a:schemeClr val="tx1"/>
                </a:solidFill>
              </a:rPr>
              <a:t>5. </a:t>
            </a:r>
            <a:r>
              <a:rPr lang="en-US" sz="1500" b="1" dirty="0" err="1">
                <a:solidFill>
                  <a:schemeClr val="tx1"/>
                </a:solidFill>
              </a:rPr>
              <a:t>Ćamilovo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prisustvo</a:t>
            </a:r>
            <a:r>
              <a:rPr lang="en-US" sz="1500" b="1" dirty="0">
                <a:solidFill>
                  <a:schemeClr val="tx1"/>
                </a:solidFill>
              </a:rPr>
              <a:t> u </a:t>
            </a:r>
            <a:r>
              <a:rPr lang="en-US" sz="1500" b="1" dirty="0" err="1">
                <a:solidFill>
                  <a:schemeClr val="tx1"/>
                </a:solidFill>
              </a:rPr>
              <a:t>fra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Petrovoj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uobrazilji</a:t>
            </a:r>
            <a:endParaRPr lang="en-US" sz="1500" b="1" dirty="0">
              <a:solidFill>
                <a:schemeClr val="tx1"/>
              </a:solidFill>
            </a:endParaRPr>
          </a:p>
          <a:p>
            <a:pPr marL="63500" indent="0" algn="ctr">
              <a:buFont typeface="Tinos"/>
              <a:buNone/>
            </a:pPr>
            <a:r>
              <a:rPr lang="en-US" sz="1500" b="1" dirty="0">
                <a:solidFill>
                  <a:schemeClr val="tx1"/>
                </a:solidFill>
              </a:rPr>
              <a:t>6. Fra Petrov </a:t>
            </a:r>
            <a:r>
              <a:rPr lang="en-US" sz="1500" b="1" dirty="0" err="1">
                <a:solidFill>
                  <a:schemeClr val="tx1"/>
                </a:solidFill>
              </a:rPr>
              <a:t>dolazak</a:t>
            </a:r>
            <a:r>
              <a:rPr lang="en-US" sz="1500" b="1" dirty="0">
                <a:solidFill>
                  <a:schemeClr val="tx1"/>
                </a:solidFill>
              </a:rPr>
              <a:t> u </a:t>
            </a:r>
            <a:r>
              <a:rPr lang="en-US" sz="1500" b="1" dirty="0" err="1">
                <a:solidFill>
                  <a:schemeClr val="tx1"/>
                </a:solidFill>
              </a:rPr>
              <a:t>Akru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susret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sa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mladim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Libancem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na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brodu</a:t>
            </a:r>
            <a:endParaRPr lang="en-US" sz="1500" b="1" dirty="0">
              <a:solidFill>
                <a:schemeClr val="tx1"/>
              </a:solidFill>
            </a:endParaRPr>
          </a:p>
          <a:p>
            <a:pPr marL="63500" indent="0" algn="ctr">
              <a:buFont typeface="Tinos"/>
              <a:buNone/>
            </a:pPr>
            <a:r>
              <a:rPr lang="en-US" sz="1500" b="1" dirty="0">
                <a:solidFill>
                  <a:schemeClr val="tx1"/>
                </a:solidFill>
              </a:rPr>
              <a:t>IV </a:t>
            </a:r>
            <a:r>
              <a:rPr lang="en-US" sz="1500" b="1" dirty="0" err="1">
                <a:solidFill>
                  <a:schemeClr val="tx1"/>
                </a:solidFill>
              </a:rPr>
              <a:t>Okvirna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deskripcija</a:t>
            </a:r>
            <a:endParaRPr lang="en-US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50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8F8FBF-C1D7-4B6C-8B5A-76571B0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670" y="864834"/>
            <a:ext cx="6616800" cy="699900"/>
          </a:xfrm>
        </p:spPr>
        <p:txBody>
          <a:bodyPr/>
          <a:lstStyle/>
          <a:p>
            <a:pPr algn="ctr"/>
            <a:r>
              <a:rPr lang="pl-PL" u="sng" dirty="0"/>
              <a:t>Kompozicija</a:t>
            </a:r>
            <a:br>
              <a:rPr lang="pl-PL" u="sng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F43CC6-DB9D-484F-AD15-BB4D60E5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8460" y="1082611"/>
            <a:ext cx="6179820" cy="2496156"/>
          </a:xfrm>
        </p:spPr>
        <p:txBody>
          <a:bodyPr/>
          <a:lstStyle/>
          <a:p>
            <a:pPr marL="63500" indent="0" algn="ctr">
              <a:buNone/>
            </a:pPr>
            <a:endParaRPr lang="en-US" sz="1400" dirty="0"/>
          </a:p>
          <a:p>
            <a:pPr marL="63500" indent="0" algn="ctr">
              <a:buNone/>
            </a:pPr>
            <a:r>
              <a:rPr lang="en-US" sz="1600" dirty="0" err="1"/>
              <a:t>Prokletu</a:t>
            </a:r>
            <a:r>
              <a:rPr lang="en-US" sz="1600" dirty="0"/>
              <a:t> </a:t>
            </a:r>
            <a:r>
              <a:rPr lang="en-US" sz="1600" dirty="0" err="1"/>
              <a:t>avliju</a:t>
            </a:r>
            <a:r>
              <a:rPr lang="en-US" sz="1600" dirty="0"/>
              <a:t> </a:t>
            </a:r>
            <a:r>
              <a:rPr lang="en-US" sz="1600" dirty="0" err="1"/>
              <a:t>čine</a:t>
            </a:r>
            <a:r>
              <a:rPr lang="en-US" sz="1600" dirty="0"/>
              <a:t> </a:t>
            </a:r>
            <a:r>
              <a:rPr lang="en-US" sz="1600" b="1" dirty="0" err="1" smtClean="0"/>
              <a:t>prstenasto</a:t>
            </a:r>
            <a:r>
              <a:rPr lang="en-US" sz="1600" b="1" dirty="0" smtClean="0"/>
              <a:t> </a:t>
            </a:r>
            <a:r>
              <a:rPr lang="en-US" sz="1600" b="1" dirty="0" err="1"/>
              <a:t>raspoređene</a:t>
            </a:r>
            <a:r>
              <a:rPr lang="en-US" sz="1600" b="1" dirty="0"/>
              <a:t> </a:t>
            </a:r>
            <a:r>
              <a:rPr lang="en-US" sz="1600" b="1" dirty="0" err="1"/>
              <a:t>priče</a:t>
            </a:r>
            <a:r>
              <a:rPr lang="en-US" sz="1600" dirty="0"/>
              <a:t>. (</a:t>
            </a:r>
            <a:r>
              <a:rPr lang="en-US" sz="1600" dirty="0" err="1"/>
              <a:t>svaka</a:t>
            </a:r>
            <a:r>
              <a:rPr lang="en-US" sz="1600" dirty="0"/>
              <a:t> od </a:t>
            </a:r>
            <a:r>
              <a:rPr lang="en-US" sz="1600" dirty="0" err="1"/>
              <a:t>njih</a:t>
            </a:r>
            <a:r>
              <a:rPr lang="en-US" sz="1600" dirty="0"/>
              <a:t> </a:t>
            </a:r>
            <a:r>
              <a:rPr lang="en-US" sz="1600" dirty="0" err="1"/>
              <a:t>ima</a:t>
            </a:r>
            <a:r>
              <a:rPr lang="en-US" sz="1600" dirty="0"/>
              <a:t> </a:t>
            </a:r>
            <a:r>
              <a:rPr lang="en-US" sz="1600" dirty="0" err="1"/>
              <a:t>svog</a:t>
            </a:r>
            <a:r>
              <a:rPr lang="en-US" sz="1600" dirty="0"/>
              <a:t> </a:t>
            </a:r>
            <a:r>
              <a:rPr lang="en-US" sz="1600" dirty="0" err="1"/>
              <a:t>kazivača</a:t>
            </a:r>
            <a:r>
              <a:rPr lang="en-US" sz="1600" dirty="0"/>
              <a:t> – </a:t>
            </a:r>
            <a:r>
              <a:rPr lang="en-US" sz="1600" dirty="0" err="1"/>
              <a:t>naratora</a:t>
            </a:r>
            <a:r>
              <a:rPr lang="en-US" sz="1600" dirty="0"/>
              <a:t>)</a:t>
            </a:r>
          </a:p>
          <a:p>
            <a:pPr marL="63500" indent="0" algn="ctr">
              <a:buNone/>
            </a:pPr>
            <a:r>
              <a:rPr lang="en-US" sz="1600" dirty="0" err="1"/>
              <a:t>Najšira</a:t>
            </a:r>
            <a:r>
              <a:rPr lang="en-US" sz="1600" dirty="0"/>
              <a:t> </a:t>
            </a:r>
            <a:r>
              <a:rPr lang="en-US" sz="1600" dirty="0" err="1"/>
              <a:t>priča</a:t>
            </a:r>
            <a:r>
              <a:rPr lang="en-US" sz="1600" dirty="0"/>
              <a:t> u </a:t>
            </a:r>
            <a:r>
              <a:rPr lang="en-US" sz="1600" dirty="0" err="1"/>
              <a:t>toj</a:t>
            </a:r>
            <a:r>
              <a:rPr lang="en-US" sz="1600" dirty="0"/>
              <a:t> </a:t>
            </a:r>
            <a:r>
              <a:rPr lang="en-US" sz="1600" dirty="0" err="1"/>
              <a:t>prstenastoj</a:t>
            </a:r>
            <a:r>
              <a:rPr lang="en-US" sz="1600" dirty="0"/>
              <a:t> </a:t>
            </a:r>
            <a:r>
              <a:rPr lang="en-US" sz="1600" dirty="0" err="1"/>
              <a:t>kružnoj</a:t>
            </a:r>
            <a:r>
              <a:rPr lang="en-US" sz="1600" dirty="0"/>
              <a:t> </a:t>
            </a:r>
            <a:r>
              <a:rPr lang="en-US" sz="1600" dirty="0" err="1"/>
              <a:t>šemi</a:t>
            </a:r>
            <a:r>
              <a:rPr lang="en-US" sz="1600" dirty="0"/>
              <a:t> </a:t>
            </a:r>
            <a:r>
              <a:rPr lang="en-US" sz="1600" dirty="0" err="1"/>
              <a:t>jeste</a:t>
            </a:r>
            <a:r>
              <a:rPr lang="en-US" sz="1600" dirty="0"/>
              <a:t> </a:t>
            </a:r>
            <a:r>
              <a:rPr lang="en-US" sz="1600" dirty="0" err="1"/>
              <a:t>ona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se </a:t>
            </a:r>
            <a:r>
              <a:rPr lang="en-US" sz="1600" dirty="0" err="1"/>
              <a:t>prisjeća</a:t>
            </a:r>
            <a:r>
              <a:rPr lang="en-US" sz="1600" dirty="0"/>
              <a:t> „</a:t>
            </a:r>
            <a:r>
              <a:rPr lang="en-US" sz="1600" dirty="0" err="1"/>
              <a:t>mladić</a:t>
            </a:r>
            <a:r>
              <a:rPr lang="en-US" sz="1600" dirty="0"/>
              <a:t> pored </a:t>
            </a:r>
            <a:r>
              <a:rPr lang="en-US" sz="1600" dirty="0" err="1"/>
              <a:t>prozora</a:t>
            </a:r>
            <a:r>
              <a:rPr lang="en-US" sz="1600" dirty="0"/>
              <a:t>“, </a:t>
            </a:r>
            <a:r>
              <a:rPr lang="en-US" sz="1600" dirty="0" err="1"/>
              <a:t>dok</a:t>
            </a:r>
            <a:r>
              <a:rPr lang="en-US" sz="1600" dirty="0"/>
              <a:t> </a:t>
            </a:r>
            <a:r>
              <a:rPr lang="en-US" sz="1600" dirty="0" err="1"/>
              <a:t>gleda</a:t>
            </a:r>
            <a:r>
              <a:rPr lang="en-US" sz="1600" dirty="0"/>
              <a:t> u </a:t>
            </a:r>
            <a:r>
              <a:rPr lang="en-US" sz="1600" dirty="0" err="1"/>
              <a:t>svježu</a:t>
            </a:r>
            <a:r>
              <a:rPr lang="en-US" sz="1600" dirty="0"/>
              <a:t> </a:t>
            </a:r>
            <a:r>
              <a:rPr lang="en-US" sz="1600" dirty="0" err="1"/>
              <a:t>fra-Petrovu</a:t>
            </a:r>
            <a:r>
              <a:rPr lang="en-US" sz="1600" dirty="0"/>
              <a:t> </a:t>
            </a:r>
            <a:r>
              <a:rPr lang="en-US" sz="1600" dirty="0" err="1"/>
              <a:t>humku</a:t>
            </a:r>
            <a:r>
              <a:rPr lang="en-US" sz="1600" dirty="0"/>
              <a:t>. </a:t>
            </a:r>
          </a:p>
          <a:p>
            <a:pPr marL="63500" indent="0" algn="ctr">
              <a:buNone/>
            </a:pPr>
            <a:r>
              <a:rPr lang="sr-Latn-ME" sz="1600" dirty="0"/>
              <a:t>Fra- Petru je, dok je boravio u Prokletoj avliji, o njenom najznačajnijem zatvoreniku, Ćamilu iz Smirne, pričao Haim, zatvorenik, Jevrejin.</a:t>
            </a:r>
          </a:p>
          <a:p>
            <a:pPr marL="63500" indent="0" algn="ctr">
              <a:buNone/>
            </a:pPr>
            <a:r>
              <a:rPr lang="sr-Latn-ME" sz="1600" dirty="0"/>
              <a:t>Ćamil, opet ima svoju priču, svoju jedinu duhovnu preokupaciju zbog koje je dospio u Avliju: to je priča o Džem-sultanu. (istorijska ličnost)  </a:t>
            </a:r>
          </a:p>
          <a:p>
            <a:pPr marL="63500" indent="0" algn="ctr">
              <a:buNone/>
            </a:pPr>
            <a:r>
              <a:rPr lang="sr-Latn-ME" sz="1600" dirty="0"/>
              <a:t>Priča o njemu čini najuži, centralni krug, prsten, i njome se zatvara kružni tok pričanja.</a:t>
            </a:r>
          </a:p>
          <a:p>
            <a:pPr marL="63500" indent="0" algn="ctr">
              <a:buNone/>
            </a:pPr>
            <a:r>
              <a:rPr lang="sr-Latn-ME" sz="1800" dirty="0"/>
              <a:t/>
            </a:r>
            <a:br>
              <a:rPr lang="sr-Latn-ME" sz="1800" dirty="0"/>
            </a:b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D94206-D7EE-416E-82F0-C6690E64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9958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8F8FBF-C1D7-4B6C-8B5A-76571B0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670" y="864834"/>
            <a:ext cx="6616800" cy="699900"/>
          </a:xfrm>
        </p:spPr>
        <p:txBody>
          <a:bodyPr/>
          <a:lstStyle/>
          <a:p>
            <a:pPr algn="ctr"/>
            <a:r>
              <a:rPr lang="pl-PL" u="sng" dirty="0"/>
              <a:t>Kompozicija</a:t>
            </a:r>
            <a:br>
              <a:rPr lang="pl-PL" u="sng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F43CC6-DB9D-484F-AD15-BB4D60E5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160" y="1323672"/>
            <a:ext cx="6179820" cy="2496156"/>
          </a:xfrm>
        </p:spPr>
        <p:txBody>
          <a:bodyPr/>
          <a:lstStyle/>
          <a:p>
            <a:pPr marL="63500" indent="0" algn="ctr">
              <a:buNone/>
            </a:pPr>
            <a:r>
              <a:rPr lang="sr-Latn-ME" sz="1800" dirty="0"/>
              <a:t>Ćamil je objekat priče i nema svoju priču. Priča o njemu zauzima V poglavlje (to je središnji dio Proklete avlije, ukupno osam poglavlja).</a:t>
            </a:r>
          </a:p>
          <a:p>
            <a:pPr marL="63500" indent="0" algn="ctr">
              <a:buNone/>
            </a:pPr>
            <a:r>
              <a:rPr lang="sr-Latn-ME" sz="1800" b="1" dirty="0">
                <a:solidFill>
                  <a:srgbClr val="C00000"/>
                </a:solidFill>
              </a:rPr>
              <a:t>„To je u novom i svečanom obliku drevna priča o dva brata. Otkako je sveta i veka postoje, i neprestano se ponovo rađaju i </a:t>
            </a:r>
            <a:r>
              <a:rPr lang="sr-Latn-ME" sz="1800" b="1" dirty="0" smtClean="0">
                <a:solidFill>
                  <a:srgbClr val="C00000"/>
                </a:solidFill>
              </a:rPr>
              <a:t>obnavljaj</a:t>
            </a:r>
            <a:r>
              <a:rPr lang="en-US" sz="1800" b="1" dirty="0" smtClean="0">
                <a:solidFill>
                  <a:srgbClr val="C00000"/>
                </a:solidFill>
              </a:rPr>
              <a:t>u, </a:t>
            </a:r>
            <a:r>
              <a:rPr lang="sr-Latn-ME" sz="1800" b="1" dirty="0" smtClean="0">
                <a:solidFill>
                  <a:srgbClr val="C00000"/>
                </a:solidFill>
              </a:rPr>
              <a:t>dva </a:t>
            </a:r>
            <a:r>
              <a:rPr lang="sr-Latn-ME" sz="1800" b="1" dirty="0">
                <a:solidFill>
                  <a:srgbClr val="C00000"/>
                </a:solidFill>
              </a:rPr>
              <a:t>brata – suparnika.“</a:t>
            </a:r>
          </a:p>
          <a:p>
            <a:pPr marL="63500" indent="0" algn="ctr">
              <a:buNone/>
            </a:pPr>
            <a:r>
              <a:rPr lang="sr-Latn-ME" sz="1800" dirty="0"/>
              <a:t>To je iskonski, naslijeđeni oblik ponašanja, arhetip. (početak u biblijskom suparništvu između Kaina i Avelja).</a:t>
            </a:r>
          </a:p>
          <a:p>
            <a:pPr marL="63500" indent="0" algn="ctr">
              <a:buNone/>
            </a:pPr>
            <a:r>
              <a:rPr lang="sr-Latn-ME" sz="1800" dirty="0"/>
              <a:t/>
            </a:r>
            <a:br>
              <a:rPr lang="sr-Latn-ME" sz="1800" dirty="0"/>
            </a:b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D94206-D7EE-416E-82F0-C6690E64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1944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8F8FBF-C1D7-4B6C-8B5A-76571B0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670" y="864834"/>
            <a:ext cx="6616800" cy="699900"/>
          </a:xfrm>
        </p:spPr>
        <p:txBody>
          <a:bodyPr/>
          <a:lstStyle/>
          <a:p>
            <a:pPr algn="ctr"/>
            <a:r>
              <a:rPr lang="pl-PL" u="sng" dirty="0"/>
              <a:t>Kompozicija</a:t>
            </a:r>
            <a:br>
              <a:rPr lang="pl-PL" u="sng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F43CC6-DB9D-484F-AD15-BB4D60E5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1170" y="1782510"/>
            <a:ext cx="2994700" cy="2496156"/>
          </a:xfrm>
        </p:spPr>
        <p:txBody>
          <a:bodyPr/>
          <a:lstStyle/>
          <a:p>
            <a:pPr marL="63500" indent="0" algn="ctr">
              <a:buNone/>
            </a:pPr>
            <a:r>
              <a:rPr lang="sr-Latn-ME" sz="1800" dirty="0"/>
              <a:t>Ovakav sklop pripovjednog djela u kome se osnovna novela, uključivanjem </a:t>
            </a:r>
            <a:r>
              <a:rPr lang="sr-Latn-ME" sz="1800" dirty="0" smtClean="0"/>
              <a:t> </a:t>
            </a:r>
            <a:r>
              <a:rPr lang="sr-Latn-ME" sz="1800" dirty="0"/>
              <a:t>drugih </a:t>
            </a:r>
            <a:r>
              <a:rPr lang="sr-Latn-ME" sz="1800" dirty="0" smtClean="0"/>
              <a:t>novela</a:t>
            </a:r>
            <a:r>
              <a:rPr lang="en-US" sz="1800" dirty="0" smtClean="0"/>
              <a:t>, </a:t>
            </a:r>
            <a:r>
              <a:rPr lang="sr-Latn-ME" sz="1800" dirty="0" smtClean="0"/>
              <a:t>kao </a:t>
            </a:r>
            <a:r>
              <a:rPr lang="sr-Latn-ME" sz="1800" dirty="0"/>
              <a:t>epizoda, sve više širi, predstavlja tip prstenaste kompozicije.</a:t>
            </a:r>
          </a:p>
          <a:p>
            <a:pPr marL="63500" indent="0" algn="ctr">
              <a:buNone/>
            </a:pPr>
            <a:r>
              <a:rPr lang="sr-Latn-ME" sz="1800" dirty="0"/>
              <a:t/>
            </a:r>
            <a:br>
              <a:rPr lang="sr-Latn-ME" sz="1800" dirty="0"/>
            </a:b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D94206-D7EE-416E-82F0-C6690E64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A672F97-D2D5-47AC-9AF8-941A57C0B3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57" t="8445" r="14363" b="9926"/>
          <a:stretch/>
        </p:blipFill>
        <p:spPr>
          <a:xfrm>
            <a:off x="4274820" y="1493520"/>
            <a:ext cx="4104650" cy="290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49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F43CC6-DB9D-484F-AD15-BB4D60E5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760" y="651474"/>
            <a:ext cx="6454170" cy="3768126"/>
          </a:xfrm>
        </p:spPr>
        <p:txBody>
          <a:bodyPr/>
          <a:lstStyle/>
          <a:p>
            <a:pPr marL="63500" indent="0" algn="ctr">
              <a:buNone/>
            </a:pPr>
            <a:r>
              <a:rPr lang="sr-Latn-ME" sz="1800" dirty="0"/>
              <a:t>Kazivači mahom pričaju nesređeno:</a:t>
            </a:r>
          </a:p>
          <a:p>
            <a:pPr marL="63500" indent="0" algn="ctr">
              <a:buNone/>
            </a:pPr>
            <a:r>
              <a:rPr lang="sr-Latn-ME" sz="1600" dirty="0"/>
              <a:t/>
            </a:r>
            <a:br>
              <a:rPr lang="sr-Latn-ME" sz="1600" dirty="0"/>
            </a:br>
            <a:r>
              <a:rPr lang="sr-Latn-ME" sz="1600" b="1" dirty="0">
                <a:solidFill>
                  <a:srgbClr val="C00000"/>
                </a:solidFill>
              </a:rPr>
              <a:t>Fra- Petar bi „nastavljajući pričanje ponavljao sve što je rekao“.</a:t>
            </a:r>
          </a:p>
          <a:p>
            <a:pPr marL="63500" indent="0" algn="ctr">
              <a:buNone/>
            </a:pPr>
            <a:r>
              <a:rPr lang="sr-Latn-ME" sz="1600" b="1" dirty="0">
                <a:solidFill>
                  <a:srgbClr val="C00000"/>
                </a:solidFill>
              </a:rPr>
              <a:t>Haimovo pričanje je bilo „sve ispreturano i izlomljeno“.</a:t>
            </a:r>
          </a:p>
          <a:p>
            <a:pPr marL="63500" indent="0" algn="ctr">
              <a:buNone/>
            </a:pPr>
            <a:r>
              <a:rPr lang="sr-Latn-ME" sz="1600" b="1" dirty="0">
                <a:solidFill>
                  <a:srgbClr val="C00000"/>
                </a:solidFill>
              </a:rPr>
              <a:t>Ćamilovo „bez uvoda i vidljive veze, bez vremenskog reda“.</a:t>
            </a:r>
            <a:br>
              <a:rPr lang="sr-Latn-ME" sz="1600" b="1" dirty="0">
                <a:solidFill>
                  <a:srgbClr val="C00000"/>
                </a:solidFill>
              </a:rPr>
            </a:br>
            <a:r>
              <a:rPr lang="sr-Latn-ME" sz="1600" b="1" dirty="0">
                <a:solidFill>
                  <a:srgbClr val="C00000"/>
                </a:solidFill>
              </a:rPr>
              <a:t/>
            </a:r>
            <a:br>
              <a:rPr lang="sr-Latn-ME" sz="1600" b="1" dirty="0">
                <a:solidFill>
                  <a:srgbClr val="C00000"/>
                </a:solidFill>
              </a:rPr>
            </a:br>
            <a:r>
              <a:rPr lang="sr-Latn-ME" sz="1600" b="1" dirty="0">
                <a:solidFill>
                  <a:schemeClr val="tx1"/>
                </a:solidFill>
              </a:rPr>
              <a:t>Uvjerljivost njihovog kazivanja leži u </a:t>
            </a:r>
            <a:r>
              <a:rPr lang="sr-Latn-ME" sz="1600" b="1" dirty="0" smtClean="0">
                <a:solidFill>
                  <a:schemeClr val="tx1"/>
                </a:solidFill>
              </a:rPr>
              <a:t>dubokom</a:t>
            </a:r>
            <a:r>
              <a:rPr lang="en-US" sz="1600" b="1" dirty="0" smtClean="0">
                <a:solidFill>
                  <a:schemeClr val="tx1"/>
                </a:solidFill>
              </a:rPr>
              <a:t> u</a:t>
            </a:r>
            <a:r>
              <a:rPr lang="sr-Latn-ME" sz="1600" b="1" dirty="0" smtClean="0">
                <a:solidFill>
                  <a:schemeClr val="tx1"/>
                </a:solidFill>
              </a:rPr>
              <a:t>življavanju </a:t>
            </a:r>
            <a:r>
              <a:rPr lang="sr-Latn-ME" sz="1600" b="1" dirty="0">
                <a:solidFill>
                  <a:schemeClr val="tx1"/>
                </a:solidFill>
              </a:rPr>
              <a:t>svakog od njih u sudbinu junaka svoje priče.</a:t>
            </a:r>
          </a:p>
          <a:p>
            <a:pPr marL="63500" indent="0" algn="ctr">
              <a:buNone/>
            </a:pPr>
            <a:r>
              <a:rPr lang="sr-Latn-ME" sz="1600" b="1" dirty="0">
                <a:solidFill>
                  <a:schemeClr val="tx1"/>
                </a:solidFill>
              </a:rPr>
              <a:t>Prokleta avlija je svojim kompozicijskim ustrojstvom specifično djelo.</a:t>
            </a:r>
          </a:p>
          <a:p>
            <a:pPr marL="63500" indent="0" algn="ctr">
              <a:buNone/>
            </a:pPr>
            <a:r>
              <a:rPr lang="sr-Latn-ME" sz="1600" b="1" dirty="0">
                <a:solidFill>
                  <a:schemeClr val="tx1"/>
                </a:solidFill>
              </a:rPr>
              <a:t>Svaki od naratora ima svoj monolog i u njemu svog junaka koji se pretvara u kazivača i nastavlja svoj monolog. Samo junak u središtu priče nije kazivač</a:t>
            </a:r>
            <a:r>
              <a:rPr lang="sr-Latn-ME" sz="1600" b="1" dirty="0" smtClean="0">
                <a:solidFill>
                  <a:schemeClr val="tx1"/>
                </a:solidFill>
              </a:rPr>
              <a:t>.</a:t>
            </a:r>
            <a:endParaRPr lang="sr-Latn-ME" sz="1600" b="1" dirty="0">
              <a:solidFill>
                <a:schemeClr val="tx1"/>
              </a:solidFill>
            </a:endParaRPr>
          </a:p>
          <a:p>
            <a:pPr marL="63500" indent="0" algn="ctr">
              <a:buNone/>
            </a:pPr>
            <a:endParaRPr lang="sr-Latn-ME" sz="1800" b="1" dirty="0">
              <a:solidFill>
                <a:srgbClr val="C00000"/>
              </a:solidFill>
            </a:endParaRPr>
          </a:p>
          <a:p>
            <a:pPr marL="63500" indent="0" algn="ctr">
              <a:buNone/>
            </a:pPr>
            <a:r>
              <a:rPr lang="sr-Latn-ME" sz="1800" dirty="0"/>
              <a:t/>
            </a:r>
            <a:br>
              <a:rPr lang="sr-Latn-ME" sz="1800" dirty="0"/>
            </a:b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D94206-D7EE-416E-82F0-C6690E64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0181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hoćeš</a:t>
            </a:r>
            <a:r>
              <a:rPr lang="en-US" dirty="0"/>
              <a:t> da </a:t>
            </a:r>
            <a:r>
              <a:rPr lang="en-US" dirty="0" err="1"/>
              <a:t>znaš</a:t>
            </a:r>
            <a:r>
              <a:rPr lang="en-US" dirty="0"/>
              <a:t> </a:t>
            </a:r>
            <a:r>
              <a:rPr lang="en-US" dirty="0" err="1"/>
              <a:t>kakva</a:t>
            </a:r>
            <a:r>
              <a:rPr lang="en-US" dirty="0"/>
              <a:t> je </a:t>
            </a:r>
            <a:r>
              <a:rPr lang="en-US" dirty="0" err="1"/>
              <a:t>neka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i </a:t>
            </a:r>
            <a:r>
              <a:rPr lang="en-US" dirty="0" err="1"/>
              <a:t>njena</a:t>
            </a:r>
            <a:r>
              <a:rPr lang="en-US" dirty="0"/>
              <a:t> </a:t>
            </a:r>
            <a:r>
              <a:rPr lang="en-US" dirty="0" err="1"/>
              <a:t>uprava</a:t>
            </a:r>
            <a:r>
              <a:rPr lang="en-US" dirty="0"/>
              <a:t>, i </a:t>
            </a:r>
            <a:r>
              <a:rPr lang="en-US" dirty="0" err="1"/>
              <a:t>kakva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je </a:t>
            </a:r>
            <a:r>
              <a:rPr lang="en-US" dirty="0" err="1"/>
              <a:t>budućnost</a:t>
            </a:r>
            <a:r>
              <a:rPr lang="en-US" dirty="0"/>
              <a:t>, </a:t>
            </a:r>
            <a:r>
              <a:rPr lang="en-US" dirty="0" err="1"/>
              <a:t>gledaj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da </a:t>
            </a:r>
            <a:r>
              <a:rPr lang="en-US" dirty="0" err="1"/>
              <a:t>saznaš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u </a:t>
            </a:r>
            <a:r>
              <a:rPr lang="en-US" dirty="0" err="1"/>
              <a:t>toj</a:t>
            </a:r>
            <a:r>
              <a:rPr lang="en-US" dirty="0"/>
              <a:t> </a:t>
            </a:r>
            <a:r>
              <a:rPr lang="en-US" dirty="0" err="1"/>
              <a:t>zemlji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čestitih</a:t>
            </a:r>
            <a:r>
              <a:rPr lang="en-US" dirty="0"/>
              <a:t> i </a:t>
            </a:r>
            <a:r>
              <a:rPr lang="en-US" dirty="0" err="1"/>
              <a:t>nevinih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zatvorima</a:t>
            </a:r>
            <a:r>
              <a:rPr lang="en-US" dirty="0"/>
              <a:t>, a 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zlikovaca</a:t>
            </a:r>
            <a:r>
              <a:rPr lang="en-US" dirty="0"/>
              <a:t> i </a:t>
            </a:r>
            <a:r>
              <a:rPr lang="en-US" dirty="0" err="1"/>
              <a:t>prestupnika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slobodi</a:t>
            </a:r>
            <a:r>
              <a:rPr lang="en-US" dirty="0"/>
              <a:t>. To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kazati</a:t>
            </a:r>
            <a:r>
              <a:rPr lang="en-US" dirty="0"/>
              <a:t>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1792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A8A9CA-D3B4-4D6B-9C8A-9B05BA18E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700" y="2373630"/>
            <a:ext cx="5307900" cy="1159800"/>
          </a:xfrm>
        </p:spPr>
        <p:txBody>
          <a:bodyPr/>
          <a:lstStyle/>
          <a:p>
            <a:r>
              <a:rPr lang="sr-Latn-ME" dirty="0"/>
              <a:t>LIKOVI</a:t>
            </a:r>
            <a:br>
              <a:rPr lang="sr-Latn-ME" dirty="0"/>
            </a:br>
            <a:r>
              <a:rPr lang="sr-Latn-ME" dirty="0"/>
              <a:t/>
            </a:r>
            <a:br>
              <a:rPr lang="sr-Latn-ME" dirty="0"/>
            </a:br>
            <a:r>
              <a:rPr lang="sr-Latn-ME" sz="2400" dirty="0"/>
              <a:t>Šta je zajedničko kod svih junaka Proklete avlije?</a:t>
            </a:r>
            <a:r>
              <a:rPr lang="sr-Latn-ME" dirty="0"/>
              <a:t/>
            </a:r>
            <a:br>
              <a:rPr lang="sr-Latn-M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36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BB60CD-F55B-4DEC-84CF-B34D8D45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4" y="573690"/>
            <a:ext cx="6616800" cy="699900"/>
          </a:xfrm>
        </p:spPr>
        <p:txBody>
          <a:bodyPr/>
          <a:lstStyle/>
          <a:p>
            <a:pPr algn="ctr"/>
            <a:r>
              <a:rPr lang="en-US" u="sng" dirty="0"/>
              <a:t> </a:t>
            </a:r>
            <a:r>
              <a:rPr lang="sr-Latn-ME" u="sng" dirty="0"/>
              <a:t>Likovi</a:t>
            </a:r>
            <a:endParaRPr lang="en-US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8C9308-2240-49CA-AA59-1B6209D4E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4" y="1637901"/>
            <a:ext cx="6833445" cy="3042300"/>
          </a:xfrm>
        </p:spPr>
        <p:txBody>
          <a:bodyPr/>
          <a:lstStyle/>
          <a:p>
            <a:pPr algn="ctr"/>
            <a:r>
              <a:rPr lang="en-US" sz="1800" dirty="0"/>
              <a:t>To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ljudi</a:t>
            </a:r>
            <a:r>
              <a:rPr lang="en-US" sz="1800" dirty="0"/>
              <a:t> koji </a:t>
            </a:r>
            <a:r>
              <a:rPr lang="en-US" sz="1800" dirty="0" err="1"/>
              <a:t>su</a:t>
            </a:r>
            <a:r>
              <a:rPr lang="en-US" sz="1800" dirty="0"/>
              <a:t> u </a:t>
            </a:r>
            <a:r>
              <a:rPr lang="en-US" sz="1800" dirty="0" err="1"/>
              <a:t>život</a:t>
            </a:r>
            <a:r>
              <a:rPr lang="en-US" sz="1800" dirty="0"/>
              <a:t> </a:t>
            </a:r>
            <a:r>
              <a:rPr lang="en-US" sz="1800" dirty="0" err="1"/>
              <a:t>krenuli</a:t>
            </a:r>
            <a:r>
              <a:rPr lang="en-US" sz="1800" dirty="0"/>
              <a:t> </a:t>
            </a:r>
            <a:r>
              <a:rPr lang="en-US" sz="1800" dirty="0" err="1"/>
              <a:t>pogrešnim</a:t>
            </a:r>
            <a:r>
              <a:rPr lang="en-US" sz="1800" dirty="0"/>
              <a:t> </a:t>
            </a:r>
            <a:r>
              <a:rPr lang="en-US" sz="1800" dirty="0" err="1"/>
              <a:t>putem</a:t>
            </a:r>
            <a:r>
              <a:rPr lang="en-US" sz="1800" dirty="0"/>
              <a:t>:</a:t>
            </a:r>
          </a:p>
          <a:p>
            <a:pPr algn="ctr"/>
            <a:r>
              <a:rPr lang="en-US" sz="1800" dirty="0" err="1"/>
              <a:t>Džem</a:t>
            </a:r>
            <a:r>
              <a:rPr lang="en-US" sz="1800" dirty="0"/>
              <a:t>-sultan je u </a:t>
            </a:r>
            <a:r>
              <a:rPr lang="en-US" sz="1800" dirty="0" err="1"/>
              <a:t>želji</a:t>
            </a:r>
            <a:r>
              <a:rPr lang="en-US" sz="1800" dirty="0"/>
              <a:t> da </a:t>
            </a:r>
            <a:r>
              <a:rPr lang="en-US" sz="1800" dirty="0" err="1"/>
              <a:t>dopre</a:t>
            </a:r>
            <a:r>
              <a:rPr lang="en-US" sz="1800" dirty="0"/>
              <a:t> do </a:t>
            </a:r>
            <a:r>
              <a:rPr lang="en-US" sz="1800" dirty="0" err="1"/>
              <a:t>carskog</a:t>
            </a:r>
            <a:r>
              <a:rPr lang="en-US" sz="1800" dirty="0"/>
              <a:t> </a:t>
            </a:r>
            <a:r>
              <a:rPr lang="en-US" sz="1800" dirty="0" err="1"/>
              <a:t>prijestola</a:t>
            </a:r>
            <a:r>
              <a:rPr lang="en-US" sz="1800" dirty="0"/>
              <a:t> </a:t>
            </a:r>
            <a:r>
              <a:rPr lang="en-US" sz="1800" dirty="0" err="1"/>
              <a:t>krenuo</a:t>
            </a:r>
            <a:r>
              <a:rPr lang="en-US" sz="1800" dirty="0"/>
              <a:t> u rat </a:t>
            </a:r>
            <a:r>
              <a:rPr lang="sr-Latn-ME" sz="1800" dirty="0" smtClean="0"/>
              <a:t>protiv </a:t>
            </a:r>
            <a:r>
              <a:rPr lang="en-US" sz="1800" dirty="0" err="1" smtClean="0"/>
              <a:t>starijeg</a:t>
            </a:r>
            <a:r>
              <a:rPr lang="en-US" sz="1800" dirty="0" smtClean="0"/>
              <a:t> </a:t>
            </a:r>
            <a:r>
              <a:rPr lang="en-US" sz="1800" dirty="0" err="1"/>
              <a:t>brata</a:t>
            </a:r>
            <a:r>
              <a:rPr lang="en-US" sz="1800" dirty="0"/>
              <a:t>;</a:t>
            </a:r>
          </a:p>
          <a:p>
            <a:pPr algn="ctr"/>
            <a:r>
              <a:rPr lang="en-US" sz="1800" dirty="0" err="1"/>
              <a:t>Ćamil</a:t>
            </a:r>
            <a:r>
              <a:rPr lang="en-US" sz="1800" dirty="0"/>
              <a:t> se </a:t>
            </a:r>
            <a:r>
              <a:rPr lang="en-US" sz="1800" dirty="0" err="1"/>
              <a:t>usmjerio</a:t>
            </a:r>
            <a:r>
              <a:rPr lang="en-US" sz="1800" dirty="0"/>
              <a:t> </a:t>
            </a:r>
            <a:r>
              <a:rPr lang="en-US" sz="1800" dirty="0" err="1"/>
              <a:t>n</a:t>
            </a:r>
            <a:r>
              <a:rPr lang="en-US" sz="1800" dirty="0" err="1" smtClean="0"/>
              <a:t>a</a:t>
            </a:r>
            <a:r>
              <a:rPr lang="en-US" sz="1800" dirty="0" smtClean="0"/>
              <a:t> </a:t>
            </a:r>
            <a:r>
              <a:rPr lang="en-US" sz="1800" dirty="0" err="1" smtClean="0"/>
              <a:t>zabranjenu</a:t>
            </a:r>
            <a:r>
              <a:rPr lang="en-US" sz="1800" dirty="0" smtClean="0"/>
              <a:t> </a:t>
            </a:r>
            <a:r>
              <a:rPr lang="en-US" sz="1800" dirty="0" err="1" smtClean="0"/>
              <a:t>istorijsku</a:t>
            </a:r>
            <a:r>
              <a:rPr lang="en-US" sz="1800" dirty="0" smtClean="0"/>
              <a:t> </a:t>
            </a:r>
            <a:r>
              <a:rPr lang="en-US" sz="1800" dirty="0" err="1" smtClean="0"/>
              <a:t>građu</a:t>
            </a:r>
            <a:r>
              <a:rPr lang="en-US" sz="1800" dirty="0" smtClean="0"/>
              <a:t>;</a:t>
            </a:r>
            <a:endParaRPr lang="en-US" sz="1800" dirty="0"/>
          </a:p>
          <a:p>
            <a:pPr algn="ctr"/>
            <a:r>
              <a:rPr lang="en-US" sz="1800" dirty="0" err="1"/>
              <a:t>Karađoz</a:t>
            </a:r>
            <a:r>
              <a:rPr lang="en-US" sz="1800" dirty="0"/>
              <a:t> je </a:t>
            </a:r>
            <a:r>
              <a:rPr lang="en-US" sz="1800" dirty="0" err="1"/>
              <a:t>krenuo</a:t>
            </a:r>
            <a:r>
              <a:rPr lang="en-US" sz="1800" dirty="0"/>
              <a:t> u </a:t>
            </a:r>
            <a:r>
              <a:rPr lang="en-US" sz="1800" dirty="0" err="1"/>
              <a:t>kriminal</a:t>
            </a:r>
            <a:r>
              <a:rPr lang="en-US" sz="1800" dirty="0"/>
              <a:t>.</a:t>
            </a:r>
          </a:p>
          <a:p>
            <a:pPr algn="ctr"/>
            <a:r>
              <a:rPr lang="en-US" sz="1800" dirty="0" err="1"/>
              <a:t>Najčešće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to </a:t>
            </a:r>
            <a:r>
              <a:rPr lang="en-US" sz="1800" dirty="0" err="1"/>
              <a:t>ljudi</a:t>
            </a:r>
            <a:r>
              <a:rPr lang="en-US" sz="1800" dirty="0"/>
              <a:t>  „</a:t>
            </a:r>
            <a:r>
              <a:rPr lang="en-US" sz="1800" dirty="0" err="1"/>
              <a:t>miješane</a:t>
            </a:r>
            <a:r>
              <a:rPr lang="en-US" sz="1800" dirty="0"/>
              <a:t> </a:t>
            </a:r>
            <a:r>
              <a:rPr lang="en-US" sz="1800" dirty="0" err="1"/>
              <a:t>krvi</a:t>
            </a:r>
            <a:r>
              <a:rPr lang="en-US" sz="1800" dirty="0"/>
              <a:t>“.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3674E74-D20D-4842-9C12-F836CDD4C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3578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BB60CD-F55B-4DEC-84CF-B34D8D45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4" y="573690"/>
            <a:ext cx="6616800" cy="699900"/>
          </a:xfrm>
        </p:spPr>
        <p:txBody>
          <a:bodyPr/>
          <a:lstStyle/>
          <a:p>
            <a:pPr algn="ctr"/>
            <a:r>
              <a:rPr lang="en-US" u="sng" dirty="0"/>
              <a:t> </a:t>
            </a:r>
            <a:r>
              <a:rPr lang="sr-Latn-ME" u="sng" dirty="0"/>
              <a:t>Likovi</a:t>
            </a:r>
            <a:endParaRPr lang="en-US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8C9308-2240-49CA-AA59-1B6209D4E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4" y="1527510"/>
            <a:ext cx="6833445" cy="3042300"/>
          </a:xfrm>
        </p:spPr>
        <p:txBody>
          <a:bodyPr/>
          <a:lstStyle/>
          <a:p>
            <a:pPr algn="ctr"/>
            <a:r>
              <a:rPr lang="en-US" sz="1600" b="1" u="sng" dirty="0" err="1"/>
              <a:t>Zajedničko</a:t>
            </a:r>
            <a:r>
              <a:rPr lang="en-US" sz="1600" b="1" u="sng" dirty="0"/>
              <a:t> je </a:t>
            </a:r>
            <a:r>
              <a:rPr lang="en-US" sz="1600" b="1" u="sng" dirty="0" err="1"/>
              <a:t>i</a:t>
            </a:r>
            <a:r>
              <a:rPr lang="en-US" sz="1600" b="1" u="sng" dirty="0"/>
              <a:t> to </a:t>
            </a:r>
            <a:r>
              <a:rPr lang="en-US" sz="1600" b="1" u="sng" dirty="0" err="1"/>
              <a:t>što</a:t>
            </a:r>
            <a:r>
              <a:rPr lang="en-US" sz="1600" b="1" u="sng" dirty="0"/>
              <a:t> </a:t>
            </a:r>
            <a:r>
              <a:rPr lang="en-US" sz="1600" b="1" u="sng" dirty="0" err="1"/>
              <a:t>svoju</a:t>
            </a:r>
            <a:r>
              <a:rPr lang="en-US" sz="1600" b="1" u="sng" dirty="0"/>
              <a:t> </a:t>
            </a:r>
            <a:r>
              <a:rPr lang="en-US" sz="1600" b="1" u="sng" dirty="0" err="1"/>
              <a:t>nevinost</a:t>
            </a:r>
            <a:r>
              <a:rPr lang="en-US" sz="1600" b="1" u="sng" dirty="0"/>
              <a:t> ne </a:t>
            </a:r>
            <a:r>
              <a:rPr lang="en-US" sz="1600" b="1" u="sng" dirty="0" err="1"/>
              <a:t>mogu</a:t>
            </a:r>
            <a:r>
              <a:rPr lang="en-US" sz="1600" b="1" u="sng" dirty="0"/>
              <a:t> da </a:t>
            </a:r>
            <a:r>
              <a:rPr lang="en-US" sz="1600" b="1" u="sng" dirty="0" err="1"/>
              <a:t>dokažu</a:t>
            </a:r>
            <a:r>
              <a:rPr lang="en-US" sz="1600" b="1" u="sng" dirty="0"/>
              <a:t>.</a:t>
            </a:r>
            <a:r>
              <a:rPr lang="sr-Latn-ME" sz="1600" b="1" u="sng" dirty="0"/>
              <a:t/>
            </a:r>
            <a:br>
              <a:rPr lang="sr-Latn-ME" sz="1600" b="1" u="sng" dirty="0"/>
            </a:br>
            <a:endParaRPr lang="en-US" sz="1600" b="1" u="sng" dirty="0"/>
          </a:p>
          <a:p>
            <a:pPr algn="ctr"/>
            <a:r>
              <a:rPr lang="en-US" sz="1600" dirty="0"/>
              <a:t>Oni </a:t>
            </a:r>
            <a:r>
              <a:rPr lang="en-US" sz="1600" dirty="0" err="1"/>
              <a:t>imaju</a:t>
            </a:r>
            <a:r>
              <a:rPr lang="en-US" sz="1600" dirty="0"/>
              <a:t> i </a:t>
            </a:r>
            <a:r>
              <a:rPr lang="en-US" sz="1600" dirty="0" err="1"/>
              <a:t>drugih</a:t>
            </a:r>
            <a:r>
              <a:rPr lang="en-US" sz="1600" dirty="0"/>
              <a:t> </a:t>
            </a:r>
            <a:r>
              <a:rPr lang="en-US" sz="1600" dirty="0" err="1"/>
              <a:t>kvaliteta</a:t>
            </a:r>
            <a:r>
              <a:rPr lang="en-US" sz="1600" dirty="0" smtClean="0"/>
              <a:t>:</a:t>
            </a:r>
            <a:endParaRPr lang="en-US" sz="1600" dirty="0"/>
          </a:p>
          <a:p>
            <a:pPr algn="ctr"/>
            <a:r>
              <a:rPr lang="en-US" sz="1600" dirty="0" err="1"/>
              <a:t>Ćamil</a:t>
            </a:r>
            <a:r>
              <a:rPr lang="en-US" sz="1600" dirty="0"/>
              <a:t>- </a:t>
            </a:r>
            <a:r>
              <a:rPr lang="en-US" sz="1600" dirty="0" err="1"/>
              <a:t>istraživač</a:t>
            </a:r>
            <a:r>
              <a:rPr lang="en-US" sz="1600" dirty="0"/>
              <a:t>, </a:t>
            </a:r>
            <a:r>
              <a:rPr lang="en-US" sz="1600" dirty="0" err="1"/>
              <a:t>naučnik</a:t>
            </a:r>
            <a:r>
              <a:rPr lang="en-US" sz="1600" dirty="0"/>
              <a:t>;</a:t>
            </a:r>
          </a:p>
          <a:p>
            <a:pPr algn="ctr"/>
            <a:r>
              <a:rPr lang="en-US" sz="1600" dirty="0"/>
              <a:t>Haim- </a:t>
            </a:r>
            <a:r>
              <a:rPr lang="en-US" sz="1600" dirty="0" err="1"/>
              <a:t>vidovnjak</a:t>
            </a:r>
            <a:r>
              <a:rPr lang="en-US" sz="1600" dirty="0"/>
              <a:t>;</a:t>
            </a:r>
          </a:p>
          <a:p>
            <a:pPr algn="ctr"/>
            <a:r>
              <a:rPr lang="en-US" sz="1600" dirty="0"/>
              <a:t>Fra-</a:t>
            </a:r>
            <a:r>
              <a:rPr lang="en-US" sz="1600" dirty="0" err="1"/>
              <a:t>Petar</a:t>
            </a:r>
            <a:r>
              <a:rPr lang="en-US" sz="1600" dirty="0"/>
              <a:t>- </a:t>
            </a:r>
            <a:r>
              <a:rPr lang="en-US" sz="1600" dirty="0" err="1"/>
              <a:t>starac</a:t>
            </a:r>
            <a:r>
              <a:rPr lang="en-US" sz="1600" dirty="0"/>
              <a:t> </a:t>
            </a:r>
            <a:r>
              <a:rPr lang="en-US" sz="1600" dirty="0" err="1"/>
              <a:t>racionalnog</a:t>
            </a:r>
            <a:r>
              <a:rPr lang="en-US" sz="1600" dirty="0"/>
              <a:t> </a:t>
            </a:r>
            <a:r>
              <a:rPr lang="en-US" sz="1600" dirty="0" err="1"/>
              <a:t>mišljenja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smirenog</a:t>
            </a:r>
            <a:r>
              <a:rPr lang="en-US" sz="1600" dirty="0"/>
              <a:t> </a:t>
            </a:r>
            <a:r>
              <a:rPr lang="en-US" sz="1600" dirty="0" err="1"/>
              <a:t>ponašanja</a:t>
            </a:r>
            <a:r>
              <a:rPr lang="en-US" sz="1600" dirty="0"/>
              <a:t>; </a:t>
            </a:r>
          </a:p>
          <a:p>
            <a:pPr algn="ctr"/>
            <a:r>
              <a:rPr lang="en-US" sz="1600" dirty="0"/>
              <a:t>Svi </a:t>
            </a:r>
            <a:r>
              <a:rPr lang="en-US" sz="1600" dirty="0" err="1"/>
              <a:t>oni</a:t>
            </a:r>
            <a:r>
              <a:rPr lang="en-US" sz="1600" dirty="0"/>
              <a:t> pate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nosioci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tereta</a:t>
            </a:r>
            <a:r>
              <a:rPr lang="en-US" sz="1600" dirty="0"/>
              <a:t> </a:t>
            </a:r>
            <a:r>
              <a:rPr lang="en-US" sz="1600" dirty="0" err="1"/>
              <a:t>sopstvene</a:t>
            </a:r>
            <a:r>
              <a:rPr lang="en-US" sz="1600" dirty="0"/>
              <a:t> </a:t>
            </a:r>
            <a:r>
              <a:rPr lang="en-US" sz="1600" dirty="0" err="1"/>
              <a:t>sudbine</a:t>
            </a:r>
            <a:r>
              <a:rPr lang="en-US" sz="1600" dirty="0"/>
              <a:t>.</a:t>
            </a:r>
          </a:p>
          <a:p>
            <a:pPr algn="ctr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3674E74-D20D-4842-9C12-F836CDD4C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2887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BB60CD-F55B-4DEC-84CF-B34D8D45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4" y="573690"/>
            <a:ext cx="6616800" cy="699900"/>
          </a:xfrm>
        </p:spPr>
        <p:txBody>
          <a:bodyPr/>
          <a:lstStyle/>
          <a:p>
            <a:pPr algn="ctr"/>
            <a:r>
              <a:rPr lang="en-US" u="sng" dirty="0"/>
              <a:t> </a:t>
            </a:r>
            <a:r>
              <a:rPr lang="sr-Latn-ME" u="sng" dirty="0"/>
              <a:t>Likovi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3674E74-D20D-4842-9C12-F836CDD4C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942632FE-19BE-4758-8849-1F47A3D05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4" y="1448788"/>
            <a:ext cx="6834188" cy="30432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b="1" dirty="0" err="1"/>
              <a:t>Ćamil</a:t>
            </a:r>
            <a:r>
              <a:rPr lang="en-US" b="1" dirty="0"/>
              <a:t> </a:t>
            </a:r>
            <a:r>
              <a:rPr lang="en-US" b="1" dirty="0" err="1"/>
              <a:t>iz</a:t>
            </a:r>
            <a:r>
              <a:rPr lang="en-US" b="1" dirty="0"/>
              <a:t> Smirne</a:t>
            </a:r>
            <a:r>
              <a:rPr lang="sr-Latn-ME" b="1" dirty="0"/>
              <a:t/>
            </a:r>
            <a:br>
              <a:rPr lang="sr-Latn-ME" b="1" dirty="0"/>
            </a:br>
            <a:endParaRPr lang="en-US" b="1" dirty="0"/>
          </a:p>
          <a:p>
            <a:r>
              <a:rPr lang="sr-Latn-ME" dirty="0"/>
              <a:t>Ćamilova tragična sudbina duboko se </a:t>
            </a:r>
            <a:r>
              <a:rPr lang="sr-Latn-ME" dirty="0" smtClean="0"/>
              <a:t>us</a:t>
            </a:r>
            <a:r>
              <a:rPr lang="en-US" dirty="0" smtClean="0"/>
              <a:t>i</a:t>
            </a:r>
            <a:r>
              <a:rPr lang="sr-Latn-ME" dirty="0" smtClean="0"/>
              <a:t>jeca </a:t>
            </a:r>
            <a:r>
              <a:rPr lang="sr-Latn-ME" dirty="0"/>
              <a:t>u svijest čitalaca. </a:t>
            </a:r>
          </a:p>
          <a:p>
            <a:r>
              <a:rPr lang="sr-Latn-ME" dirty="0"/>
              <a:t>Patnju mu je donijela ljubav, a </a:t>
            </a:r>
            <a:r>
              <a:rPr lang="sr-Latn-ME" dirty="0" smtClean="0"/>
              <a:t>knjiga </a:t>
            </a:r>
            <a:r>
              <a:rPr lang="sr-Latn-ME" dirty="0"/>
              <a:t>u kojoj je potražio spas, dovela ga je u Prokletu avliju.</a:t>
            </a:r>
          </a:p>
          <a:p>
            <a:r>
              <a:rPr lang="sr-Latn-ME" dirty="0"/>
              <a:t>U očima fra-Petra „lice toga čovjeka bilo je novo iznenađenje, belo i bledo onim sobnim bledilom, </a:t>
            </a:r>
            <a:r>
              <a:rPr lang="sr-Latn-ME" dirty="0" smtClean="0"/>
              <a:t>drugčije </a:t>
            </a:r>
            <a:r>
              <a:rPr lang="sr-Latn-ME" dirty="0"/>
              <a:t>od svega što se moglo očekivati...“</a:t>
            </a:r>
          </a:p>
          <a:p>
            <a:r>
              <a:rPr lang="sr-Latn-ME" dirty="0"/>
              <a:t>Na osnovu opisa Ćamilovog portreta saznajemo da je riječ o intelektualcu duboko utonulom u predmet kojim je zaokupiran.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1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14FC8D7-17DA-4449-A39D-8A881B02C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586" y="795664"/>
            <a:ext cx="4264092" cy="349956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BB60CD-F55B-4DEC-84CF-B34D8D45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4" y="573690"/>
            <a:ext cx="6616800" cy="699900"/>
          </a:xfrm>
        </p:spPr>
        <p:txBody>
          <a:bodyPr/>
          <a:lstStyle/>
          <a:p>
            <a:pPr algn="ctr"/>
            <a:r>
              <a:rPr lang="en-US" u="sng" dirty="0"/>
              <a:t> </a:t>
            </a:r>
            <a:r>
              <a:rPr lang="sr-Latn-ME" u="sng" dirty="0"/>
              <a:t>Likovi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3674E74-D20D-4842-9C12-F836CDD4C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913596E-2ABB-4ADC-B36E-7B2701047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4" y="1389148"/>
            <a:ext cx="6834188" cy="30432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b="1" dirty="0" err="1"/>
              <a:t>Ćamil</a:t>
            </a:r>
            <a:r>
              <a:rPr lang="en-US" sz="1800" b="1" dirty="0"/>
              <a:t> </a:t>
            </a:r>
            <a:r>
              <a:rPr lang="en-US" sz="1800" b="1" dirty="0" err="1"/>
              <a:t>iz</a:t>
            </a:r>
            <a:r>
              <a:rPr lang="en-US" sz="1800" b="1" dirty="0"/>
              <a:t> Smirne</a:t>
            </a:r>
            <a:r>
              <a:rPr lang="sr-Latn-ME" sz="1800" b="1" dirty="0"/>
              <a:t/>
            </a:r>
            <a:br>
              <a:rPr lang="sr-Latn-ME" sz="1800" b="1" dirty="0"/>
            </a:br>
            <a:endParaRPr lang="sr-Latn-ME" sz="1800" b="1" dirty="0"/>
          </a:p>
          <a:p>
            <a:r>
              <a:rPr lang="sr-Latn-ME" sz="1800" dirty="0"/>
              <a:t>Ćamilova kob je njegova strasna upućenost na knjigu. Kakve on knjige čita i šta piše u njima vlast nije htjela da „lupa glavu“.</a:t>
            </a:r>
          </a:p>
          <a:p>
            <a:r>
              <a:rPr lang="sr-Latn-ME" sz="1800" dirty="0"/>
              <a:t>Džem-sultanu ga je privukla </a:t>
            </a:r>
            <a:r>
              <a:rPr lang="sr-Latn-ME" sz="1800" dirty="0" smtClean="0"/>
              <a:t> </a:t>
            </a:r>
            <a:r>
              <a:rPr lang="sr-Latn-ME" sz="1800" dirty="0"/>
              <a:t>sličnost:usamljeništvo, darovitost, sklonost intelektualnim poslovima.</a:t>
            </a:r>
          </a:p>
          <a:p>
            <a:r>
              <a:rPr lang="sr-Latn-ME" sz="1800" dirty="0"/>
              <a:t>Fizička </a:t>
            </a:r>
            <a:r>
              <a:rPr lang="sr-Latn-ME" sz="1800" dirty="0" smtClean="0"/>
              <a:t>sličnost:</a:t>
            </a:r>
            <a:r>
              <a:rPr lang="en-US" sz="1800" dirty="0" smtClean="0"/>
              <a:t> </a:t>
            </a:r>
            <a:r>
              <a:rPr lang="sr-Latn-ME" sz="1800" dirty="0" smtClean="0"/>
              <a:t>odnjegovani</a:t>
            </a:r>
            <a:r>
              <a:rPr lang="sr-Latn-ME" sz="1800" dirty="0"/>
              <a:t>, naočiti; „miješane krvi“. 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79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sp>
        <p:nvSpPr>
          <p:cNvPr id="5" name="Titl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 smtClean="0">
                <a:latin typeface="Tinos" charset="0"/>
                <a:ea typeface="Tinos" charset="0"/>
                <a:cs typeface="Tinos" charset="0"/>
              </a:rPr>
              <a:t>Džem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,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nesrećni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sultan,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može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biti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Ćamilov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dvojnik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u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čiji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život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je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ušao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i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totalno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se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poistovijetio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sa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njim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kako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bi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pobjegao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od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života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koji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ga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je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razočarao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.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Poražen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sopstvenom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sudbinom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počinje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da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živi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tuđim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imenom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, i to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će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ga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koštati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života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.</a:t>
            </a:r>
          </a:p>
          <a:p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Možemo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reći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da se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Ćamil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zatvorio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u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četiri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zida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svoje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duše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kojoj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se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niko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nije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smio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približiti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. U tom je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liku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Andrić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želio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prikazati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apsurdnost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života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gdje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učeni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i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bogati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mogu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takođe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brzo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postati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bespomoćni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i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krivi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za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zločine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koje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jesu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i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nijesu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učinili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.</a:t>
            </a:r>
          </a:p>
          <a:p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Ćamilova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pojava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u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ćeliji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gde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su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fra-Petar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i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dvojica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Bugara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,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uspijeva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da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prodrma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fra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-Petra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kao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iskusnog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pripovjedača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,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kao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pripovjedača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strogo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racionalnog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,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čijem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oku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,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uhu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ništa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ne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uspijeva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promaći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. </a:t>
            </a:r>
          </a:p>
          <a:p>
            <a:endParaRPr lang="en-US" dirty="0">
              <a:latin typeface="Tinos" charset="0"/>
              <a:ea typeface="Tinos" charset="0"/>
              <a:cs typeface="Tino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10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BB60CD-F55B-4DEC-84CF-B34D8D45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4" y="573690"/>
            <a:ext cx="6616800" cy="699900"/>
          </a:xfrm>
        </p:spPr>
        <p:txBody>
          <a:bodyPr/>
          <a:lstStyle/>
          <a:p>
            <a:pPr algn="ctr"/>
            <a:r>
              <a:rPr lang="en-US" u="sng" dirty="0"/>
              <a:t> </a:t>
            </a:r>
            <a:r>
              <a:rPr lang="sr-Latn-ME" u="sng" dirty="0"/>
              <a:t>Likovi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3674E74-D20D-4842-9C12-F836CDD4C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F3F6C011-9562-4FC6-8D26-7BA95EC7A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750" y="1379538"/>
            <a:ext cx="6616700" cy="30416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sr-Latn-ME" b="1" dirty="0"/>
              <a:t>Džem – nesuđeni sultan</a:t>
            </a:r>
          </a:p>
          <a:p>
            <a:r>
              <a:rPr lang="sr-Latn-ME" dirty="0"/>
              <a:t>I u sudbini Džem-sultana, kao i u Ćamilovoj, pažnju zaokuplja </a:t>
            </a:r>
            <a:r>
              <a:rPr lang="sr-Latn-ME" dirty="0" smtClean="0"/>
              <a:t>njegova </a:t>
            </a:r>
            <a:r>
              <a:rPr lang="sr-Latn-ME" dirty="0"/>
              <a:t>nemogućnost da se izvuče iz apsurdnog položaja u koji je zapao.</a:t>
            </a:r>
          </a:p>
          <a:p>
            <a:r>
              <a:rPr lang="sr-Latn-ME" dirty="0"/>
              <a:t>Najdirljiviji momenat u Ćamilovoj priči o </a:t>
            </a:r>
            <a:r>
              <a:rPr lang="sr-Latn-ME" dirty="0" smtClean="0"/>
              <a:t>Džemu </a:t>
            </a:r>
            <a:r>
              <a:rPr lang="sr-Latn-ME" dirty="0"/>
              <a:t>je onaj o očajničkim pokušajima njegove majke da ga izvuče iz tamnice.</a:t>
            </a:r>
          </a:p>
          <a:p>
            <a:r>
              <a:rPr lang="sr-Latn-ME" dirty="0"/>
              <a:t>Iako zauzima centralno mjesto, on nije centralni lik </a:t>
            </a:r>
            <a:r>
              <a:rPr lang="sr-Latn-ME" dirty="0" smtClean="0"/>
              <a:t>priče, </a:t>
            </a:r>
            <a:r>
              <a:rPr lang="sr-Latn-ME" dirty="0"/>
              <a:t>već Ćamil. On je samo posrednik preko kojeg bolje upoznajemo Ćamila. Jer, kad Ćamil priča o Džemu, on priča o sebi.</a:t>
            </a:r>
          </a:p>
        </p:txBody>
      </p:sp>
    </p:spTree>
    <p:extLst>
      <p:ext uri="{BB962C8B-B14F-4D97-AF65-F5344CB8AC3E}">
        <p14:creationId xmlns:p14="http://schemas.microsoft.com/office/powerpoint/2010/main" val="2437089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BB60CD-F55B-4DEC-84CF-B34D8D45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4" y="573690"/>
            <a:ext cx="6616800" cy="699900"/>
          </a:xfrm>
        </p:spPr>
        <p:txBody>
          <a:bodyPr/>
          <a:lstStyle/>
          <a:p>
            <a:pPr algn="ctr"/>
            <a:r>
              <a:rPr lang="en-US" u="sng" dirty="0"/>
              <a:t> </a:t>
            </a:r>
            <a:r>
              <a:rPr lang="sr-Latn-ME" u="sng" dirty="0"/>
              <a:t>Likovi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3674E74-D20D-4842-9C12-F836CDD4C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2FCA63DC-6768-4472-8099-7DA9FCCB3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750" y="1379538"/>
            <a:ext cx="6616700" cy="30416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ME" sz="2000" b="1" dirty="0"/>
              <a:t>Haim</a:t>
            </a:r>
          </a:p>
          <a:p>
            <a:r>
              <a:rPr lang="sr-Latn-ME" sz="2000" dirty="0"/>
              <a:t>Haim i svojim fizičkim izgledom otkriva sklonost ka zavirivanju u tuđe tajne. </a:t>
            </a:r>
          </a:p>
          <a:p>
            <a:r>
              <a:rPr lang="sr-Latn-ME" sz="2000" i="1" dirty="0"/>
              <a:t>(„veliki nos“, „krupne oči sa žutom zakrvavljenom beonjačom</a:t>
            </a:r>
            <a:r>
              <a:rPr lang="sr-Latn-ME" sz="2000" dirty="0"/>
              <a:t>“)</a:t>
            </a:r>
          </a:p>
          <a:p>
            <a:r>
              <a:rPr lang="sr-Latn-ME" sz="2000" dirty="0"/>
              <a:t>Ono što bi saznao, morao je nekom da kaže.</a:t>
            </a:r>
          </a:p>
          <a:p>
            <a:r>
              <a:rPr lang="sr-Latn-ME" sz="2000" dirty="0"/>
              <a:t>Haim ima neka posebna čula kojima dopire do tajni, „</a:t>
            </a:r>
            <a:r>
              <a:rPr lang="sr-Latn-ME" sz="2000" i="1" dirty="0"/>
              <a:t>sve je znao, i video i ono što se nije moglo videti“.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930310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BB60CD-F55B-4DEC-84CF-B34D8D45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4" y="573690"/>
            <a:ext cx="6616800" cy="699900"/>
          </a:xfrm>
        </p:spPr>
        <p:txBody>
          <a:bodyPr/>
          <a:lstStyle/>
          <a:p>
            <a:pPr algn="ctr"/>
            <a:r>
              <a:rPr lang="en-US" u="sng" dirty="0"/>
              <a:t> </a:t>
            </a:r>
            <a:r>
              <a:rPr lang="sr-Latn-ME" u="sng" dirty="0"/>
              <a:t>Likovi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3674E74-D20D-4842-9C12-F836CDD4C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7DC75EE4-781B-45D4-8ACB-D9B6ED18A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750" y="1379538"/>
            <a:ext cx="6616700" cy="30416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Latn-ME" sz="2000" b="1" dirty="0"/>
              <a:t>Trezveni fratar – kazivač</a:t>
            </a:r>
          </a:p>
          <a:p>
            <a:endParaRPr lang="sr-Latn-ME" sz="2000" b="1" dirty="0"/>
          </a:p>
          <a:p>
            <a:r>
              <a:rPr lang="sr-Latn-ME" sz="2000" dirty="0"/>
              <a:t>Fra Petar je </a:t>
            </a:r>
            <a:r>
              <a:rPr lang="sr-Latn-ME" sz="2000" dirty="0" smtClean="0"/>
              <a:t>kaziv</a:t>
            </a:r>
            <a:r>
              <a:rPr lang="en-US" sz="2000" dirty="0" smtClean="0"/>
              <a:t>a</a:t>
            </a:r>
            <a:r>
              <a:rPr lang="sr-Latn-ME" sz="2000" dirty="0" smtClean="0"/>
              <a:t>č </a:t>
            </a:r>
            <a:r>
              <a:rPr lang="sr-Latn-ME" sz="2000" dirty="0"/>
              <a:t>cijele povijesti o Prokletoj </a:t>
            </a:r>
            <a:r>
              <a:rPr lang="sr-Latn-ME" sz="2000" dirty="0" smtClean="0"/>
              <a:t>avlij</a:t>
            </a:r>
            <a:r>
              <a:rPr lang="en-US" sz="2000" dirty="0" smtClean="0"/>
              <a:t>i</a:t>
            </a:r>
            <a:r>
              <a:rPr lang="sr-Latn-ME" sz="2000" dirty="0" smtClean="0"/>
              <a:t>. </a:t>
            </a:r>
            <a:r>
              <a:rPr lang="sr-Latn-ME" sz="2000" dirty="0"/>
              <a:t>On kazuje ono što je Haim čulima doznao i što je neposredno čuo od Ćamila.</a:t>
            </a:r>
          </a:p>
          <a:p>
            <a:r>
              <a:rPr lang="sr-Latn-ME" sz="2000" dirty="0"/>
              <a:t>Petar je </a:t>
            </a:r>
            <a:r>
              <a:rPr lang="sr-Latn-ME" sz="2000" dirty="0" smtClean="0"/>
              <a:t>suprotnost </a:t>
            </a:r>
            <a:r>
              <a:rPr lang="sr-Latn-ME" sz="2000" dirty="0"/>
              <a:t>Haimova. Njemu su potrebne Haimove parapsihološke sposobnosti, a Haimu </a:t>
            </a:r>
            <a:r>
              <a:rPr lang="en-US" sz="2000" dirty="0" smtClean="0"/>
              <a:t>P</a:t>
            </a:r>
            <a:r>
              <a:rPr lang="sr-Latn-ME" sz="2000" dirty="0" smtClean="0"/>
              <a:t>etrova </a:t>
            </a:r>
            <a:r>
              <a:rPr lang="sr-Latn-ME" sz="2000" dirty="0"/>
              <a:t>trezvenost i povjerljivost.</a:t>
            </a:r>
          </a:p>
        </p:txBody>
      </p:sp>
    </p:spTree>
    <p:extLst>
      <p:ext uri="{BB962C8B-B14F-4D97-AF65-F5344CB8AC3E}">
        <p14:creationId xmlns:p14="http://schemas.microsoft.com/office/powerpoint/2010/main" val="3376146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sz="1400" dirty="0"/>
              <a:t>Lik kroz čiju vizuru prolaze sve romaneskne priče Avlije je </a:t>
            </a:r>
            <a:r>
              <a:rPr lang="sr-Latn-CS" sz="1400" b="1" dirty="0"/>
              <a:t>fra-Petar</a:t>
            </a:r>
            <a:r>
              <a:rPr lang="sr-Latn-CS" sz="1400" dirty="0"/>
              <a:t>.</a:t>
            </a:r>
          </a:p>
          <a:p>
            <a:r>
              <a:rPr lang="sr-Latn-CS" sz="1400" dirty="0"/>
              <a:t>Na prološkoj granici romana saznajemo o fra-Petru i o tome kako je ostao u zatvoru, gdje provodi dva mjeseca  </a:t>
            </a:r>
            <a:r>
              <a:rPr lang="sr-Latn-CS" sz="1400" i="1" dirty="0"/>
              <a:t>pod istragom a da ga niko nije čestito saslušao</a:t>
            </a:r>
            <a:r>
              <a:rPr lang="sr-Latn-CS" sz="1400" dirty="0"/>
              <a:t>.</a:t>
            </a:r>
            <a:endParaRPr lang="en-US" sz="1400" dirty="0"/>
          </a:p>
          <a:p>
            <a:r>
              <a:rPr lang="en-US" sz="1400" dirty="0" err="1"/>
              <a:t>Kako</a:t>
            </a:r>
            <a:r>
              <a:rPr lang="en-US" sz="1400" dirty="0"/>
              <a:t> </a:t>
            </a:r>
            <a:r>
              <a:rPr lang="en-US" sz="1400" dirty="0" err="1"/>
              <a:t>fra-Petar</a:t>
            </a:r>
            <a:r>
              <a:rPr lang="en-US" sz="1400" dirty="0"/>
              <a:t> </a:t>
            </a:r>
            <a:r>
              <a:rPr lang="en-US" sz="1400" dirty="0" err="1"/>
              <a:t>upoznaje</a:t>
            </a:r>
            <a:r>
              <a:rPr lang="en-US" sz="1400" dirty="0"/>
              <a:t> </a:t>
            </a:r>
            <a:r>
              <a:rPr lang="en-US" sz="1400" dirty="0" err="1"/>
              <a:t>atmosferu</a:t>
            </a:r>
            <a:r>
              <a:rPr lang="en-US" sz="1400" dirty="0"/>
              <a:t> </a:t>
            </a:r>
            <a:r>
              <a:rPr lang="en-US" sz="1400" dirty="0" err="1"/>
              <a:t>Proklete</a:t>
            </a:r>
            <a:r>
              <a:rPr lang="en-US" sz="1400" dirty="0"/>
              <a:t> </a:t>
            </a:r>
            <a:r>
              <a:rPr lang="en-US" sz="1400" dirty="0" err="1"/>
              <a:t>avlije</a:t>
            </a:r>
            <a:r>
              <a:rPr lang="en-US" sz="1400" dirty="0"/>
              <a:t> i </a:t>
            </a:r>
            <a:r>
              <a:rPr lang="en-US" sz="1400" dirty="0" err="1"/>
              <a:t>druge</a:t>
            </a:r>
            <a:r>
              <a:rPr lang="en-US" sz="1400" dirty="0"/>
              <a:t> </a:t>
            </a:r>
            <a:r>
              <a:rPr lang="en-US" sz="1400" dirty="0" err="1"/>
              <a:t>zatvorenike</a:t>
            </a:r>
            <a:r>
              <a:rPr lang="en-US" sz="1400" dirty="0"/>
              <a:t>, </a:t>
            </a:r>
            <a:r>
              <a:rPr lang="en-US" sz="1400" dirty="0" err="1"/>
              <a:t>tako</a:t>
            </a:r>
            <a:r>
              <a:rPr lang="en-US" sz="1400" dirty="0"/>
              <a:t> </a:t>
            </a:r>
            <a:r>
              <a:rPr lang="en-US" sz="1400" dirty="0" err="1"/>
              <a:t>ih</a:t>
            </a:r>
            <a:r>
              <a:rPr lang="en-US" sz="1400" dirty="0"/>
              <a:t> i mi </a:t>
            </a:r>
            <a:r>
              <a:rPr lang="en-US" sz="1400" dirty="0" err="1"/>
              <a:t>upoznajemo</a:t>
            </a:r>
            <a:r>
              <a:rPr lang="en-US" sz="1400" dirty="0"/>
              <a:t>. Fra-</a:t>
            </a:r>
            <a:r>
              <a:rPr lang="en-US" sz="1400" dirty="0" err="1"/>
              <a:t>Petar</a:t>
            </a:r>
            <a:r>
              <a:rPr lang="en-US" sz="1400" dirty="0"/>
              <a:t> </a:t>
            </a:r>
            <a:r>
              <a:rPr lang="en-US" sz="1400" dirty="0" err="1"/>
              <a:t>pripovijeda</a:t>
            </a:r>
            <a:r>
              <a:rPr lang="en-US" sz="1400" dirty="0"/>
              <a:t> o </a:t>
            </a:r>
            <a:r>
              <a:rPr lang="en-US" sz="1400" dirty="0" err="1"/>
              <a:t>ljudima</a:t>
            </a:r>
            <a:r>
              <a:rPr lang="en-US" sz="1400" dirty="0"/>
              <a:t> </a:t>
            </a:r>
            <a:r>
              <a:rPr lang="en-US" sz="1400" dirty="0" err="1"/>
              <a:t>koje</a:t>
            </a:r>
            <a:r>
              <a:rPr lang="en-US" sz="1400" dirty="0"/>
              <a:t> je on </a:t>
            </a:r>
            <a:r>
              <a:rPr lang="en-US" sz="1400" dirty="0" err="1"/>
              <a:t>ovdje</a:t>
            </a:r>
            <a:r>
              <a:rPr lang="en-US" sz="1400" dirty="0"/>
              <a:t> </a:t>
            </a:r>
            <a:r>
              <a:rPr lang="en-US" sz="1400" dirty="0" err="1"/>
              <a:t>vidio</a:t>
            </a:r>
            <a:r>
              <a:rPr lang="en-US" sz="1400" dirty="0"/>
              <a:t> i o </a:t>
            </a:r>
            <a:r>
              <a:rPr lang="en-US" sz="1400" dirty="0" err="1"/>
              <a:t>situacijama</a:t>
            </a:r>
            <a:r>
              <a:rPr lang="en-US" sz="1400" dirty="0"/>
              <a:t>, </a:t>
            </a:r>
            <a:r>
              <a:rPr lang="en-US" sz="1400" dirty="0" err="1"/>
              <a:t>čiji</a:t>
            </a:r>
            <a:r>
              <a:rPr lang="en-US" sz="1400" dirty="0"/>
              <a:t> je on bio </a:t>
            </a:r>
            <a:r>
              <a:rPr lang="en-US" sz="1400" dirty="0" err="1"/>
              <a:t>svjedok</a:t>
            </a:r>
            <a:r>
              <a:rPr lang="en-US" sz="1400" dirty="0"/>
              <a:t>. Fra-</a:t>
            </a:r>
            <a:r>
              <a:rPr lang="en-US" sz="1400" dirty="0" err="1"/>
              <a:t>Petar</a:t>
            </a:r>
            <a:r>
              <a:rPr lang="en-US" sz="1400" dirty="0"/>
              <a:t> je </a:t>
            </a:r>
            <a:r>
              <a:rPr lang="en-US" sz="1400" dirty="0" err="1"/>
              <a:t>najviše</a:t>
            </a:r>
            <a:r>
              <a:rPr lang="en-US" sz="1400" dirty="0"/>
              <a:t> </a:t>
            </a:r>
            <a:r>
              <a:rPr lang="en-US" sz="1400" dirty="0" err="1"/>
              <a:t>volio</a:t>
            </a:r>
            <a:r>
              <a:rPr lang="en-US" sz="1400" dirty="0"/>
              <a:t> da </a:t>
            </a:r>
            <a:r>
              <a:rPr lang="en-US" sz="1400" dirty="0" err="1"/>
              <a:t>priča</a:t>
            </a:r>
            <a:r>
              <a:rPr lang="en-US" sz="1400" dirty="0"/>
              <a:t> o </a:t>
            </a:r>
            <a:r>
              <a:rPr lang="en-US" sz="1400" dirty="0" err="1"/>
              <a:t>carigradskom</a:t>
            </a:r>
            <a:r>
              <a:rPr lang="en-US" sz="1400" dirty="0"/>
              <a:t> </a:t>
            </a:r>
            <a:r>
              <a:rPr lang="en-US" sz="1400" dirty="0" err="1"/>
              <a:t>zatvoru</a:t>
            </a:r>
            <a:r>
              <a:rPr lang="en-US" sz="1400" dirty="0"/>
              <a:t> </a:t>
            </a:r>
            <a:r>
              <a:rPr lang="en-US" sz="1400" dirty="0" err="1"/>
              <a:t>Prokletoj</a:t>
            </a:r>
            <a:r>
              <a:rPr lang="en-US" sz="1400" dirty="0"/>
              <a:t> </a:t>
            </a:r>
            <a:r>
              <a:rPr lang="en-US" sz="1400" dirty="0" err="1"/>
              <a:t>avliji</a:t>
            </a:r>
            <a:r>
              <a:rPr lang="en-US" sz="1400" dirty="0"/>
              <a:t>, </a:t>
            </a:r>
            <a:r>
              <a:rPr lang="en-US" sz="1400" dirty="0" err="1"/>
              <a:t>gdje</a:t>
            </a:r>
            <a:r>
              <a:rPr lang="en-US" sz="1400" dirty="0"/>
              <a:t> je </a:t>
            </a:r>
            <a:r>
              <a:rPr lang="en-US" sz="1400" dirty="0" err="1"/>
              <a:t>proveo</a:t>
            </a:r>
            <a:r>
              <a:rPr lang="en-US" sz="1400" dirty="0"/>
              <a:t> </a:t>
            </a:r>
            <a:r>
              <a:rPr lang="en-US" sz="1400" dirty="0" err="1"/>
              <a:t>dva</a:t>
            </a:r>
            <a:r>
              <a:rPr lang="en-US" sz="1400" dirty="0"/>
              <a:t> </a:t>
            </a:r>
            <a:r>
              <a:rPr lang="en-US" sz="1400" dirty="0" err="1"/>
              <a:t>mjeseca</a:t>
            </a:r>
            <a:r>
              <a:rPr lang="en-US" sz="1400" dirty="0"/>
              <a:t>. </a:t>
            </a:r>
            <a:r>
              <a:rPr lang="en-US" sz="1400" dirty="0" err="1"/>
              <a:t>Vrijeme</a:t>
            </a:r>
            <a:r>
              <a:rPr lang="en-US" sz="1400" dirty="0"/>
              <a:t> </a:t>
            </a:r>
            <a:r>
              <a:rPr lang="en-US" sz="1400" dirty="0" err="1"/>
              <a:t>koje</a:t>
            </a:r>
            <a:r>
              <a:rPr lang="en-US" sz="1400" dirty="0"/>
              <a:t> je </a:t>
            </a:r>
            <a:r>
              <a:rPr lang="en-US" sz="1400" dirty="0" err="1"/>
              <a:t>fra-Petar</a:t>
            </a:r>
            <a:r>
              <a:rPr lang="en-US" sz="1400" dirty="0"/>
              <a:t> </a:t>
            </a:r>
            <a:r>
              <a:rPr lang="en-US" sz="1400" dirty="0" err="1"/>
              <a:t>boravio</a:t>
            </a:r>
            <a:r>
              <a:rPr lang="en-US" sz="1400" dirty="0"/>
              <a:t> u </a:t>
            </a:r>
            <a:r>
              <a:rPr lang="en-US" sz="1400" dirty="0" err="1"/>
              <a:t>Prokletoj</a:t>
            </a:r>
            <a:r>
              <a:rPr lang="en-US" sz="1400" dirty="0"/>
              <a:t> </a:t>
            </a:r>
            <a:r>
              <a:rPr lang="en-US" sz="1400" dirty="0" err="1"/>
              <a:t>avliji</a:t>
            </a:r>
            <a:r>
              <a:rPr lang="en-US" sz="1400" dirty="0"/>
              <a:t> </a:t>
            </a:r>
            <a:r>
              <a:rPr lang="en-US" sz="1400" dirty="0" err="1"/>
              <a:t>nije</a:t>
            </a:r>
            <a:r>
              <a:rPr lang="en-US" sz="1400" dirty="0"/>
              <a:t> </a:t>
            </a:r>
            <a:r>
              <a:rPr lang="en-US" sz="1400" dirty="0" err="1"/>
              <a:t>određeno</a:t>
            </a:r>
            <a:r>
              <a:rPr lang="en-US" sz="1400" dirty="0"/>
              <a:t>. U </a:t>
            </a:r>
            <a:r>
              <a:rPr lang="en-US" sz="1400" dirty="0" err="1"/>
              <a:t>fra-Petrovoj</a:t>
            </a:r>
            <a:r>
              <a:rPr lang="en-US" sz="1400" dirty="0"/>
              <a:t> </a:t>
            </a:r>
            <a:r>
              <a:rPr lang="en-US" sz="1400" dirty="0" err="1"/>
              <a:t>priči</a:t>
            </a:r>
            <a:r>
              <a:rPr lang="en-US" sz="1400" dirty="0"/>
              <a:t> </a:t>
            </a:r>
            <a:r>
              <a:rPr lang="en-US" sz="1400" dirty="0" err="1"/>
              <a:t>jedine</a:t>
            </a:r>
            <a:r>
              <a:rPr lang="en-US" sz="1400" dirty="0"/>
              <a:t> </a:t>
            </a:r>
            <a:r>
              <a:rPr lang="en-US" sz="1400" dirty="0" err="1"/>
              <a:t>istorijske</a:t>
            </a:r>
            <a:r>
              <a:rPr lang="en-US" sz="1400" dirty="0"/>
              <a:t> </a:t>
            </a:r>
            <a:r>
              <a:rPr lang="en-US" sz="1400" dirty="0" err="1"/>
              <a:t>godine</a:t>
            </a:r>
            <a:r>
              <a:rPr lang="en-US" sz="1400" dirty="0"/>
              <a:t> </a:t>
            </a:r>
            <a:r>
              <a:rPr lang="en-US" sz="1400" dirty="0" err="1"/>
              <a:t>koje</a:t>
            </a:r>
            <a:r>
              <a:rPr lang="en-US" sz="1400" dirty="0"/>
              <a:t> se </a:t>
            </a:r>
            <a:r>
              <a:rPr lang="en-US" sz="1400" dirty="0" err="1"/>
              <a:t>pominju</a:t>
            </a:r>
            <a:r>
              <a:rPr lang="en-US" sz="1400" dirty="0"/>
              <a:t> </a:t>
            </a:r>
            <a:r>
              <a:rPr lang="en-US" sz="1400" dirty="0" err="1"/>
              <a:t>jesu</a:t>
            </a:r>
            <a:r>
              <a:rPr lang="en-US" sz="1400" dirty="0"/>
              <a:t> u </a:t>
            </a:r>
            <a:r>
              <a:rPr lang="en-US" sz="1400" dirty="0" err="1"/>
              <a:t>vezi</a:t>
            </a:r>
            <a:r>
              <a:rPr lang="en-US" sz="1400" dirty="0"/>
              <a:t> </a:t>
            </a:r>
            <a:r>
              <a:rPr lang="en-US" sz="1400" dirty="0" err="1"/>
              <a:t>sa</a:t>
            </a:r>
            <a:r>
              <a:rPr lang="en-US" sz="1400" dirty="0"/>
              <a:t> </a:t>
            </a:r>
            <a:r>
              <a:rPr lang="en-US" sz="1400" dirty="0" err="1"/>
              <a:t>životom</a:t>
            </a:r>
            <a:r>
              <a:rPr lang="en-US" sz="1400" dirty="0"/>
              <a:t>  </a:t>
            </a:r>
            <a:r>
              <a:rPr lang="en-US" sz="1400" dirty="0" err="1"/>
              <a:t>Džema</a:t>
            </a:r>
            <a:r>
              <a:rPr lang="en-US" sz="1400" dirty="0"/>
              <a:t>, o </a:t>
            </a:r>
            <a:r>
              <a:rPr lang="en-US" sz="1400" dirty="0" err="1"/>
              <a:t>kojem</a:t>
            </a:r>
            <a:r>
              <a:rPr lang="en-US" sz="1400" dirty="0"/>
              <a:t> </a:t>
            </a:r>
            <a:r>
              <a:rPr lang="en-US" sz="1400" dirty="0" err="1"/>
              <a:t>će</a:t>
            </a:r>
            <a:r>
              <a:rPr lang="en-US" sz="1400" dirty="0"/>
              <a:t> </a:t>
            </a:r>
            <a:r>
              <a:rPr lang="en-US" sz="1400" dirty="0" err="1"/>
              <a:t>pričati</a:t>
            </a:r>
            <a:r>
              <a:rPr lang="en-US" sz="1400" dirty="0"/>
              <a:t> </a:t>
            </a:r>
            <a:r>
              <a:rPr lang="en-US" sz="1400" dirty="0" err="1"/>
              <a:t>Ćamil</a:t>
            </a:r>
            <a:r>
              <a:rPr lang="en-US" sz="1400" dirty="0"/>
              <a:t>. </a:t>
            </a:r>
            <a:r>
              <a:rPr lang="en-US" sz="1400" dirty="0" err="1"/>
              <a:t>Bezimeni</a:t>
            </a:r>
            <a:r>
              <a:rPr lang="en-US" sz="1400" dirty="0"/>
              <a:t> </a:t>
            </a:r>
            <a:r>
              <a:rPr lang="en-US" sz="1400" dirty="0" err="1"/>
              <a:t>mladić</a:t>
            </a:r>
            <a:r>
              <a:rPr lang="en-US" sz="1400" dirty="0"/>
              <a:t> se </a:t>
            </a:r>
            <a:r>
              <a:rPr lang="en-US" sz="1400" dirty="0" err="1"/>
              <a:t>sjeća</a:t>
            </a:r>
            <a:r>
              <a:rPr lang="en-US" sz="1400" dirty="0"/>
              <a:t> da je u </a:t>
            </a:r>
            <a:r>
              <a:rPr lang="en-US" sz="1400" dirty="0" err="1"/>
              <a:t>svoje</a:t>
            </a:r>
            <a:r>
              <a:rPr lang="en-US" sz="1400" dirty="0"/>
              <a:t> </a:t>
            </a:r>
            <a:r>
              <a:rPr lang="en-US" sz="1400" dirty="0" err="1"/>
              <a:t>poslednje</a:t>
            </a:r>
            <a:r>
              <a:rPr lang="en-US" sz="1400" dirty="0"/>
              <a:t> </a:t>
            </a:r>
            <a:r>
              <a:rPr lang="en-US" sz="1400" dirty="0" err="1"/>
              <a:t>vrijeme</a:t>
            </a:r>
            <a:r>
              <a:rPr lang="en-US" sz="1400" dirty="0"/>
              <a:t> </a:t>
            </a:r>
            <a:r>
              <a:rPr lang="en-US" sz="1400" dirty="0" err="1"/>
              <a:t>fra-Petar</a:t>
            </a:r>
            <a:r>
              <a:rPr lang="en-US" sz="1400" dirty="0"/>
              <a:t> </a:t>
            </a:r>
            <a:r>
              <a:rPr lang="en-US" sz="1400" dirty="0" err="1"/>
              <a:t>najviše</a:t>
            </a:r>
            <a:r>
              <a:rPr lang="en-US" sz="1400" dirty="0"/>
              <a:t> </a:t>
            </a:r>
            <a:r>
              <a:rPr lang="en-US" sz="1400" dirty="0" err="1"/>
              <a:t>pripovijedao</a:t>
            </a:r>
            <a:r>
              <a:rPr lang="en-US" sz="1400" dirty="0"/>
              <a:t> o ta </a:t>
            </a:r>
            <a:r>
              <a:rPr lang="en-US" sz="1400" dirty="0" err="1"/>
              <a:t>dva</a:t>
            </a:r>
            <a:r>
              <a:rPr lang="en-US" sz="1400" dirty="0"/>
              <a:t> </a:t>
            </a:r>
            <a:r>
              <a:rPr lang="en-US" sz="1400" dirty="0" err="1"/>
              <a:t>mjeseca</a:t>
            </a:r>
            <a:r>
              <a:rPr lang="en-US" sz="1400" dirty="0"/>
              <a:t> </a:t>
            </a:r>
            <a:r>
              <a:rPr lang="en-US" sz="1400" dirty="0" err="1"/>
              <a:t>svog</a:t>
            </a:r>
            <a:r>
              <a:rPr lang="en-US" sz="1400" dirty="0"/>
              <a:t> </a:t>
            </a:r>
            <a:r>
              <a:rPr lang="en-US" sz="1400" dirty="0" err="1"/>
              <a:t>života</a:t>
            </a:r>
            <a:r>
              <a:rPr lang="en-US" sz="1400" dirty="0"/>
              <a:t> </a:t>
            </a:r>
            <a:r>
              <a:rPr lang="en-US" sz="1400" dirty="0" err="1"/>
              <a:t>koje</a:t>
            </a:r>
            <a:r>
              <a:rPr lang="en-US" sz="1400" dirty="0"/>
              <a:t> je </a:t>
            </a:r>
            <a:r>
              <a:rPr lang="en-US" sz="1400" dirty="0" err="1"/>
              <a:t>proveo</a:t>
            </a:r>
            <a:r>
              <a:rPr lang="en-US" sz="1400" dirty="0"/>
              <a:t> u </a:t>
            </a:r>
            <a:r>
              <a:rPr lang="en-US" sz="1400" dirty="0" err="1"/>
              <a:t>zatvoru</a:t>
            </a:r>
            <a:r>
              <a:rPr lang="en-US" sz="1400" dirty="0"/>
              <a:t> </a:t>
            </a:r>
            <a:r>
              <a:rPr lang="en-US" sz="1400" dirty="0" err="1"/>
              <a:t>Prokleta</a:t>
            </a:r>
            <a:r>
              <a:rPr lang="en-US" sz="1400" dirty="0"/>
              <a:t> </a:t>
            </a:r>
            <a:r>
              <a:rPr lang="en-US" sz="1400" dirty="0" err="1"/>
              <a:t>avlija</a:t>
            </a:r>
            <a:r>
              <a:rPr lang="en-US" sz="1400" dirty="0"/>
              <a:t>. </a:t>
            </a:r>
            <a:r>
              <a:rPr lang="sr-Latn-CS" sz="1400" dirty="0"/>
              <a:t> 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7986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sp>
        <p:nvSpPr>
          <p:cNvPr id="5" name="Titl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Riječ</a:t>
            </a:r>
            <a:r>
              <a:rPr lang="en-US" sz="1400" dirty="0"/>
              <a:t> je </a:t>
            </a:r>
            <a:r>
              <a:rPr lang="en-US" sz="1400" dirty="0" err="1"/>
              <a:t>za</a:t>
            </a:r>
            <a:r>
              <a:rPr lang="en-US" sz="1400" dirty="0"/>
              <a:t> </a:t>
            </a:r>
            <a:r>
              <a:rPr lang="en-US" sz="1400" dirty="0" err="1"/>
              <a:t>njega</a:t>
            </a:r>
            <a:r>
              <a:rPr lang="en-US" sz="1400" dirty="0"/>
              <a:t> </a:t>
            </a:r>
            <a:r>
              <a:rPr lang="en-US" sz="1400" dirty="0" err="1"/>
              <a:t>potreba</a:t>
            </a:r>
            <a:r>
              <a:rPr lang="en-US" sz="1400" dirty="0"/>
              <a:t>. On </a:t>
            </a:r>
            <a:r>
              <a:rPr lang="en-US" sz="1400" dirty="0" err="1"/>
              <a:t>govori</a:t>
            </a:r>
            <a:r>
              <a:rPr lang="en-US" sz="1400" dirty="0"/>
              <a:t>, </a:t>
            </a:r>
            <a:r>
              <a:rPr lang="en-US" sz="1400" dirty="0" err="1"/>
              <a:t>ali</a:t>
            </a:r>
            <a:r>
              <a:rPr lang="en-US" sz="1400" dirty="0"/>
              <a:t> </a:t>
            </a:r>
            <a:r>
              <a:rPr lang="en-US" sz="1400" dirty="0" err="1"/>
              <a:t>želi</a:t>
            </a:r>
            <a:r>
              <a:rPr lang="en-US" sz="1400" dirty="0"/>
              <a:t> i da </a:t>
            </a:r>
            <a:r>
              <a:rPr lang="en-US" sz="1400" dirty="0" err="1"/>
              <a:t>sluša</a:t>
            </a:r>
            <a:r>
              <a:rPr lang="en-US" sz="1400" dirty="0"/>
              <a:t>. </a:t>
            </a:r>
            <a:r>
              <a:rPr lang="en-US" sz="1400" dirty="0" err="1"/>
              <a:t>Njegova</a:t>
            </a:r>
            <a:r>
              <a:rPr lang="en-US" sz="1400" dirty="0"/>
              <a:t> </a:t>
            </a:r>
            <a:r>
              <a:rPr lang="en-US" sz="1400" dirty="0" err="1"/>
              <a:t>riječ</a:t>
            </a:r>
            <a:r>
              <a:rPr lang="en-US" sz="1400" dirty="0"/>
              <a:t> je u </a:t>
            </a:r>
            <a:r>
              <a:rPr lang="en-US" sz="1400" dirty="0" err="1"/>
              <a:t>skladu</a:t>
            </a:r>
            <a:r>
              <a:rPr lang="en-US" sz="1400" dirty="0"/>
              <a:t> </a:t>
            </a:r>
            <a:r>
              <a:rPr lang="en-US" sz="1400" dirty="0" err="1"/>
              <a:t>sa</a:t>
            </a:r>
            <a:r>
              <a:rPr lang="en-US" sz="1400" dirty="0"/>
              <a:t> </a:t>
            </a:r>
            <a:r>
              <a:rPr lang="en-US" sz="1400" dirty="0" err="1"/>
              <a:t>životom</a:t>
            </a:r>
            <a:r>
              <a:rPr lang="en-US" sz="1400" dirty="0"/>
              <a:t> </a:t>
            </a:r>
            <a:r>
              <a:rPr lang="en-US" sz="1400" dirty="0" err="1"/>
              <a:t>prostora</a:t>
            </a:r>
            <a:r>
              <a:rPr lang="en-US" sz="1400" dirty="0"/>
              <a:t> u </a:t>
            </a:r>
            <a:r>
              <a:rPr lang="en-US" sz="1400" dirty="0" err="1"/>
              <a:t>kojem</a:t>
            </a:r>
            <a:r>
              <a:rPr lang="en-US" sz="1400" dirty="0"/>
              <a:t> </a:t>
            </a:r>
            <a:r>
              <a:rPr lang="en-US" sz="1400" dirty="0" err="1"/>
              <a:t>egzistira</a:t>
            </a:r>
            <a:r>
              <a:rPr lang="en-US" sz="1400" dirty="0"/>
              <a:t>. </a:t>
            </a:r>
            <a:r>
              <a:rPr lang="en-US" sz="1400" dirty="0" err="1"/>
              <a:t>Danju</a:t>
            </a:r>
            <a:r>
              <a:rPr lang="en-US" sz="1400" dirty="0"/>
              <a:t>, u </a:t>
            </a:r>
            <a:r>
              <a:rPr lang="en-US" sz="1400" dirty="0" err="1"/>
              <a:t>dvorištu</a:t>
            </a:r>
            <a:r>
              <a:rPr lang="en-US" sz="1400" dirty="0"/>
              <a:t>, </a:t>
            </a:r>
            <a:r>
              <a:rPr lang="en-US" sz="1400" dirty="0" err="1"/>
              <a:t>zainteresovano</a:t>
            </a:r>
            <a:r>
              <a:rPr lang="en-US" sz="1400" dirty="0"/>
              <a:t> </a:t>
            </a:r>
            <a:r>
              <a:rPr lang="en-US" sz="1400" dirty="0" err="1"/>
              <a:t>prilazi</a:t>
            </a:r>
            <a:r>
              <a:rPr lang="en-US" sz="1400" dirty="0"/>
              <a:t> </a:t>
            </a:r>
            <a:r>
              <a:rPr lang="en-US" sz="1400" dirty="0" err="1"/>
              <a:t>krugovima</a:t>
            </a:r>
            <a:r>
              <a:rPr lang="en-US" sz="1400" dirty="0"/>
              <a:t> </a:t>
            </a:r>
            <a:r>
              <a:rPr lang="en-US" sz="1400" dirty="0" err="1"/>
              <a:t>zatvorenika</a:t>
            </a:r>
            <a:r>
              <a:rPr lang="en-US" sz="1400" dirty="0"/>
              <a:t> i </a:t>
            </a:r>
            <a:r>
              <a:rPr lang="en-US" sz="1400" dirty="0" err="1"/>
              <a:t>sluša</a:t>
            </a:r>
            <a:r>
              <a:rPr lang="en-US" sz="1400" dirty="0"/>
              <a:t> </a:t>
            </a:r>
            <a:r>
              <a:rPr lang="en-US" sz="1400" dirty="0" err="1"/>
              <a:t>njihove</a:t>
            </a:r>
            <a:r>
              <a:rPr lang="en-US" sz="1400" dirty="0"/>
              <a:t> </a:t>
            </a:r>
            <a:r>
              <a:rPr lang="en-US" sz="1400" dirty="0" err="1"/>
              <a:t>priče</a:t>
            </a:r>
            <a:r>
              <a:rPr lang="en-US" sz="1400" dirty="0"/>
              <a:t>. . Fra-</a:t>
            </a:r>
            <a:r>
              <a:rPr lang="en-US" sz="1400" dirty="0" err="1"/>
              <a:t>Petar</a:t>
            </a:r>
            <a:r>
              <a:rPr lang="en-US" sz="1400" dirty="0"/>
              <a:t> </a:t>
            </a:r>
            <a:r>
              <a:rPr lang="en-US" sz="1400" dirty="0" err="1"/>
              <a:t>ovde</a:t>
            </a:r>
            <a:r>
              <a:rPr lang="en-US" sz="1400" dirty="0"/>
              <a:t> </a:t>
            </a:r>
            <a:r>
              <a:rPr lang="en-US" sz="1400" dirty="0" err="1"/>
              <a:t>nije</a:t>
            </a:r>
            <a:r>
              <a:rPr lang="en-US" sz="1400" dirty="0"/>
              <a:t> u </a:t>
            </a:r>
            <a:r>
              <a:rPr lang="en-US" sz="1400" dirty="0" err="1"/>
              <a:t>svojoj</a:t>
            </a:r>
            <a:r>
              <a:rPr lang="en-US" sz="1400" dirty="0"/>
              <a:t> </a:t>
            </a:r>
            <a:r>
              <a:rPr lang="en-US" sz="1400" dirty="0" err="1"/>
              <a:t>mantiji</a:t>
            </a:r>
            <a:r>
              <a:rPr lang="en-US" sz="1400" dirty="0"/>
              <a:t>, to </a:t>
            </a:r>
            <a:r>
              <a:rPr lang="en-US" sz="1400" dirty="0" err="1"/>
              <a:t>vidi</a:t>
            </a:r>
            <a:r>
              <a:rPr lang="en-US" sz="1400" dirty="0"/>
              <a:t>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svoju</a:t>
            </a:r>
            <a:r>
              <a:rPr lang="en-US" sz="1400" dirty="0"/>
              <a:t> </a:t>
            </a:r>
            <a:r>
              <a:rPr lang="en-US" sz="1400" dirty="0" err="1"/>
              <a:t>prednost</a:t>
            </a:r>
            <a:r>
              <a:rPr lang="en-US" sz="1400" dirty="0"/>
              <a:t> da se </a:t>
            </a:r>
            <a:r>
              <a:rPr lang="en-US" sz="1400" dirty="0" err="1"/>
              <a:t>što</a:t>
            </a:r>
            <a:r>
              <a:rPr lang="en-US" sz="1400" dirty="0"/>
              <a:t> </a:t>
            </a:r>
            <a:r>
              <a:rPr lang="en-US" sz="1400" dirty="0" err="1"/>
              <a:t>lakše</a:t>
            </a:r>
            <a:r>
              <a:rPr lang="en-US" sz="1400" dirty="0"/>
              <a:t> </a:t>
            </a:r>
            <a:r>
              <a:rPr lang="en-US" sz="1400" dirty="0" err="1"/>
              <a:t>utopi</a:t>
            </a:r>
            <a:r>
              <a:rPr lang="en-US" sz="1400" dirty="0"/>
              <a:t> </a:t>
            </a:r>
            <a:r>
              <a:rPr lang="en-US" sz="1400" dirty="0" err="1"/>
              <a:t>među</a:t>
            </a:r>
            <a:r>
              <a:rPr lang="en-US" sz="1400" dirty="0"/>
              <a:t> </a:t>
            </a:r>
            <a:r>
              <a:rPr lang="en-US" sz="1400" dirty="0" err="1"/>
              <a:t>ljude</a:t>
            </a:r>
            <a:r>
              <a:rPr lang="en-US" sz="1400" dirty="0"/>
              <a:t> </a:t>
            </a:r>
            <a:r>
              <a:rPr lang="en-US" sz="1400" dirty="0" err="1"/>
              <a:t>pretežno</a:t>
            </a:r>
            <a:r>
              <a:rPr lang="en-US" sz="1400" dirty="0"/>
              <a:t> </a:t>
            </a:r>
            <a:r>
              <a:rPr lang="en-US" sz="1400" dirty="0" err="1"/>
              <a:t>drugih</a:t>
            </a:r>
            <a:r>
              <a:rPr lang="en-US" sz="1400" dirty="0"/>
              <a:t> </a:t>
            </a:r>
            <a:r>
              <a:rPr lang="en-US" sz="1400" dirty="0" err="1"/>
              <a:t>vjeroispovijesti</a:t>
            </a:r>
            <a:r>
              <a:rPr lang="en-US" sz="1400" dirty="0"/>
              <a:t>, </a:t>
            </a:r>
            <a:r>
              <a:rPr lang="en-US" sz="1400" i="1" dirty="0" err="1"/>
              <a:t>Sva</a:t>
            </a:r>
            <a:r>
              <a:rPr lang="en-US" sz="1400" i="1" dirty="0"/>
              <a:t> je </a:t>
            </a:r>
            <a:r>
              <a:rPr lang="en-US" sz="1400" i="1" dirty="0" err="1"/>
              <a:t>sreća</a:t>
            </a:r>
            <a:r>
              <a:rPr lang="en-US" sz="1400" i="1" dirty="0"/>
              <a:t> </a:t>
            </a:r>
            <a:r>
              <a:rPr lang="en-US" sz="1400" i="1" dirty="0" err="1"/>
              <a:t>te</a:t>
            </a:r>
            <a:r>
              <a:rPr lang="en-US" sz="1400" i="1" dirty="0"/>
              <a:t> </a:t>
            </a:r>
            <a:r>
              <a:rPr lang="en-US" sz="1400" i="1" dirty="0" err="1"/>
              <a:t>sam</a:t>
            </a:r>
            <a:r>
              <a:rPr lang="en-US" sz="1400" i="1" dirty="0"/>
              <a:t> u </a:t>
            </a:r>
            <a:r>
              <a:rPr lang="en-US" sz="1400" i="1" dirty="0" err="1"/>
              <a:t>civilu</a:t>
            </a:r>
            <a:r>
              <a:rPr lang="en-US" sz="1400" i="1" dirty="0"/>
              <a:t> i </a:t>
            </a:r>
            <a:r>
              <a:rPr lang="en-US" sz="1400" i="1" dirty="0" err="1"/>
              <a:t>niko</a:t>
            </a:r>
            <a:r>
              <a:rPr lang="en-US" sz="1400" i="1" dirty="0"/>
              <a:t> ne </a:t>
            </a:r>
            <a:r>
              <a:rPr lang="en-US" sz="1400" i="1" dirty="0" err="1"/>
              <a:t>zna</a:t>
            </a:r>
            <a:r>
              <a:rPr lang="en-US" sz="1400" i="1" dirty="0"/>
              <a:t> </a:t>
            </a:r>
            <a:r>
              <a:rPr lang="en-US" sz="1400" i="1" dirty="0" err="1"/>
              <a:t>ko</a:t>
            </a:r>
            <a:r>
              <a:rPr lang="en-US" sz="1400" i="1" dirty="0"/>
              <a:t> </a:t>
            </a:r>
            <a:r>
              <a:rPr lang="en-US" sz="1400" i="1" dirty="0" err="1"/>
              <a:t>sam</a:t>
            </a:r>
            <a:r>
              <a:rPr lang="en-US" sz="1400" i="1" dirty="0"/>
              <a:t> i </a:t>
            </a:r>
            <a:r>
              <a:rPr lang="en-US" sz="1400" i="1" dirty="0" err="1"/>
              <a:t>šta</a:t>
            </a:r>
            <a:r>
              <a:rPr lang="en-US" sz="1400" i="1" dirty="0"/>
              <a:t> </a:t>
            </a:r>
            <a:r>
              <a:rPr lang="en-US" sz="1400" i="1" dirty="0" err="1"/>
              <a:t>sam.</a:t>
            </a:r>
            <a:endParaRPr lang="en-US" sz="1400" dirty="0"/>
          </a:p>
          <a:p>
            <a:r>
              <a:rPr lang="en-US" sz="1400" dirty="0" err="1"/>
              <a:t>Čak</a:t>
            </a:r>
            <a:r>
              <a:rPr lang="en-US" sz="1400" dirty="0"/>
              <a:t> i u </a:t>
            </a:r>
            <a:r>
              <a:rPr lang="en-US" sz="1400" dirty="0" err="1"/>
              <a:t>zatvoru</a:t>
            </a:r>
            <a:r>
              <a:rPr lang="en-US" sz="1400" dirty="0"/>
              <a:t> </a:t>
            </a:r>
            <a:r>
              <a:rPr lang="en-US" sz="1400" dirty="0" err="1"/>
              <a:t>fra-Petar</a:t>
            </a:r>
            <a:r>
              <a:rPr lang="en-US" sz="1400" dirty="0"/>
              <a:t> </a:t>
            </a:r>
            <a:r>
              <a:rPr lang="en-US" sz="1400" dirty="0" err="1"/>
              <a:t>traži</a:t>
            </a:r>
            <a:r>
              <a:rPr lang="en-US" sz="1400" dirty="0"/>
              <a:t> </a:t>
            </a:r>
            <a:r>
              <a:rPr lang="en-US" sz="1400" dirty="0" err="1"/>
              <a:t>ljepotu</a:t>
            </a:r>
            <a:r>
              <a:rPr lang="en-US" sz="1400" dirty="0"/>
              <a:t> i </a:t>
            </a:r>
            <a:r>
              <a:rPr lang="en-US" sz="1400" dirty="0" err="1"/>
              <a:t>zadovoljstva</a:t>
            </a:r>
            <a:r>
              <a:rPr lang="en-US" sz="1400" dirty="0"/>
              <a:t>. </a:t>
            </a:r>
            <a:r>
              <a:rPr lang="en-US" sz="1400" dirty="0" err="1"/>
              <a:t>Najviše</a:t>
            </a:r>
            <a:r>
              <a:rPr lang="en-US" sz="1400" dirty="0"/>
              <a:t> </a:t>
            </a:r>
            <a:r>
              <a:rPr lang="en-US" sz="1400" dirty="0" err="1"/>
              <a:t>ih</a:t>
            </a:r>
            <a:r>
              <a:rPr lang="en-US" sz="1400" dirty="0"/>
              <a:t> </a:t>
            </a:r>
            <a:r>
              <a:rPr lang="en-US" sz="1400" dirty="0" err="1"/>
              <a:t>uspijeva</a:t>
            </a:r>
            <a:r>
              <a:rPr lang="en-US" sz="1400" dirty="0"/>
              <a:t> </a:t>
            </a:r>
            <a:r>
              <a:rPr lang="en-US" sz="1400" dirty="0" err="1"/>
              <a:t>pronaći</a:t>
            </a:r>
            <a:r>
              <a:rPr lang="en-US" sz="1400" dirty="0"/>
              <a:t> u </a:t>
            </a:r>
            <a:r>
              <a:rPr lang="en-US" sz="1400" dirty="0" err="1"/>
              <a:t>ostacima</a:t>
            </a:r>
            <a:r>
              <a:rPr lang="en-US" sz="1400" dirty="0"/>
              <a:t> </a:t>
            </a:r>
            <a:r>
              <a:rPr lang="en-US" sz="1400" dirty="0" err="1"/>
              <a:t>prirode</a:t>
            </a:r>
            <a:r>
              <a:rPr lang="en-US" sz="1400" dirty="0"/>
              <a:t> u </a:t>
            </a:r>
            <a:r>
              <a:rPr lang="en-US" sz="1400" dirty="0" err="1"/>
              <a:t>Avliji</a:t>
            </a:r>
            <a:r>
              <a:rPr lang="en-US" sz="1400" dirty="0"/>
              <a:t>, u </a:t>
            </a:r>
            <a:r>
              <a:rPr lang="en-US" sz="1400" dirty="0" err="1"/>
              <a:t>nezaboravnim</a:t>
            </a:r>
            <a:r>
              <a:rPr lang="en-US" sz="1400" dirty="0"/>
              <a:t> </a:t>
            </a:r>
            <a:r>
              <a:rPr lang="en-US" sz="1400" dirty="0" err="1"/>
              <a:t>stambolskim</a:t>
            </a:r>
            <a:r>
              <a:rPr lang="en-US" sz="1400" dirty="0"/>
              <a:t> </a:t>
            </a:r>
            <a:r>
              <a:rPr lang="en-US" sz="1400" dirty="0" err="1"/>
              <a:t>svitanjima</a:t>
            </a:r>
            <a:r>
              <a:rPr lang="en-US" sz="1400" dirty="0"/>
              <a:t>, i u </a:t>
            </a:r>
            <a:r>
              <a:rPr lang="en-US" sz="1400" dirty="0" err="1"/>
              <a:t>kontaktima</a:t>
            </a:r>
            <a:r>
              <a:rPr lang="en-US" sz="1400" dirty="0"/>
              <a:t> </a:t>
            </a:r>
            <a:r>
              <a:rPr lang="en-US" sz="1400" dirty="0" err="1"/>
              <a:t>sa</a:t>
            </a:r>
            <a:r>
              <a:rPr lang="en-US" sz="1400" dirty="0"/>
              <a:t> </a:t>
            </a:r>
            <a:r>
              <a:rPr lang="en-US" sz="1400" dirty="0" err="1"/>
              <a:t>drugim</a:t>
            </a:r>
            <a:r>
              <a:rPr lang="en-US" sz="1400" dirty="0"/>
              <a:t> </a:t>
            </a:r>
            <a:r>
              <a:rPr lang="en-US" sz="1400" dirty="0" err="1"/>
              <a:t>ljudima</a:t>
            </a:r>
            <a:r>
              <a:rPr lang="en-US" sz="1400" dirty="0"/>
              <a:t>, </a:t>
            </a:r>
            <a:r>
              <a:rPr lang="en-US" sz="1400" dirty="0" err="1"/>
              <a:t>prvenstveno</a:t>
            </a:r>
            <a:r>
              <a:rPr lang="en-US" sz="1400" dirty="0"/>
              <a:t> </a:t>
            </a:r>
            <a:r>
              <a:rPr lang="en-US" sz="1400" dirty="0" err="1"/>
              <a:t>sa</a:t>
            </a:r>
            <a:r>
              <a:rPr lang="en-US" sz="1400" dirty="0"/>
              <a:t> </a:t>
            </a:r>
            <a:r>
              <a:rPr lang="en-US" sz="1400" dirty="0" err="1"/>
              <a:t>mladićem</a:t>
            </a:r>
            <a:r>
              <a:rPr lang="en-US" sz="1400" dirty="0"/>
              <a:t> </a:t>
            </a:r>
            <a:r>
              <a:rPr lang="en-US" sz="1400" dirty="0" err="1"/>
              <a:t>Ćamilom</a:t>
            </a:r>
            <a:r>
              <a:rPr lang="en-US" sz="1400" dirty="0"/>
              <a:t>. </a:t>
            </a:r>
            <a:r>
              <a:rPr lang="en-US" sz="1400" dirty="0" err="1"/>
              <a:t>Kada</a:t>
            </a:r>
            <a:r>
              <a:rPr lang="en-US" sz="1400" dirty="0"/>
              <a:t> </a:t>
            </a:r>
            <a:r>
              <a:rPr lang="en-US" sz="1400" dirty="0" err="1"/>
              <a:t>stigne</a:t>
            </a:r>
            <a:r>
              <a:rPr lang="en-US" sz="1400" dirty="0"/>
              <a:t> u </a:t>
            </a:r>
            <a:r>
              <a:rPr lang="en-US" sz="1400" dirty="0" err="1"/>
              <a:t>Avliju</a:t>
            </a:r>
            <a:r>
              <a:rPr lang="en-US" sz="1400" dirty="0"/>
              <a:t> </a:t>
            </a:r>
            <a:r>
              <a:rPr lang="en-US" sz="1400" dirty="0" err="1"/>
              <a:t>naći</a:t>
            </a:r>
            <a:r>
              <a:rPr lang="en-US" sz="1400" dirty="0"/>
              <a:t> </a:t>
            </a:r>
            <a:r>
              <a:rPr lang="en-US" sz="1400" dirty="0" err="1"/>
              <a:t>će</a:t>
            </a:r>
            <a:r>
              <a:rPr lang="en-US" sz="1400" dirty="0"/>
              <a:t> </a:t>
            </a:r>
            <a:r>
              <a:rPr lang="en-US" sz="1400" dirty="0" err="1"/>
              <a:t>sebi</a:t>
            </a:r>
            <a:r>
              <a:rPr lang="en-US" sz="1400" dirty="0"/>
              <a:t> </a:t>
            </a:r>
            <a:r>
              <a:rPr lang="en-US" sz="1400" dirty="0" err="1"/>
              <a:t>mjesto</a:t>
            </a:r>
            <a:r>
              <a:rPr lang="en-US" sz="1400" dirty="0"/>
              <a:t> u </a:t>
            </a:r>
            <a:r>
              <a:rPr lang="en-US" sz="1400" dirty="0" err="1"/>
              <a:t>uglu</a:t>
            </a:r>
            <a:r>
              <a:rPr lang="en-US" sz="1400" dirty="0"/>
              <a:t> </a:t>
            </a:r>
            <a:r>
              <a:rPr lang="en-US" sz="1400" dirty="0" err="1"/>
              <a:t>ćelije</a:t>
            </a:r>
            <a:r>
              <a:rPr lang="en-US" sz="1400" dirty="0"/>
              <a:t>, </a:t>
            </a:r>
            <a:r>
              <a:rPr lang="en-US" sz="1400" dirty="0" err="1"/>
              <a:t>gde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i </a:t>
            </a:r>
            <a:r>
              <a:rPr lang="en-US" sz="1400" dirty="0" err="1"/>
              <a:t>dvojica</a:t>
            </a:r>
            <a:r>
              <a:rPr lang="en-US" sz="1400" dirty="0"/>
              <a:t> </a:t>
            </a:r>
            <a:r>
              <a:rPr lang="en-US" sz="1400" dirty="0" err="1"/>
              <a:t>Bugarina</a:t>
            </a:r>
            <a:r>
              <a:rPr lang="en-US" sz="1400" dirty="0"/>
              <a:t>, </a:t>
            </a:r>
            <a:r>
              <a:rPr lang="en-US" sz="1400" dirty="0" err="1"/>
              <a:t>opsjednuta</a:t>
            </a:r>
            <a:r>
              <a:rPr lang="en-US" sz="1400" dirty="0"/>
              <a:t> </a:t>
            </a:r>
            <a:r>
              <a:rPr lang="en-US" sz="1400" dirty="0" err="1"/>
              <a:t>strahom</a:t>
            </a:r>
            <a:r>
              <a:rPr lang="en-US" sz="1400" dirty="0"/>
              <a:t> </a:t>
            </a:r>
            <a:r>
              <a:rPr lang="en-US" sz="1400" dirty="0" err="1"/>
              <a:t>koji</a:t>
            </a:r>
            <a:r>
              <a:rPr lang="en-US" sz="1400" dirty="0"/>
              <a:t> </a:t>
            </a:r>
            <a:r>
              <a:rPr lang="en-US" sz="1400" dirty="0" err="1"/>
              <a:t>izaziva</a:t>
            </a:r>
            <a:r>
              <a:rPr lang="en-US" sz="1400" dirty="0"/>
              <a:t> </a:t>
            </a:r>
            <a:r>
              <a:rPr lang="en-US" sz="1400" dirty="0" err="1"/>
              <a:t>Avlija</a:t>
            </a:r>
            <a:r>
              <a:rPr lang="en-US" sz="1400" dirty="0"/>
              <a:t> i </a:t>
            </a:r>
            <a:r>
              <a:rPr lang="en-US" sz="1400" dirty="0" err="1"/>
              <a:t>njena</a:t>
            </a:r>
            <a:r>
              <a:rPr lang="en-US" sz="1400" dirty="0"/>
              <a:t> </a:t>
            </a:r>
            <a:r>
              <a:rPr lang="en-US" sz="1400" dirty="0" err="1"/>
              <a:t>atmosfera</a:t>
            </a:r>
            <a:r>
              <a:rPr lang="en-US" sz="1400" dirty="0"/>
              <a:t>. Oni </a:t>
            </a:r>
            <a:r>
              <a:rPr lang="en-US" sz="1400" dirty="0" err="1"/>
              <a:t>su</a:t>
            </a:r>
            <a:r>
              <a:rPr lang="en-US" sz="1400" dirty="0"/>
              <a:t>, </a:t>
            </a:r>
            <a:r>
              <a:rPr lang="en-US" sz="1400" dirty="0" err="1"/>
              <a:t>kao</a:t>
            </a:r>
            <a:r>
              <a:rPr lang="en-US" sz="1400" dirty="0"/>
              <a:t> i </a:t>
            </a:r>
            <a:r>
              <a:rPr lang="en-US" sz="1400" dirty="0" err="1"/>
              <a:t>fra-Petar</a:t>
            </a:r>
            <a:r>
              <a:rPr lang="en-US" sz="1400" dirty="0"/>
              <a:t>, „</a:t>
            </a:r>
            <a:r>
              <a:rPr lang="en-US" sz="1400" dirty="0" err="1"/>
              <a:t>slučajni</a:t>
            </a:r>
            <a:r>
              <a:rPr lang="en-US" sz="1400" dirty="0"/>
              <a:t> </a:t>
            </a:r>
            <a:r>
              <a:rPr lang="en-US" sz="1400" dirty="0" err="1"/>
              <a:t>prolaznici</a:t>
            </a:r>
            <a:r>
              <a:rPr lang="en-US" sz="1400" dirty="0"/>
              <a:t>". Na tom </a:t>
            </a:r>
            <a:r>
              <a:rPr lang="en-US" sz="1400" dirty="0" err="1"/>
              <a:t>mjestu</a:t>
            </a:r>
            <a:r>
              <a:rPr lang="en-US" sz="1400" dirty="0"/>
              <a:t>  </a:t>
            </a:r>
            <a:r>
              <a:rPr lang="en-US" sz="1400" dirty="0" err="1"/>
              <a:t>fra-Petar</a:t>
            </a:r>
            <a:r>
              <a:rPr lang="en-US" sz="1400" dirty="0"/>
              <a:t> </a:t>
            </a:r>
            <a:r>
              <a:rPr lang="en-US" sz="1400" dirty="0" err="1"/>
              <a:t>upoznaje</a:t>
            </a:r>
            <a:r>
              <a:rPr lang="en-US" sz="1400" dirty="0"/>
              <a:t> </a:t>
            </a:r>
            <a:r>
              <a:rPr lang="en-US" sz="1400" dirty="0" err="1"/>
              <a:t>Ćamila</a:t>
            </a:r>
            <a:r>
              <a:rPr lang="en-US" sz="1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33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BB60CD-F55B-4DEC-84CF-B34D8D45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4" y="573690"/>
            <a:ext cx="6616800" cy="699900"/>
          </a:xfrm>
        </p:spPr>
        <p:txBody>
          <a:bodyPr/>
          <a:lstStyle/>
          <a:p>
            <a:pPr algn="ctr"/>
            <a:r>
              <a:rPr lang="en-US" u="sng" dirty="0"/>
              <a:t> </a:t>
            </a:r>
            <a:r>
              <a:rPr lang="sr-Latn-ME" u="sng" dirty="0"/>
              <a:t>Likovi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3674E74-D20D-4842-9C12-F836CDD4C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93C8BF20-2F98-439F-8CD6-2C3867B79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750" y="1379538"/>
            <a:ext cx="6616700" cy="30416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r-Latn-ME" dirty="0"/>
              <a:t>„</a:t>
            </a:r>
            <a:r>
              <a:rPr lang="sr-Latn-ME" b="1" dirty="0"/>
              <a:t>Mladić pored prozora</a:t>
            </a:r>
            <a:r>
              <a:rPr lang="sr-Latn-ME" dirty="0"/>
              <a:t>“ koji sluša zvuk fra-Petrovog alata, očito je biće razvijenog senzibiliteta.</a:t>
            </a:r>
          </a:p>
          <a:p>
            <a:r>
              <a:rPr lang="sr-Latn-ME" dirty="0"/>
              <a:t>Priče svih kazivača, pri evociranju u njegovoj svijesti, sređuju se u jedinstvenu, savršeno organizovanu </a:t>
            </a:r>
            <a:r>
              <a:rPr lang="sr-Latn-ME" dirty="0" smtClean="0"/>
              <a:t>priču.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090440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BB60CD-F55B-4DEC-84CF-B34D8D45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4" y="573690"/>
            <a:ext cx="6616800" cy="699900"/>
          </a:xfrm>
        </p:spPr>
        <p:txBody>
          <a:bodyPr/>
          <a:lstStyle/>
          <a:p>
            <a:pPr algn="ctr"/>
            <a:r>
              <a:rPr lang="en-US" u="sng" dirty="0"/>
              <a:t> </a:t>
            </a:r>
            <a:r>
              <a:rPr lang="sr-Latn-ME" u="sng" dirty="0"/>
              <a:t>Likovi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3674E74-D20D-4842-9C12-F836CDD4C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B389C25-31FA-43B1-B1F0-71F4440F0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750" y="1379538"/>
            <a:ext cx="6616700" cy="30416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sr-Latn-ME" dirty="0"/>
              <a:t>Junaci van kruga kazivača</a:t>
            </a:r>
          </a:p>
          <a:p>
            <a:r>
              <a:rPr lang="sr-Latn-ME" b="1" dirty="0"/>
              <a:t>Latif- aga, zvani Karađoz</a:t>
            </a:r>
          </a:p>
          <a:p>
            <a:r>
              <a:rPr lang="sr-Latn-ME" dirty="0"/>
              <a:t>On ne priča svoju priču, ali je objekat fra-Petrovog kazivanja.</a:t>
            </a:r>
          </a:p>
          <a:p>
            <a:r>
              <a:rPr lang="sr-Latn-ME" dirty="0"/>
              <a:t>Portret- naročito se ističu nejednake oči – naslućuje se monstruozna priroda.</a:t>
            </a:r>
          </a:p>
          <a:p>
            <a:r>
              <a:rPr lang="sr-Latn-ME" dirty="0"/>
              <a:t>Podjeća na čudovišna bića.</a:t>
            </a:r>
          </a:p>
          <a:p>
            <a:r>
              <a:rPr lang="sr-Latn-ME" dirty="0"/>
              <a:t>Apsurd – jer je bivši kriminalac postao upravnik zatvora.</a:t>
            </a:r>
          </a:p>
        </p:txBody>
      </p:sp>
    </p:spTree>
    <p:extLst>
      <p:ext uri="{BB962C8B-B14F-4D97-AF65-F5344CB8AC3E}">
        <p14:creationId xmlns:p14="http://schemas.microsoft.com/office/powerpoint/2010/main" val="624847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sp>
        <p:nvSpPr>
          <p:cNvPr id="6" name="Titl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/>
              <a:t>Karađoz</a:t>
            </a:r>
            <a:r>
              <a:rPr lang="en-US" sz="1600" dirty="0"/>
              <a:t> je </a:t>
            </a:r>
            <a:r>
              <a:rPr lang="en-US" sz="1600" dirty="0" err="1"/>
              <a:t>veoma</a:t>
            </a:r>
            <a:r>
              <a:rPr lang="en-US" sz="1600" dirty="0"/>
              <a:t> </a:t>
            </a:r>
            <a:r>
              <a:rPr lang="en-US" sz="1600" dirty="0" err="1"/>
              <a:t>vezan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ustanovom</a:t>
            </a:r>
            <a:r>
              <a:rPr lang="en-US" sz="1600" dirty="0"/>
              <a:t> </a:t>
            </a:r>
            <a:r>
              <a:rPr lang="en-US" sz="1600" dirty="0" err="1"/>
              <a:t>Proklete</a:t>
            </a:r>
            <a:r>
              <a:rPr lang="en-US" sz="1600" dirty="0"/>
              <a:t> </a:t>
            </a:r>
            <a:r>
              <a:rPr lang="en-US" sz="1600" dirty="0" err="1"/>
              <a:t>avlije</a:t>
            </a:r>
            <a:r>
              <a:rPr lang="en-US" sz="1600" dirty="0"/>
              <a:t>, </a:t>
            </a:r>
            <a:r>
              <a:rPr lang="en-US" sz="1600" dirty="0" err="1"/>
              <a:t>kuća</a:t>
            </a:r>
            <a:r>
              <a:rPr lang="en-US" sz="1600" dirty="0"/>
              <a:t> mu je u </a:t>
            </a:r>
            <a:r>
              <a:rPr lang="en-US" sz="1600" dirty="0" err="1"/>
              <a:t>neposrednoj</a:t>
            </a:r>
            <a:r>
              <a:rPr lang="en-US" sz="1600" dirty="0"/>
              <a:t> </a:t>
            </a:r>
            <a:r>
              <a:rPr lang="en-US" sz="1600" dirty="0" err="1"/>
              <a:t>blizini</a:t>
            </a:r>
            <a:r>
              <a:rPr lang="en-US" sz="1600" dirty="0"/>
              <a:t>. </a:t>
            </a:r>
            <a:r>
              <a:rPr lang="en-US" sz="1600" dirty="0" err="1"/>
              <a:t>Svaki</a:t>
            </a:r>
            <a:r>
              <a:rPr lang="en-US" sz="1600" dirty="0"/>
              <a:t> </a:t>
            </a:r>
            <a:r>
              <a:rPr lang="en-US" sz="1600" dirty="0" err="1"/>
              <a:t>čas</a:t>
            </a:r>
            <a:r>
              <a:rPr lang="en-US" sz="1600" dirty="0"/>
              <a:t>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doći</a:t>
            </a:r>
            <a:r>
              <a:rPr lang="en-US" sz="1600" dirty="0"/>
              <a:t> u </a:t>
            </a:r>
            <a:r>
              <a:rPr lang="en-US" sz="1600" dirty="0" err="1"/>
              <a:t>Avliju</a:t>
            </a:r>
            <a:r>
              <a:rPr lang="en-US" sz="1600" dirty="0"/>
              <a:t>, a da </a:t>
            </a:r>
            <a:r>
              <a:rPr lang="en-US" sz="1600" dirty="0" err="1"/>
              <a:t>ga</a:t>
            </a:r>
            <a:r>
              <a:rPr lang="en-US" sz="1600" dirty="0"/>
              <a:t> </a:t>
            </a:r>
            <a:r>
              <a:rPr lang="en-US" sz="1600" dirty="0" err="1"/>
              <a:t>niko</a:t>
            </a:r>
            <a:r>
              <a:rPr lang="en-US" sz="1600" dirty="0"/>
              <a:t> ne </a:t>
            </a:r>
            <a:r>
              <a:rPr lang="en-US" sz="1600" dirty="0" err="1"/>
              <a:t>primjeti</a:t>
            </a:r>
            <a:r>
              <a:rPr lang="en-US" sz="1600" dirty="0"/>
              <a:t>. On je u </a:t>
            </a:r>
            <a:r>
              <a:rPr lang="en-US" sz="1600" dirty="0" err="1"/>
              <a:t>Avliji</a:t>
            </a:r>
            <a:r>
              <a:rPr lang="en-US" sz="1600" dirty="0"/>
              <a:t> i </a:t>
            </a:r>
            <a:r>
              <a:rPr lang="en-US" sz="1600" dirty="0" err="1"/>
              <a:t>onda</a:t>
            </a:r>
            <a:r>
              <a:rPr lang="en-US" sz="1600" dirty="0"/>
              <a:t> </a:t>
            </a:r>
            <a:r>
              <a:rPr lang="en-US" sz="1600" dirty="0" err="1"/>
              <a:t>kada</a:t>
            </a:r>
            <a:r>
              <a:rPr lang="en-US" sz="1600" dirty="0"/>
              <a:t> </a:t>
            </a:r>
            <a:r>
              <a:rPr lang="en-US" sz="1600" dirty="0" err="1"/>
              <a:t>nije</a:t>
            </a:r>
            <a:r>
              <a:rPr lang="en-US" sz="1600" dirty="0"/>
              <a:t> </a:t>
            </a:r>
            <a:r>
              <a:rPr lang="en-US" sz="1600" dirty="0" err="1"/>
              <a:t>tu.</a:t>
            </a:r>
            <a:r>
              <a:rPr lang="en-US" sz="1600" dirty="0"/>
              <a:t> </a:t>
            </a:r>
            <a:r>
              <a:rPr lang="en-US" sz="1600" dirty="0" err="1"/>
              <a:t>Svoj</a:t>
            </a:r>
            <a:r>
              <a:rPr lang="en-US" sz="1600" dirty="0"/>
              <a:t> </a:t>
            </a:r>
            <a:r>
              <a:rPr lang="en-US" sz="1600" dirty="0" err="1"/>
              <a:t>posao</a:t>
            </a:r>
            <a:r>
              <a:rPr lang="en-US" sz="1600" dirty="0"/>
              <a:t> </a:t>
            </a:r>
            <a:r>
              <a:rPr lang="en-US" sz="1600" dirty="0" err="1"/>
              <a:t>doživljava</a:t>
            </a:r>
            <a:r>
              <a:rPr lang="en-US" sz="1600" dirty="0"/>
              <a:t> </a:t>
            </a:r>
            <a:r>
              <a:rPr lang="en-US" sz="1600" dirty="0" err="1"/>
              <a:t>veoma</a:t>
            </a:r>
            <a:r>
              <a:rPr lang="en-US" sz="1600" dirty="0"/>
              <a:t> </a:t>
            </a:r>
            <a:r>
              <a:rPr lang="en-US" sz="1600" dirty="0" err="1"/>
              <a:t>lično</a:t>
            </a:r>
            <a:r>
              <a:rPr lang="en-US" sz="1600" dirty="0"/>
              <a:t> i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veoma</a:t>
            </a:r>
            <a:r>
              <a:rPr lang="en-US" sz="1600" dirty="0"/>
              <a:t> </a:t>
            </a:r>
            <a:r>
              <a:rPr lang="en-US" sz="1600" dirty="0" err="1"/>
              <a:t>važan</a:t>
            </a:r>
            <a:r>
              <a:rPr lang="en-US" sz="1600" dirty="0"/>
              <a:t> </a:t>
            </a:r>
            <a:r>
              <a:rPr lang="en-US" sz="1600" dirty="0" err="1"/>
              <a:t>posao</a:t>
            </a:r>
            <a:r>
              <a:rPr lang="en-US" sz="1600" dirty="0"/>
              <a:t>. On se </a:t>
            </a:r>
            <a:r>
              <a:rPr lang="en-US" sz="1600" dirty="0" err="1"/>
              <a:t>posvećuje</a:t>
            </a:r>
            <a:r>
              <a:rPr lang="en-US" sz="1600" dirty="0"/>
              <a:t> </a:t>
            </a:r>
            <a:r>
              <a:rPr lang="en-US" sz="1600" dirty="0" err="1"/>
              <a:t>svakom</a:t>
            </a:r>
            <a:r>
              <a:rPr lang="en-US" sz="1600" dirty="0"/>
              <a:t> </a:t>
            </a:r>
            <a:r>
              <a:rPr lang="en-US" sz="1600" dirty="0" err="1"/>
              <a:t>zatvoreniku</a:t>
            </a:r>
            <a:r>
              <a:rPr lang="en-US" sz="1600" dirty="0"/>
              <a:t>,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svakog</a:t>
            </a:r>
            <a:r>
              <a:rPr lang="en-US" sz="1600" dirty="0"/>
              <a:t> </a:t>
            </a:r>
            <a:r>
              <a:rPr lang="en-US" sz="1600" dirty="0" err="1"/>
              <a:t>obraća</a:t>
            </a:r>
            <a:r>
              <a:rPr lang="en-US" sz="1600" dirty="0"/>
              <a:t> </a:t>
            </a:r>
            <a:r>
              <a:rPr lang="en-US" sz="1600" dirty="0" err="1"/>
              <a:t>pažnju</a:t>
            </a:r>
            <a:r>
              <a:rPr lang="en-US" sz="1600" dirty="0"/>
              <a:t>, </a:t>
            </a:r>
            <a:r>
              <a:rPr lang="en-US" sz="1600" dirty="0" err="1"/>
              <a:t>poznaje</a:t>
            </a:r>
            <a:r>
              <a:rPr lang="en-US" sz="1600" dirty="0"/>
              <a:t> </a:t>
            </a:r>
            <a:r>
              <a:rPr lang="en-US" sz="1600" dirty="0" err="1"/>
              <a:t>njegov</a:t>
            </a:r>
            <a:r>
              <a:rPr lang="en-US" sz="1600" dirty="0"/>
              <a:t> </a:t>
            </a:r>
            <a:r>
              <a:rPr lang="en-US" sz="1600" dirty="0" err="1"/>
              <a:t>prestup</a:t>
            </a:r>
            <a:r>
              <a:rPr lang="en-US" sz="1600" dirty="0"/>
              <a:t>. </a:t>
            </a:r>
          </a:p>
          <a:p>
            <a:r>
              <a:rPr lang="en-US" sz="1600" dirty="0"/>
              <a:t>U </a:t>
            </a:r>
            <a:r>
              <a:rPr lang="en-US" sz="1600" dirty="0" err="1"/>
              <a:t>Karađozovoj</a:t>
            </a:r>
            <a:r>
              <a:rPr lang="en-US" sz="1600" dirty="0"/>
              <a:t> </a:t>
            </a:r>
            <a:r>
              <a:rPr lang="en-US" sz="1600" dirty="0" err="1"/>
              <a:t>igri</a:t>
            </a:r>
            <a:r>
              <a:rPr lang="en-US" sz="1600" dirty="0"/>
              <a:t>, </a:t>
            </a:r>
            <a:r>
              <a:rPr lang="en-US" sz="1600" dirty="0" err="1"/>
              <a:t>kao</a:t>
            </a:r>
            <a:r>
              <a:rPr lang="en-US" sz="1600" dirty="0"/>
              <a:t> i u </a:t>
            </a:r>
            <a:r>
              <a:rPr lang="en-US" sz="1600" dirty="0" err="1"/>
              <a:t>njegovom</a:t>
            </a:r>
            <a:r>
              <a:rPr lang="en-US" sz="1600" dirty="0"/>
              <a:t> </a:t>
            </a:r>
            <a:r>
              <a:rPr lang="en-US" sz="1600" dirty="0" err="1"/>
              <a:t>fizičkom</a:t>
            </a:r>
            <a:r>
              <a:rPr lang="en-US" sz="1600" dirty="0"/>
              <a:t> </a:t>
            </a:r>
            <a:r>
              <a:rPr lang="en-US" sz="1600" dirty="0" err="1"/>
              <a:t>opisu</a:t>
            </a:r>
            <a:r>
              <a:rPr lang="en-US" sz="1600" dirty="0"/>
              <a:t>, </a:t>
            </a:r>
            <a:r>
              <a:rPr lang="en-US" sz="1600" dirty="0" err="1"/>
              <a:t>veoma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naglašene</a:t>
            </a:r>
            <a:r>
              <a:rPr lang="en-US" sz="1600" dirty="0"/>
              <a:t> i </a:t>
            </a:r>
            <a:r>
              <a:rPr lang="en-US" sz="1600" dirty="0" err="1"/>
              <a:t>bitne</a:t>
            </a:r>
            <a:r>
              <a:rPr lang="en-US" sz="1600" dirty="0"/>
              <a:t> </a:t>
            </a:r>
            <a:r>
              <a:rPr lang="en-US" sz="1600" dirty="0" err="1"/>
              <a:t>njegove</a:t>
            </a:r>
            <a:r>
              <a:rPr lang="en-US" sz="1600" dirty="0"/>
              <a:t> </a:t>
            </a:r>
            <a:r>
              <a:rPr lang="en-US" sz="1600" dirty="0" err="1"/>
              <a:t>oči</a:t>
            </a:r>
            <a:r>
              <a:rPr lang="en-US" sz="1600" dirty="0"/>
              <a:t>, </a:t>
            </a:r>
            <a:r>
              <a:rPr lang="en-US" sz="1600" dirty="0" err="1"/>
              <a:t>čiji</a:t>
            </a:r>
            <a:r>
              <a:rPr lang="en-US" sz="1600" dirty="0"/>
              <a:t> je </a:t>
            </a:r>
            <a:r>
              <a:rPr lang="en-US" sz="1600" dirty="0" err="1"/>
              <a:t>opis</a:t>
            </a:r>
            <a:r>
              <a:rPr lang="en-US" sz="1600" dirty="0"/>
              <a:t> </a:t>
            </a:r>
            <a:r>
              <a:rPr lang="en-US" sz="1600" dirty="0" err="1"/>
              <a:t>doveden</a:t>
            </a:r>
            <a:r>
              <a:rPr lang="en-US" sz="1600" dirty="0"/>
              <a:t> do </a:t>
            </a:r>
            <a:r>
              <a:rPr lang="en-US" sz="1600" dirty="0" err="1"/>
              <a:t>groteske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87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6" name="Titl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smtClean="0"/>
              <a:t>obi</a:t>
            </a:r>
            <a:r>
              <a:rPr lang="sr-Latn-ME" dirty="0" smtClean="0"/>
              <a:t>č</a:t>
            </a:r>
            <a:r>
              <a:rPr lang="en-US" dirty="0" smtClean="0"/>
              <a:t>no </a:t>
            </a:r>
            <a:r>
              <a:rPr lang="en-US" dirty="0" err="1"/>
              <a:t>biva</a:t>
            </a:r>
            <a:r>
              <a:rPr lang="en-US" dirty="0"/>
              <a:t>. Oni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sr-Latn-ME" dirty="0" err="1"/>
              <a:t>ž</a:t>
            </a:r>
            <a:r>
              <a:rPr lang="en-US" dirty="0" err="1" smtClean="0"/>
              <a:t>elimo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vidimo</a:t>
            </a:r>
            <a:r>
              <a:rPr lang="en-US" dirty="0"/>
              <a:t> ne </a:t>
            </a:r>
            <a:r>
              <a:rPr lang="en-US" dirty="0" err="1"/>
              <a:t>dolaze</a:t>
            </a:r>
            <a:r>
              <a:rPr lang="en-US" dirty="0"/>
              <a:t> u </a:t>
            </a:r>
            <a:r>
              <a:rPr lang="sr-Latn-ME" dirty="0" err="1"/>
              <a:t>č</a:t>
            </a:r>
            <a:r>
              <a:rPr lang="en-US" dirty="0" err="1" smtClean="0"/>
              <a:t>asovima</a:t>
            </a:r>
            <a:r>
              <a:rPr lang="en-US" dirty="0" smtClean="0"/>
              <a:t>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mislimo</a:t>
            </a:r>
            <a:r>
              <a:rPr lang="en-US" dirty="0"/>
              <a:t> i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 smtClean="0"/>
              <a:t>najvi</a:t>
            </a:r>
            <a:r>
              <a:rPr lang="sr-Latn-ME" dirty="0" smtClean="0"/>
              <a:t>š</a:t>
            </a:r>
            <a:r>
              <a:rPr lang="en-US" dirty="0" smtClean="0"/>
              <a:t>e o</a:t>
            </a:r>
            <a:r>
              <a:rPr lang="sr-Latn-ME" dirty="0" smtClean="0"/>
              <a:t>č</a:t>
            </a:r>
            <a:r>
              <a:rPr lang="en-US" dirty="0" err="1" smtClean="0"/>
              <a:t>ekujemo</a:t>
            </a:r>
            <a:r>
              <a:rPr lang="en-US" dirty="0"/>
              <a:t>, a </a:t>
            </a:r>
            <a:r>
              <a:rPr lang="en-US" dirty="0" err="1"/>
              <a:t>pojavljuju</a:t>
            </a:r>
            <a:r>
              <a:rPr lang="en-US" dirty="0"/>
              <a:t> se u </a:t>
            </a:r>
            <a:r>
              <a:rPr lang="en-US" dirty="0" err="1"/>
              <a:t>nekom</a:t>
            </a:r>
            <a:r>
              <a:rPr lang="en-US" dirty="0"/>
              <a:t> </a:t>
            </a:r>
            <a:r>
              <a:rPr lang="en-US" dirty="0" err="1"/>
              <a:t>trenutku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mislima</a:t>
            </a:r>
            <a:r>
              <a:rPr lang="en-US" dirty="0"/>
              <a:t> </a:t>
            </a:r>
            <a:r>
              <a:rPr lang="en-US" dirty="0" err="1"/>
              <a:t>najdalje</a:t>
            </a:r>
            <a:r>
              <a:rPr lang="en-US" dirty="0"/>
              <a:t> od </a:t>
            </a:r>
            <a:r>
              <a:rPr lang="en-US" dirty="0" err="1"/>
              <a:t>njih</a:t>
            </a:r>
            <a:r>
              <a:rPr lang="en-US" dirty="0"/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08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5702C7-2507-4221-B57A-3E15B57A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5" y="551735"/>
            <a:ext cx="6616800" cy="699900"/>
          </a:xfrm>
        </p:spPr>
        <p:txBody>
          <a:bodyPr/>
          <a:lstStyle/>
          <a:p>
            <a:pPr algn="ctr"/>
            <a:r>
              <a:rPr lang="sr-Latn-ME" dirty="0"/>
              <a:t>DOMAĆI ZADATAK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7777BB-FF58-4620-BBBC-ED7166F1E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5" y="1950321"/>
            <a:ext cx="6616800" cy="3042300"/>
          </a:xfrm>
        </p:spPr>
        <p:txBody>
          <a:bodyPr/>
          <a:lstStyle/>
          <a:p>
            <a:r>
              <a:rPr lang="en-US" sz="2000" dirty="0"/>
              <a:t>Pismo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Proklete</a:t>
            </a:r>
            <a:r>
              <a:rPr lang="en-US" sz="2000" dirty="0"/>
              <a:t> </a:t>
            </a:r>
            <a:r>
              <a:rPr lang="en-US" sz="2000" dirty="0" err="1"/>
              <a:t>avlije</a:t>
            </a:r>
            <a:r>
              <a:rPr lang="en-US" sz="2000" dirty="0"/>
              <a:t>– (</a:t>
            </a:r>
            <a:r>
              <a:rPr lang="en-US" sz="2000" dirty="0" err="1"/>
              <a:t>učenici</a:t>
            </a:r>
            <a:r>
              <a:rPr lang="en-US" sz="2000" dirty="0"/>
              <a:t> </a:t>
            </a:r>
            <a:r>
              <a:rPr lang="en-US" sz="2000" dirty="0" err="1"/>
              <a:t>pišu</a:t>
            </a:r>
            <a:r>
              <a:rPr lang="en-US" sz="2000" dirty="0"/>
              <a:t> pismo </a:t>
            </a:r>
            <a:r>
              <a:rPr lang="en-US" sz="2000" dirty="0" err="1"/>
              <a:t>preuzimajući</a:t>
            </a:r>
            <a:r>
              <a:rPr lang="en-US" sz="2000" dirty="0"/>
              <a:t>  </a:t>
            </a:r>
            <a:r>
              <a:rPr lang="en-US" sz="2000" dirty="0" err="1"/>
              <a:t>ulogu</a:t>
            </a:r>
            <a:r>
              <a:rPr lang="en-US" sz="2000" dirty="0"/>
              <a:t> </a:t>
            </a:r>
            <a:r>
              <a:rPr lang="en-US" sz="2000" dirty="0" err="1"/>
              <a:t>fra</a:t>
            </a:r>
            <a:r>
              <a:rPr lang="en-US" sz="2000" dirty="0"/>
              <a:t> Petra;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izgledalo</a:t>
            </a:r>
            <a:r>
              <a:rPr lang="en-US" sz="2000" dirty="0"/>
              <a:t> pismo </a:t>
            </a:r>
            <a:r>
              <a:rPr lang="en-US" sz="2000" dirty="0" err="1"/>
              <a:t>koje</a:t>
            </a:r>
            <a:r>
              <a:rPr lang="en-US" sz="2000" dirty="0"/>
              <a:t> bi on </a:t>
            </a:r>
            <a:r>
              <a:rPr lang="en-US" sz="2000" dirty="0" err="1"/>
              <a:t>slao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Proklete</a:t>
            </a:r>
            <a:r>
              <a:rPr lang="en-US" sz="2000" dirty="0"/>
              <a:t> </a:t>
            </a:r>
            <a:r>
              <a:rPr lang="en-US" sz="2000" dirty="0" err="1"/>
              <a:t>avlije</a:t>
            </a:r>
            <a:r>
              <a:rPr lang="en-US" sz="2000" dirty="0"/>
              <a:t>; time se </a:t>
            </a:r>
            <a:r>
              <a:rPr lang="en-US" sz="2000" dirty="0" err="1"/>
              <a:t>poistovjećuje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likom</a:t>
            </a:r>
            <a:r>
              <a:rPr lang="en-US" sz="2000" dirty="0"/>
              <a:t> i </a:t>
            </a:r>
            <a:r>
              <a:rPr lang="en-US" sz="2000" dirty="0" err="1"/>
              <a:t>njegovim</a:t>
            </a:r>
            <a:r>
              <a:rPr lang="en-US" sz="2000" dirty="0"/>
              <a:t> </a:t>
            </a:r>
            <a:r>
              <a:rPr lang="en-US" sz="2000" dirty="0" err="1"/>
              <a:t>doživljajem</a:t>
            </a:r>
            <a:r>
              <a:rPr lang="en-US" sz="2000" dirty="0"/>
              <a:t> </a:t>
            </a:r>
            <a:r>
              <a:rPr lang="en-US" sz="2000" dirty="0" err="1"/>
              <a:t>zatvora</a:t>
            </a:r>
            <a:r>
              <a:rPr lang="en-US" sz="2000" dirty="0"/>
              <a:t> i </a:t>
            </a:r>
            <a:r>
              <a:rPr lang="en-US" sz="2000" dirty="0" err="1"/>
              <a:t>ljudi</a:t>
            </a:r>
            <a:r>
              <a:rPr lang="en-US" sz="2000" dirty="0"/>
              <a:t> u </a:t>
            </a:r>
            <a:r>
              <a:rPr lang="en-US" sz="2000" dirty="0" err="1"/>
              <a:t>njemu</a:t>
            </a:r>
            <a:r>
              <a:rPr lang="en-US" sz="2000" dirty="0" smtClean="0"/>
              <a:t>).</a:t>
            </a:r>
          </a:p>
          <a:p>
            <a:endParaRPr lang="en-US" sz="2000" dirty="0"/>
          </a:p>
          <a:p>
            <a:pPr marL="6350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A66A749-1D1E-4F3A-855B-3E0B8AFF34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6360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3674E74-D20D-4842-9C12-F836CDD4C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F91D452-1680-4A87-A312-129F23CEA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245" y="877078"/>
            <a:ext cx="7001805" cy="36149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3500" indent="0">
              <a:buNone/>
            </a:pPr>
            <a:endParaRPr lang="sr-Latn-ME" b="1" dirty="0"/>
          </a:p>
          <a:p>
            <a:endParaRPr lang="sr-Latn-ME" dirty="0"/>
          </a:p>
          <a:p>
            <a:r>
              <a:rPr lang="sr-Latn-ME" dirty="0"/>
              <a:t>Čime je Ćamil iz Smirne posebno </a:t>
            </a:r>
            <a:r>
              <a:rPr lang="sr-Latn-ME" dirty="0" smtClean="0"/>
              <a:t>zaok</a:t>
            </a:r>
            <a:r>
              <a:rPr lang="en-US" dirty="0" smtClean="0"/>
              <a:t>u</a:t>
            </a:r>
            <a:r>
              <a:rPr lang="sr-Latn-ME" dirty="0" smtClean="0"/>
              <a:t>pio </a:t>
            </a:r>
            <a:r>
              <a:rPr lang="sr-Latn-ME" dirty="0"/>
              <a:t>tvoju pažnju?</a:t>
            </a:r>
          </a:p>
          <a:p>
            <a:r>
              <a:rPr lang="sr-Latn-ME" dirty="0"/>
              <a:t>Šta ima čudno u njegovoj sudbini?</a:t>
            </a:r>
          </a:p>
          <a:p>
            <a:r>
              <a:rPr lang="sr-Latn-ME" dirty="0" smtClean="0"/>
              <a:t>Protumači njegovu </a:t>
            </a:r>
            <a:r>
              <a:rPr lang="sr-Latn-ME" dirty="0"/>
              <a:t>identifikaciju sa Džem-sultanom?</a:t>
            </a:r>
          </a:p>
          <a:p>
            <a:r>
              <a:rPr lang="sr-Latn-ME" dirty="0"/>
              <a:t>Zašto je pred policijom izgovorio fatalnu misao: „Ja sam to</a:t>
            </a:r>
            <a:r>
              <a:rPr lang="sr-Latn-ME" dirty="0" smtClean="0"/>
              <a:t>!“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9019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483567" y="877078"/>
            <a:ext cx="53744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sr-Latn-CS" dirty="0" smtClean="0">
                <a:solidFill>
                  <a:srgbClr val="FF0000"/>
                </a:solidFill>
              </a:rPr>
              <a:t>Ivo </a:t>
            </a:r>
            <a:r>
              <a:rPr lang="sr-Latn-CS" dirty="0">
                <a:solidFill>
                  <a:srgbClr val="FF0000"/>
                </a:solidFill>
              </a:rPr>
              <a:t>Andrić, pjesnik, pripovjedač, esejista, rođen je u Travniku.</a:t>
            </a:r>
          </a:p>
          <a:p>
            <a:r>
              <a:rPr lang="sr-Latn-CS" dirty="0">
                <a:solidFill>
                  <a:srgbClr val="FF0000"/>
                </a:solidFill>
              </a:rPr>
              <a:t>U zarobljeništvu, nakon sarajevskog atentata, provodi skoro godinu dana.</a:t>
            </a:r>
          </a:p>
          <a:p>
            <a:r>
              <a:rPr lang="sr-Latn-CS" dirty="0">
                <a:solidFill>
                  <a:srgbClr val="FF0000"/>
                </a:solidFill>
              </a:rPr>
              <a:t>Nakon Drugog svjetskog rata objavljena su njegova najznačajnija djela, među kojima je i roman </a:t>
            </a:r>
            <a:r>
              <a:rPr lang="sr-Latn-CS" i="1" dirty="0">
                <a:solidFill>
                  <a:srgbClr val="FF0000"/>
                </a:solidFill>
              </a:rPr>
              <a:t>Na Drini ćuprija</a:t>
            </a:r>
            <a:r>
              <a:rPr lang="sr-Latn-CS" dirty="0">
                <a:solidFill>
                  <a:srgbClr val="FF0000"/>
                </a:solidFill>
              </a:rPr>
              <a:t>, za koji je dobio i Nobelovu nagradu za književnost.</a:t>
            </a:r>
          </a:p>
          <a:p>
            <a:r>
              <a:rPr lang="sr-Latn-CS" dirty="0">
                <a:solidFill>
                  <a:srgbClr val="FF0000"/>
                </a:solidFill>
              </a:rPr>
              <a:t>Najpoznatija Andrićeva djela su romani </a:t>
            </a:r>
            <a:r>
              <a:rPr lang="sr-Latn-CS" i="1" dirty="0">
                <a:solidFill>
                  <a:srgbClr val="FF0000"/>
                </a:solidFill>
              </a:rPr>
              <a:t>Na Drini ćuprija, Travnička hronika, Gospođica, Prokleta avlija, Omer-paša Latas; </a:t>
            </a:r>
            <a:r>
              <a:rPr lang="sr-Latn-CS" dirty="0">
                <a:solidFill>
                  <a:srgbClr val="FF0000"/>
                </a:solidFill>
              </a:rPr>
              <a:t>zbirke pripovjedaka </a:t>
            </a:r>
            <a:r>
              <a:rPr lang="sr-Latn-CS" i="1" dirty="0">
                <a:solidFill>
                  <a:srgbClr val="FF0000"/>
                </a:solidFill>
              </a:rPr>
              <a:t>Nemirna godina, Jelena, žena koje nema, Znakovi</a:t>
            </a:r>
            <a:r>
              <a:rPr lang="sr-Latn-CS" dirty="0">
                <a:solidFill>
                  <a:srgbClr val="FF0000"/>
                </a:solidFill>
              </a:rPr>
              <a:t>; lirska proza i pjesme </a:t>
            </a:r>
            <a:r>
              <a:rPr lang="sr-Latn-CS" i="1" dirty="0">
                <a:solidFill>
                  <a:srgbClr val="FF0000"/>
                </a:solidFill>
              </a:rPr>
              <a:t>Ex Ponto, Nemiri, Lirika</a:t>
            </a:r>
            <a:r>
              <a:rPr lang="sr-Latn-CS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7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990600"/>
            <a:ext cx="4099821" cy="14870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lang="en-US" sz="2400" dirty="0"/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lang="en-US" sz="2400" dirty="0"/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2400" dirty="0" err="1"/>
              <a:t>Duža</a:t>
            </a:r>
            <a:r>
              <a:rPr lang="en-US" sz="2400" dirty="0"/>
              <a:t> </a:t>
            </a:r>
            <a:r>
              <a:rPr lang="en-US" sz="2400" dirty="0" err="1"/>
              <a:t>pripovijetka</a:t>
            </a:r>
            <a:r>
              <a:rPr lang="en-US" sz="2400" dirty="0"/>
              <a:t>/ </a:t>
            </a:r>
            <a:r>
              <a:rPr lang="en-US" sz="2400" dirty="0" err="1"/>
              <a:t>kraći</a:t>
            </a:r>
            <a:r>
              <a:rPr lang="en-US" sz="2400" dirty="0"/>
              <a:t> roman;</a:t>
            </a: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2400" dirty="0" err="1"/>
              <a:t>Započeta</a:t>
            </a:r>
            <a:r>
              <a:rPr lang="en-US" sz="2400" dirty="0"/>
              <a:t> je 1928. g., a </a:t>
            </a:r>
            <a:r>
              <a:rPr lang="en-US" sz="2400" dirty="0" err="1"/>
              <a:t>objavljena</a:t>
            </a:r>
            <a:r>
              <a:rPr lang="en-US" sz="2400" dirty="0"/>
              <a:t> 1954. u </a:t>
            </a:r>
            <a:r>
              <a:rPr lang="en-US" sz="2400" dirty="0" err="1"/>
              <a:t>Madridu</a:t>
            </a:r>
            <a:r>
              <a:rPr lang="en-US" sz="2400" dirty="0"/>
              <a:t>;</a:t>
            </a: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sz="2400"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C8F1DEB7-3EFC-42AF-80E7-E8D0C046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/>
              <a:t>Prokleta avlija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314C8DC-5AE6-4C08-847B-79C33A2B2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942" y="1437726"/>
            <a:ext cx="204787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sz="1600" dirty="0"/>
              <a:t>Ideja o </a:t>
            </a:r>
            <a:r>
              <a:rPr lang="sr-Latn-CS" sz="1600" i="1" dirty="0"/>
              <a:t>Prokletoj avliji </a:t>
            </a:r>
            <a:r>
              <a:rPr lang="sr-Latn-CS" sz="1600" dirty="0"/>
              <a:t>je mogla </a:t>
            </a:r>
            <a:r>
              <a:rPr lang="sr-Latn-CS" sz="1600" dirty="0" smtClean="0"/>
              <a:t>proi</a:t>
            </a:r>
            <a:r>
              <a:rPr lang="en-US" sz="1600" dirty="0" err="1" smtClean="0"/>
              <a:t>ste</a:t>
            </a:r>
            <a:r>
              <a:rPr lang="sr-Latn-ME" sz="1600" dirty="0" smtClean="0"/>
              <a:t>ć</a:t>
            </a:r>
            <a:r>
              <a:rPr lang="sr-Latn-CS" sz="1600" dirty="0" smtClean="0"/>
              <a:t>i </a:t>
            </a:r>
            <a:r>
              <a:rPr lang="sr-Latn-CS" sz="1600" dirty="0"/>
              <a:t>iz Andrićevog ličnog iskustva. </a:t>
            </a:r>
            <a:endParaRPr lang="en-US" sz="1600" dirty="0"/>
          </a:p>
          <a:p>
            <a:r>
              <a:rPr lang="sr-Latn-CS" sz="1600" dirty="0"/>
              <a:t>Andrić je tamnovao u svojoj mladosti kao pripadnik nacionalno-revolucionarne omladine, za vrijeme Prvog svjetskog rata, pod Austrijom.</a:t>
            </a:r>
            <a:endParaRPr lang="en-US" sz="1600" dirty="0"/>
          </a:p>
          <a:p>
            <a:r>
              <a:rPr lang="sr-Latn-CS" sz="1600" dirty="0"/>
              <a:t>Polazeći od naslova koji predstavlja ključ čitanja samog djela, </a:t>
            </a:r>
            <a:r>
              <a:rPr lang="sr-Latn-CS" sz="1600" i="1" dirty="0"/>
              <a:t>Prokleta avlija </a:t>
            </a:r>
            <a:r>
              <a:rPr lang="sr-Latn-CS" sz="1600" dirty="0"/>
              <a:t>nosi jedno specifično značenje. Pridjev </a:t>
            </a:r>
            <a:r>
              <a:rPr lang="sr-Latn-CS" sz="1600" b="1" i="1" dirty="0"/>
              <a:t>prokleta</a:t>
            </a:r>
            <a:r>
              <a:rPr lang="sr-Latn-CS" sz="1600" dirty="0"/>
              <a:t> dovodi se u vezu sa turcizmom </a:t>
            </a:r>
            <a:r>
              <a:rPr lang="sr-Latn-CS" sz="1600" b="1" i="1" dirty="0"/>
              <a:t>avlija</a:t>
            </a:r>
            <a:r>
              <a:rPr lang="sr-Latn-CS" sz="1600" i="1" dirty="0" smtClean="0"/>
              <a:t>.</a:t>
            </a:r>
            <a:endParaRPr lang="en-US" sz="1600" dirty="0"/>
          </a:p>
          <a:p>
            <a:r>
              <a:rPr lang="sr-Latn-CS" sz="1600" dirty="0"/>
              <a:t>Te priče ispričane su retrospekcijom u osam poglavlja. Svoja sjećanja oživljava bezimeni mladić koji stoji na prološkoj i epiloškoj granici teksta.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669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A5AC48A-D1AB-4C28-841D-B89514CBD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8940" y="714618"/>
            <a:ext cx="3710940" cy="353943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Osnovna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romana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Prokleta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avlija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zatvor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r-Latn-ME" dirty="0">
                <a:solidFill>
                  <a:schemeClr val="tx1"/>
                </a:solidFill>
              </a:rPr>
              <a:t/>
            </a:r>
            <a:br>
              <a:rPr lang="sr-Latn-ME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To je </a:t>
            </a:r>
            <a:r>
              <a:rPr lang="en-US" dirty="0" err="1">
                <a:solidFill>
                  <a:schemeClr val="tx1"/>
                </a:solidFill>
              </a:rPr>
              <a:t>slika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mračnog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istanbulskog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zatvora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vremena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otomanske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carevine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U tom </a:t>
            </a:r>
            <a:r>
              <a:rPr lang="en-US" dirty="0" err="1">
                <a:solidFill>
                  <a:schemeClr val="tx1"/>
                </a:solidFill>
              </a:rPr>
              <a:t>neobičnom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ambijentu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susrećemo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ljude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istočnjačkog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mentaliteta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među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kojima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jedan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čovjek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Bosne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koji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taj </a:t>
            </a:r>
            <a:r>
              <a:rPr lang="en-US" dirty="0" err="1">
                <a:solidFill>
                  <a:schemeClr val="tx1"/>
                </a:solidFill>
              </a:rPr>
              <a:t>tamnički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svijet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posmatra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analizira</a:t>
            </a:r>
            <a:r>
              <a:rPr lang="en-US" dirty="0">
                <a:solidFill>
                  <a:schemeClr val="tx1"/>
                </a:solidFill>
              </a:rPr>
              <a:t> i </a:t>
            </a:r>
            <a:r>
              <a:rPr lang="en-US" dirty="0" err="1">
                <a:solidFill>
                  <a:schemeClr val="tx1"/>
                </a:solidFill>
              </a:rPr>
              <a:t>kasnije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priča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njemu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F6FB6B6-FB3D-4F11-8187-A2040DD10B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5" name="Google Shape;112;p19">
            <a:extLst>
              <a:ext uri="{FF2B5EF4-FFF2-40B4-BE49-F238E27FC236}">
                <a16:creationId xmlns="" xmlns:a16="http://schemas.microsoft.com/office/drawing/2014/main" id="{6654D640-4E60-4FD4-A879-8E9CA687F3D5}"/>
              </a:ext>
            </a:extLst>
          </p:cNvPr>
          <p:cNvSpPr txBox="1">
            <a:spLocks/>
          </p:cNvSpPr>
          <p:nvPr/>
        </p:nvSpPr>
        <p:spPr>
          <a:xfrm>
            <a:off x="6338510" y="651474"/>
            <a:ext cx="223266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50EFA9C-781D-4391-8B3B-77EE201AA52D}"/>
              </a:ext>
            </a:extLst>
          </p:cNvPr>
          <p:cNvSpPr txBox="1"/>
          <p:nvPr/>
        </p:nvSpPr>
        <p:spPr>
          <a:xfrm>
            <a:off x="5013830" y="853464"/>
            <a:ext cx="355734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U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romanu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pokrenuto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je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niz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društvenih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problema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jednog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vremena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:</a:t>
            </a:r>
          </a:p>
          <a:p>
            <a:pPr algn="ctr"/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Borba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za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vlast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nasilje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nad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čovjekom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strahovlada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državna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birokratija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ljudska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patnja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otuđenost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čovjekova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nemoć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pred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moćnom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upravom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jednog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surovog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sistema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</a:t>
            </a:r>
          </a:p>
          <a:p>
            <a:pPr algn="ctr"/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Istražni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zatvor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se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neprestano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puni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prazni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</a:t>
            </a:r>
          </a:p>
          <a:p>
            <a:pPr algn="ctr"/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U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tamnici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je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cio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jedan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svijet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izdvojen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od </a:t>
            </a:r>
            <a:r>
              <a:rPr lang="en-US" sz="1600" dirty="0" err="1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društva</a:t>
            </a:r>
            <a:r>
              <a:rPr lang="en-US" sz="1600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da mu ne bi </a:t>
            </a:r>
            <a:r>
              <a:rPr lang="en-US" sz="1600" dirty="0" err="1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naškodio</a:t>
            </a:r>
            <a:r>
              <a:rPr lang="en-US" sz="1600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(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varalice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ubice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maloumni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izgubljeni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dirty="0" err="1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kockari</a:t>
            </a:r>
            <a:r>
              <a:rPr lang="en-US" sz="1600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…) </a:t>
            </a:r>
            <a:endParaRPr lang="en-US" sz="160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1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516006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sr-Latn-ME" dirty="0"/>
              <a:t>Prokleta avlija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642866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800" dirty="0"/>
              <a:t>To je </a:t>
            </a:r>
            <a:r>
              <a:rPr lang="en-US" sz="1800" dirty="0" err="1"/>
              <a:t>svijet</a:t>
            </a:r>
            <a:r>
              <a:rPr lang="en-US" sz="1800" dirty="0"/>
              <a:t> </a:t>
            </a:r>
            <a:r>
              <a:rPr lang="en-US" sz="1800" dirty="0" err="1"/>
              <a:t>raznovrsnih</a:t>
            </a:r>
            <a:r>
              <a:rPr lang="en-US" sz="1800" dirty="0"/>
              <a:t> </a:t>
            </a:r>
            <a:r>
              <a:rPr lang="en-US" sz="1800" dirty="0" err="1"/>
              <a:t>ljudi</a:t>
            </a:r>
            <a:r>
              <a:rPr lang="en-US" sz="1800" dirty="0"/>
              <a:t>, </a:t>
            </a:r>
            <a:r>
              <a:rPr lang="en-US" sz="1800" dirty="0" err="1"/>
              <a:t>ali</a:t>
            </a:r>
            <a:r>
              <a:rPr lang="en-US" sz="1800" dirty="0"/>
              <a:t> </a:t>
            </a:r>
            <a:r>
              <a:rPr lang="en-US" sz="1800" dirty="0" err="1"/>
              <a:t>sličnih</a:t>
            </a:r>
            <a:r>
              <a:rPr lang="en-US" sz="1800" dirty="0"/>
              <a:t> po </a:t>
            </a:r>
            <a:r>
              <a:rPr lang="en-US" sz="1800" dirty="0" err="1"/>
              <a:t>svojoj</a:t>
            </a:r>
            <a:r>
              <a:rPr lang="en-US" sz="1800" dirty="0"/>
              <a:t> </a:t>
            </a:r>
            <a:r>
              <a:rPr lang="en-US" sz="1800" dirty="0" err="1"/>
              <a:t>sudbini</a:t>
            </a:r>
            <a:r>
              <a:rPr lang="en-US" sz="1800" dirty="0"/>
              <a:t>.</a:t>
            </a: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800" dirty="0" err="1"/>
              <a:t>Pisac</a:t>
            </a:r>
            <a:r>
              <a:rPr lang="en-US" sz="1800" dirty="0"/>
              <a:t> je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ljude</a:t>
            </a:r>
            <a:r>
              <a:rPr lang="en-US" sz="1800" dirty="0"/>
              <a:t> </a:t>
            </a:r>
            <a:r>
              <a:rPr lang="en-US" sz="1800" dirty="0" err="1"/>
              <a:t>podijelio</a:t>
            </a:r>
            <a:r>
              <a:rPr lang="en-US" sz="1800" dirty="0"/>
              <a:t> u </a:t>
            </a:r>
            <a:r>
              <a:rPr lang="en-US" sz="1800" dirty="0" err="1"/>
              <a:t>krugove</a:t>
            </a:r>
            <a:r>
              <a:rPr lang="en-US" sz="1800" dirty="0"/>
              <a:t> „</a:t>
            </a:r>
            <a:r>
              <a:rPr lang="en-US" sz="1800" dirty="0" err="1"/>
              <a:t>malih</a:t>
            </a:r>
            <a:r>
              <a:rPr lang="en-US" sz="1800" dirty="0"/>
              <a:t> </a:t>
            </a:r>
            <a:r>
              <a:rPr lang="en-US" sz="1800" dirty="0" err="1"/>
              <a:t>ljudi</a:t>
            </a:r>
            <a:r>
              <a:rPr lang="en-US" sz="1800" dirty="0"/>
              <a:t>“.</a:t>
            </a: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800" dirty="0" err="1"/>
              <a:t>Jedan</a:t>
            </a:r>
            <a:r>
              <a:rPr lang="en-US" sz="1800" dirty="0"/>
              <a:t> </a:t>
            </a:r>
            <a:r>
              <a:rPr lang="en-US" sz="1800" dirty="0" err="1"/>
              <a:t>krug</a:t>
            </a:r>
            <a:r>
              <a:rPr lang="en-US" sz="1800" dirty="0"/>
              <a:t> je </a:t>
            </a:r>
            <a:r>
              <a:rPr lang="en-US" sz="1800" dirty="0" err="1"/>
              <a:t>oko</a:t>
            </a:r>
            <a:r>
              <a:rPr lang="en-US" sz="1800" dirty="0"/>
              <a:t> </a:t>
            </a:r>
            <a:r>
              <a:rPr lang="en-US" sz="1800" dirty="0" err="1"/>
              <a:t>Zaima</a:t>
            </a:r>
            <a:r>
              <a:rPr lang="en-US" sz="1800" dirty="0"/>
              <a:t> koji </a:t>
            </a:r>
            <a:r>
              <a:rPr lang="en-US" sz="1800" dirty="0" err="1"/>
              <a:t>jedino</a:t>
            </a:r>
            <a:r>
              <a:rPr lang="en-US" sz="1800" dirty="0"/>
              <a:t> </a:t>
            </a:r>
            <a:r>
              <a:rPr lang="en-US" sz="1800" dirty="0" err="1"/>
              <a:t>priča</a:t>
            </a:r>
            <a:r>
              <a:rPr lang="en-US" sz="1800" dirty="0"/>
              <a:t> o </a:t>
            </a:r>
            <a:r>
              <a:rPr lang="en-US" sz="1800" dirty="0" err="1"/>
              <a:t>ženama</a:t>
            </a:r>
            <a:r>
              <a:rPr lang="en-US" sz="1800" dirty="0"/>
              <a:t>.</a:t>
            </a: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800" dirty="0"/>
              <a:t>Tu je </a:t>
            </a:r>
            <a:r>
              <a:rPr lang="en-US" sz="1800" dirty="0" err="1"/>
              <a:t>jermenska</a:t>
            </a:r>
            <a:r>
              <a:rPr lang="en-US" sz="1800" dirty="0"/>
              <a:t> </a:t>
            </a:r>
            <a:r>
              <a:rPr lang="en-US" sz="1800" dirty="0" err="1"/>
              <a:t>trgovačka</a:t>
            </a:r>
            <a:r>
              <a:rPr lang="en-US" sz="1800" dirty="0"/>
              <a:t> </a:t>
            </a:r>
            <a:r>
              <a:rPr lang="en-US" sz="1800" dirty="0" err="1"/>
              <a:t>porodica</a:t>
            </a:r>
            <a:r>
              <a:rPr lang="en-US" sz="1800" dirty="0"/>
              <a:t> </a:t>
            </a:r>
            <a:r>
              <a:rPr lang="en-US" sz="1800" dirty="0" err="1"/>
              <a:t>uhapšena</a:t>
            </a:r>
            <a:r>
              <a:rPr lang="en-US" sz="1800" dirty="0"/>
              <a:t> </a:t>
            </a:r>
            <a:r>
              <a:rPr lang="en-US" sz="1800" dirty="0" err="1"/>
              <a:t>zbog</a:t>
            </a:r>
            <a:r>
              <a:rPr lang="en-US" sz="1800" dirty="0"/>
              <a:t> </a:t>
            </a:r>
            <a:r>
              <a:rPr lang="en-US" sz="1800" dirty="0" err="1"/>
              <a:t>pronevjere</a:t>
            </a:r>
            <a:r>
              <a:rPr lang="en-US" sz="1800" dirty="0"/>
              <a:t> </a:t>
            </a:r>
            <a:r>
              <a:rPr lang="en-US" sz="1800" dirty="0" err="1"/>
              <a:t>novca</a:t>
            </a:r>
            <a:r>
              <a:rPr lang="en-US" sz="1800" dirty="0"/>
              <a:t>, </a:t>
            </a:r>
            <a:r>
              <a:rPr lang="en-US" sz="1800" dirty="0" err="1"/>
              <a:t>zatim</a:t>
            </a:r>
            <a:r>
              <a:rPr lang="en-US" sz="1800" dirty="0"/>
              <a:t> </a:t>
            </a:r>
            <a:r>
              <a:rPr lang="en-US" sz="1800" dirty="0" err="1"/>
              <a:t>dva</a:t>
            </a:r>
            <a:r>
              <a:rPr lang="en-US" sz="1800" dirty="0"/>
              <a:t> </a:t>
            </a:r>
            <a:r>
              <a:rPr lang="en-US" sz="1800" dirty="0" err="1"/>
              <a:t>građanina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Bugarske</a:t>
            </a:r>
            <a:r>
              <a:rPr lang="en-US" sz="1800" dirty="0"/>
              <a:t>, </a:t>
            </a:r>
            <a:r>
              <a:rPr lang="en-US" sz="1800" dirty="0" err="1"/>
              <a:t>neposredno</a:t>
            </a:r>
            <a:r>
              <a:rPr lang="en-US" sz="1800" dirty="0"/>
              <a:t> </a:t>
            </a:r>
            <a:r>
              <a:rPr lang="en-US" sz="1800" dirty="0" err="1"/>
              <a:t>uz</a:t>
            </a:r>
            <a:r>
              <a:rPr lang="en-US" sz="1800" dirty="0"/>
              <a:t> </a:t>
            </a:r>
            <a:r>
              <a:rPr lang="en-US" sz="1800" dirty="0" err="1"/>
              <a:t>njih</a:t>
            </a:r>
            <a:r>
              <a:rPr lang="en-US" sz="1800" dirty="0"/>
              <a:t> je </a:t>
            </a:r>
            <a:r>
              <a:rPr lang="en-US" sz="1800" dirty="0" err="1"/>
              <a:t>fra</a:t>
            </a:r>
            <a:r>
              <a:rPr lang="en-US" sz="1800" dirty="0"/>
              <a:t> </a:t>
            </a:r>
            <a:r>
              <a:rPr lang="en-US" sz="1800" dirty="0" err="1"/>
              <a:t>Petar</a:t>
            </a:r>
            <a:r>
              <a:rPr lang="en-US" sz="1800" dirty="0"/>
              <a:t> (</a:t>
            </a:r>
            <a:r>
              <a:rPr lang="en-US" sz="1800" dirty="0" err="1"/>
              <a:t>čovjek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Bosne</a:t>
            </a:r>
            <a:r>
              <a:rPr lang="en-US" sz="1800" dirty="0"/>
              <a:t>),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brbljivi</a:t>
            </a:r>
            <a:r>
              <a:rPr lang="en-US" sz="1800" dirty="0"/>
              <a:t> Haim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žrtva</a:t>
            </a:r>
            <a:r>
              <a:rPr lang="en-US" sz="1800" dirty="0"/>
              <a:t> </a:t>
            </a:r>
            <a:r>
              <a:rPr lang="en-US" sz="1800" dirty="0" err="1"/>
              <a:t>svoje</a:t>
            </a:r>
            <a:r>
              <a:rPr lang="en-US" sz="1800" dirty="0"/>
              <a:t> </a:t>
            </a:r>
            <a:r>
              <a:rPr lang="en-US" sz="1800" dirty="0" err="1"/>
              <a:t>govorljivosti</a:t>
            </a:r>
            <a:r>
              <a:rPr lang="en-US" sz="1800" dirty="0"/>
              <a:t>.</a:t>
            </a:r>
          </a:p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endParaRPr sz="1600"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3128030"/>
      </p:ext>
    </p:extLst>
  </p:cSld>
  <p:clrMapOvr>
    <a:masterClrMapping/>
  </p:clrMapOvr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DD916B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2476</Words>
  <Application>Microsoft Office PowerPoint</Application>
  <PresentationFormat>On-screen Show (16:9)</PresentationFormat>
  <Paragraphs>217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Oswald</vt:lpstr>
      <vt:lpstr>Tinos</vt:lpstr>
      <vt:lpstr>Quintus template</vt:lpstr>
      <vt:lpstr>PROKLETA AVLIJA  IVO ANDRIĆ</vt:lpstr>
      <vt:lpstr>,,Ja! - Teška reč, koja u očima onih pred kojima je kazana određuje naše mesto, kobno i nepromjenjivo, često daleko ispred ili iza onog što mi o sebi znamo, izvan naše volje i izvan naših snaga. Strašna reč koja nas, jednom izgovorena, zauvek vezuje i poistovjećuje sa svim onim što smo zamislili i rekli i sa čim nikad nismo ni pomišljali da se poistovetimo, a u stvari smo, u sebi, već odavno jedno.”  ― Ivo Andrić, Prokleta avlija</vt:lpstr>
      <vt:lpstr>PowerPoint Presentation</vt:lpstr>
      <vt:lpstr>PowerPoint Presentation</vt:lpstr>
      <vt:lpstr>PowerPoint Presentation</vt:lpstr>
      <vt:lpstr>Prokleta avlija</vt:lpstr>
      <vt:lpstr>PowerPoint Presentation</vt:lpstr>
      <vt:lpstr>PowerPoint Presentation</vt:lpstr>
      <vt:lpstr> Prokleta avlija</vt:lpstr>
      <vt:lpstr>Vrijeme i prostor</vt:lpstr>
      <vt:lpstr>PowerPoint Presentation</vt:lpstr>
      <vt:lpstr>Vrijeme i prostor</vt:lpstr>
      <vt:lpstr>Vrijeme i prostor </vt:lpstr>
      <vt:lpstr>Vrijeme i prostor </vt:lpstr>
      <vt:lpstr>Vrijeme i prostor </vt:lpstr>
      <vt:lpstr>Vrijeme i prostor </vt:lpstr>
      <vt:lpstr>Vrijeme i prostor </vt:lpstr>
      <vt:lpstr>Kompozicija </vt:lpstr>
      <vt:lpstr>PowerPoint Presentation</vt:lpstr>
      <vt:lpstr>Kompozicija </vt:lpstr>
      <vt:lpstr>Kompozicija </vt:lpstr>
      <vt:lpstr>Kompozicija </vt:lpstr>
      <vt:lpstr>Kompozicija </vt:lpstr>
      <vt:lpstr>PowerPoint Presentation</vt:lpstr>
      <vt:lpstr>PowerPoint Presentation</vt:lpstr>
      <vt:lpstr>LIKOVI  Šta je zajedničko kod svih junaka Proklete avlije? </vt:lpstr>
      <vt:lpstr> Likovi</vt:lpstr>
      <vt:lpstr> Likovi</vt:lpstr>
      <vt:lpstr> Likovi</vt:lpstr>
      <vt:lpstr> Likovi</vt:lpstr>
      <vt:lpstr>PowerPoint Presentation</vt:lpstr>
      <vt:lpstr> Likovi</vt:lpstr>
      <vt:lpstr> Likovi</vt:lpstr>
      <vt:lpstr> Likovi</vt:lpstr>
      <vt:lpstr>PowerPoint Presentation</vt:lpstr>
      <vt:lpstr>PowerPoint Presentation</vt:lpstr>
      <vt:lpstr> Likovi</vt:lpstr>
      <vt:lpstr> Likovi</vt:lpstr>
      <vt:lpstr>PowerPoint Presentation</vt:lpstr>
      <vt:lpstr>DOMAĆI ZADATAK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GORSKI VIJENAC  Petar II Petrović Njegoš</dc:title>
  <cp:lastModifiedBy>Korisnik</cp:lastModifiedBy>
  <cp:revision>32</cp:revision>
  <dcterms:modified xsi:type="dcterms:W3CDTF">2020-12-05T22:08:35Z</dcterms:modified>
</cp:coreProperties>
</file>