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6.wmf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oleObject" Target="../embeddings/oleObject1.bin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6.png"/><Relationship Id="rId5" Type="http://schemas.openxmlformats.org/officeDocument/2006/relationships/image" Target="../media/image18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      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elipsa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46" y="2924355"/>
            <a:ext cx="4636808" cy="29492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8408" y="966159"/>
            <a:ext cx="111021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geometrijsko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mjesto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tačaka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ravni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osobinom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 je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tačke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nazivamo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elipse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114136" y="3243532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85646" y="4278230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362091" y="4278230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22385" y="3970452"/>
                <a:ext cx="4658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85" y="3970452"/>
                <a:ext cx="465826" cy="307777"/>
              </a:xfrm>
              <a:prstGeom prst="rect">
                <a:avLst/>
              </a:prstGeom>
              <a:blipFill rotWithShape="0">
                <a:blip r:embed="rId4"/>
                <a:stretch>
                  <a:fillRect r="-88158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73902" y="4024513"/>
                <a:ext cx="4658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3902" y="4024513"/>
                <a:ext cx="465826" cy="307777"/>
              </a:xfrm>
              <a:prstGeom prst="rect">
                <a:avLst/>
              </a:prstGeom>
              <a:blipFill rotWithShape="0">
                <a:blip r:embed="rId5"/>
                <a:stretch>
                  <a:fillRect r="-59211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8408" y="1820278"/>
                <a:ext cx="70449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,0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fokusi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žiže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408" y="1820278"/>
                <a:ext cx="7044906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043577" y="2397398"/>
            <a:ext cx="5633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Rastojanje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fokusima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je 2c.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36497" y="2924355"/>
                <a:ext cx="106967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497" y="2924355"/>
                <a:ext cx="1069676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>
            <a:endCxn id="4" idx="3"/>
          </p:cNvCxnSpPr>
          <p:nvPr/>
        </p:nvCxnSpPr>
        <p:spPr>
          <a:xfrm flipV="1">
            <a:off x="989162" y="3346616"/>
            <a:ext cx="2140134" cy="93161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217652" y="3364303"/>
            <a:ext cx="1144439" cy="9679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036944" y="3655181"/>
                <a:ext cx="343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6944" y="3655181"/>
                <a:ext cx="343619" cy="369332"/>
              </a:xfrm>
              <a:prstGeom prst="rect">
                <a:avLst/>
              </a:prstGeom>
              <a:blipFill rotWithShape="0">
                <a:blip r:embed="rId8"/>
                <a:stretch>
                  <a:fillRect r="-8772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22439" y="3467449"/>
                <a:ext cx="343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2439" y="3467449"/>
                <a:ext cx="343619" cy="369332"/>
              </a:xfrm>
              <a:prstGeom prst="rect">
                <a:avLst/>
              </a:prstGeom>
              <a:blipFill rotWithShape="0">
                <a:blip r:embed="rId9"/>
                <a:stretch>
                  <a:fillRect r="-8772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2634" y="2905307"/>
                <a:ext cx="6034068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radijus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pri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čemu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𝑟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𝑎</m:t>
                      </m:r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2634" y="2905307"/>
                <a:ext cx="6034068" cy="677108"/>
              </a:xfrm>
              <a:prstGeom prst="rect">
                <a:avLst/>
              </a:prstGeom>
              <a:blipFill rotWithShape="0">
                <a:blip r:embed="rId10"/>
                <a:stretch>
                  <a:fillRect t="-5405"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Brace 22"/>
          <p:cNvSpPr/>
          <p:nvPr/>
        </p:nvSpPr>
        <p:spPr>
          <a:xfrm rot="5400000">
            <a:off x="3525195" y="3524290"/>
            <a:ext cx="320615" cy="2031785"/>
          </a:xfrm>
          <a:prstGeom prst="rightBrace">
            <a:avLst>
              <a:gd name="adj1" fmla="val 5642"/>
              <a:gd name="adj2" fmla="val 4700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/>
          <p:cNvSpPr/>
          <p:nvPr/>
        </p:nvSpPr>
        <p:spPr>
          <a:xfrm>
            <a:off x="2669612" y="3293686"/>
            <a:ext cx="320615" cy="1038603"/>
          </a:xfrm>
          <a:prstGeom prst="rightBrace">
            <a:avLst>
              <a:gd name="adj1" fmla="val 8333"/>
              <a:gd name="adj2" fmla="val 47005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571335" y="4617469"/>
                <a:ext cx="343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335" y="4617469"/>
                <a:ext cx="343619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935657" y="3593014"/>
                <a:ext cx="3436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U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5657" y="3593014"/>
                <a:ext cx="343619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5273878" y="3813337"/>
                <a:ext cx="586282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velika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dužina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velike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poluose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mala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dužina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male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poluose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78" y="3813337"/>
                <a:ext cx="5862823" cy="646331"/>
              </a:xfrm>
              <a:prstGeom prst="rect">
                <a:avLst/>
              </a:prstGeom>
              <a:blipFill rotWithShape="0">
                <a:blip r:embed="rId13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73879" y="4663635"/>
                <a:ext cx="477903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Dodatno,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važi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879" y="4663635"/>
                <a:ext cx="4779034" cy="646331"/>
              </a:xfrm>
              <a:prstGeom prst="rect">
                <a:avLst/>
              </a:prstGeom>
              <a:blipFill rotWithShape="0">
                <a:blip r:embed="rId14"/>
                <a:stretch>
                  <a:fillRect l="-1020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5273879" y="5347961"/>
            <a:ext cx="3473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Jednačina</a:t>
            </a:r>
            <a:r>
              <a:rPr lang="en-US" dirty="0" smtClean="0"/>
              <a:t> </a:t>
            </a:r>
            <a:r>
              <a:rPr lang="en-US" dirty="0" err="1" smtClean="0"/>
              <a:t>elipse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612346"/>
              </p:ext>
            </p:extLst>
          </p:nvPr>
        </p:nvGraphicFramePr>
        <p:xfrm>
          <a:off x="6129909" y="5709745"/>
          <a:ext cx="1113405" cy="795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0" name="Equation" r:id="rId15" imgW="736560" imgH="419040" progId="Equation.3">
                  <p:embed/>
                </p:oleObj>
              </mc:Choice>
              <mc:Fallback>
                <p:oleObj name="Equation" r:id="rId15" imgW="736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909" y="5709745"/>
                        <a:ext cx="1113405" cy="7952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663396" y="5995358"/>
            <a:ext cx="617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ili</a:t>
            </a:r>
            <a:endParaRPr lang="en-US" dirty="0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142287"/>
              </p:ext>
            </p:extLst>
          </p:nvPr>
        </p:nvGraphicFramePr>
        <p:xfrm>
          <a:off x="8281358" y="5916129"/>
          <a:ext cx="2143556" cy="475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17" imgW="1168200" imgH="228600" progId="Equation.3">
                  <p:embed/>
                </p:oleObj>
              </mc:Choice>
              <mc:Fallback>
                <p:oleObj name="Equation" r:id="rId17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81358" y="5916129"/>
                        <a:ext cx="2143556" cy="475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5273879" y="5347961"/>
            <a:ext cx="5402747" cy="132888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71090" y="224859"/>
            <a:ext cx="223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pojmovi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6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/>
      <p:bldP spid="8" grpId="0"/>
      <p:bldP spid="9" grpId="0"/>
      <p:bldP spid="12" grpId="0"/>
      <p:bldP spid="13" grpId="0"/>
      <p:bldP spid="19" grpId="0"/>
      <p:bldP spid="20" grpId="0"/>
      <p:bldP spid="21" grpId="0"/>
      <p:bldP spid="23" grpId="0" animBg="1"/>
      <p:bldP spid="24" grpId="0" animBg="1"/>
      <p:bldP spid="25" grpId="0"/>
      <p:bldP spid="26" grpId="0"/>
      <p:bldP spid="27" grpId="0"/>
      <p:bldP spid="28" grpId="0"/>
      <p:bldP spid="29" grpId="0"/>
      <p:bldP spid="31" grpId="0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08" y="940279"/>
            <a:ext cx="4636808" cy="294929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546896" y="1224951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98654" y="940279"/>
                <a:ext cx="601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654" y="940279"/>
                <a:ext cx="601746" cy="369332"/>
              </a:xfrm>
              <a:prstGeom prst="rect">
                <a:avLst/>
              </a:prstGeom>
              <a:blipFill rotWithShape="0">
                <a:blip r:embed="rId3"/>
                <a:stretch>
                  <a:fillRect r="-57576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2546896" y="3370052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641786" y="3408900"/>
                <a:ext cx="601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(0,−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786" y="3408900"/>
                <a:ext cx="601746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86869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/>
          <p:nvPr/>
        </p:nvSpPr>
        <p:spPr>
          <a:xfrm>
            <a:off x="4553976" y="2299131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05734" y="1943403"/>
                <a:ext cx="601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734" y="1943403"/>
                <a:ext cx="601746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60204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/>
          <p:cNvSpPr/>
          <p:nvPr/>
        </p:nvSpPr>
        <p:spPr>
          <a:xfrm>
            <a:off x="479432" y="2312735"/>
            <a:ext cx="103516" cy="120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62820" y="1990184"/>
                <a:ext cx="6017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,0)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820" y="1990184"/>
                <a:ext cx="601746" cy="369332"/>
              </a:xfrm>
              <a:prstGeom prst="rect">
                <a:avLst/>
              </a:prstGeom>
              <a:blipFill rotWithShape="0">
                <a:blip r:embed="rId6"/>
                <a:stretch>
                  <a:fillRect r="-85859" b="-16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12611" y="2114465"/>
                <a:ext cx="368348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US" sz="2000" dirty="0" err="1" smtClean="0"/>
                  <a:t>tjemena</a:t>
                </a:r>
                <a:r>
                  <a:rPr lang="en-US" sz="2000" dirty="0" smtClean="0"/>
                  <a:t> </a:t>
                </a:r>
                <a:r>
                  <a:rPr lang="en-US" sz="2000" dirty="0" err="1" smtClean="0"/>
                  <a:t>elipse</a:t>
                </a:r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611" y="2114465"/>
                <a:ext cx="3683480" cy="400110"/>
              </a:xfrm>
              <a:prstGeom prst="rect">
                <a:avLst/>
              </a:prstGeom>
              <a:blipFill rotWithShape="0">
                <a:blip r:embed="rId7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266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  <p:bldP spid="7" grpId="0" animBg="1"/>
      <p:bldP spid="8" grpId="0"/>
      <p:bldP spid="9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45055" y="372806"/>
                <a:ext cx="9463177" cy="3650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Da li ta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čka B(3,3) pripada elipsi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CS" sz="20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CS" sz="20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16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=1?</m:t>
                    </m:r>
                  </m:oMath>
                </a14:m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</a:t>
                </a:r>
                <a:r>
                  <a:rPr lang="sr-Latn-CS" sz="20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endParaRPr lang="sr-Latn-C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sr-Latn-C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 y koordinatu tačke B(2,y) koja pripada prethodno navedenoj elipsi.</a:t>
                </a: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Napisati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jednačinu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čije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su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8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6.</a:t>
                </a:r>
              </a:p>
              <a:p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 </a:t>
                </a:r>
                <a:endParaRPr lang="sr-Latn-CS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0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55" y="372806"/>
                <a:ext cx="9463177" cy="3650487"/>
              </a:xfrm>
              <a:prstGeom prst="rect">
                <a:avLst/>
              </a:prstGeom>
              <a:blipFill rotWithShape="0">
                <a:blip r:embed="rId3"/>
                <a:stretch>
                  <a:fillRect l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130950"/>
              </p:ext>
            </p:extLst>
          </p:nvPr>
        </p:nvGraphicFramePr>
        <p:xfrm>
          <a:off x="609501" y="3498617"/>
          <a:ext cx="2064687" cy="8133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4" imgW="1193760" imgH="482400" progId="Equation.3">
                  <p:embed/>
                </p:oleObj>
              </mc:Choice>
              <mc:Fallback>
                <p:oleObj name="Equation" r:id="rId4" imgW="119376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01" y="3498617"/>
                        <a:ext cx="2064687" cy="8133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0165" y="5020574"/>
                <a:ext cx="711679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 </a:t>
                </a:r>
                <a:r>
                  <a:rPr lang="sr-Latn-C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koordinate fokusa (žiže) </a:t>
                </a:r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9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+25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=225</m:t>
                    </m:r>
                  </m:oMath>
                </a14:m>
                <a:r>
                  <a:rPr lang="sr-Latn-C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sr-Latn-C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65" y="5020574"/>
                <a:ext cx="7116793" cy="707886"/>
              </a:xfrm>
              <a:prstGeom prst="rect">
                <a:avLst/>
              </a:prstGeom>
              <a:blipFill rotWithShape="0">
                <a:blip r:embed="rId6"/>
                <a:stretch>
                  <a:fillRect l="-857" t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922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41540" y="1932318"/>
                <a:ext cx="10903788" cy="865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7.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Žiže  elipse i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njeno tjeme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o,b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su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tjeme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jednakostraničnog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trougla čija je površina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sr-Latn-C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Naći jednačinu </a:t>
                </a:r>
                <a:r>
                  <a:rPr lang="sr-Latn-C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40" y="1932318"/>
                <a:ext cx="10903788" cy="865814"/>
              </a:xfrm>
              <a:prstGeom prst="rect">
                <a:avLst/>
              </a:prstGeom>
              <a:blipFill rotWithShape="0">
                <a:blip r:embed="rId2"/>
                <a:stretch>
                  <a:fillRect l="-895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41539" y="750498"/>
            <a:ext cx="9471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sr-Latn-C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</a:t>
            </a:r>
            <a:r>
              <a:rPr lang="sr-Latn-CS" sz="2400" dirty="0">
                <a:latin typeface="Arial" panose="020B0604020202020204" pitchFamily="34" charset="0"/>
                <a:cs typeface="Arial" panose="020B0604020202020204" pitchFamily="34" charset="0"/>
              </a:rPr>
              <a:t>jednačinu elipse koja sadrži tačke M(6,4)  i  N(-8,3).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621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9562" y="638355"/>
                <a:ext cx="996351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Domaći: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1. </a:t>
                </a:r>
                <a:r>
                  <a:rPr lang="sr-Latn-CS" dirty="0">
                    <a:latin typeface="Arial" panose="020B0604020202020204" pitchFamily="34" charset="0"/>
                    <a:cs typeface="Arial" panose="020B0604020202020204" pitchFamily="34" charset="0"/>
                  </a:rPr>
                  <a:t>Odrediti jednačinu elipse, ako žiže imaju koordinate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itchFamily="18" charset="0"/>
                      </a:rPr>
                      <m:t>±3,0)</m:t>
                    </m:r>
                  </m:oMath>
                </a14:m>
                <a:r>
                  <a:rPr lang="sr-Latn-C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CS" dirty="0">
                    <a:latin typeface="Arial" panose="020B0604020202020204" pitchFamily="34" charset="0"/>
                    <a:cs typeface="Arial" panose="020B0604020202020204" pitchFamily="34" charset="0"/>
                  </a:rPr>
                  <a:t>,a dužina veće ose jednaka je 12</a:t>
                </a:r>
                <a:r>
                  <a:rPr lang="sr-Latn-CS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62" y="638355"/>
                <a:ext cx="9963510" cy="1477328"/>
              </a:xfrm>
              <a:prstGeom prst="rect">
                <a:avLst/>
              </a:prstGeom>
              <a:blipFill rotWithShape="0">
                <a:blip r:embed="rId2"/>
                <a:stretch>
                  <a:fillRect l="-489" t="-2479" r="-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83079" y="3390181"/>
            <a:ext cx="6797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jednačinu elipse koja sadrži tačke 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M(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2,3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i  N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1,-5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3079" y="2347187"/>
            <a:ext cx="5211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sr-Latn-CS" dirty="0" smtClean="0">
                <a:latin typeface="Arial" panose="020B0604020202020204" pitchFamily="34" charset="0"/>
                <a:cs typeface="Arial" panose="020B0604020202020204" pitchFamily="34" charset="0"/>
              </a:rPr>
              <a:t>Napisati </a:t>
            </a:r>
            <a:r>
              <a:rPr lang="sr-Latn-CS" dirty="0">
                <a:latin typeface="Arial" panose="020B0604020202020204" pitchFamily="34" charset="0"/>
                <a:cs typeface="Arial" panose="020B0604020202020204" pitchFamily="34" charset="0"/>
              </a:rPr>
              <a:t>jednačinu elipse čije su poluose 3 i  4.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83079" y="4268016"/>
                <a:ext cx="4666891" cy="1632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Odrediti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poluose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elipse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b)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+25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=225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79" y="4268016"/>
                <a:ext cx="4666891" cy="1632435"/>
              </a:xfrm>
              <a:prstGeom prst="rect">
                <a:avLst/>
              </a:prstGeom>
              <a:blipFill rotWithShape="0">
                <a:blip r:embed="rId3"/>
                <a:stretch>
                  <a:fillRect l="-1044" t="-1866" b="-5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81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1822</TotalTime>
  <Words>177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Cambria Math</vt:lpstr>
      <vt:lpstr>Franklin Gothic Medium</vt:lpstr>
      <vt:lpstr>Rockwell</vt:lpstr>
      <vt:lpstr>Rockwell Condensed</vt:lpstr>
      <vt:lpstr>Times New Roman</vt:lpstr>
      <vt:lpstr>Wingdings</vt:lpstr>
      <vt:lpstr>Wood Type</vt:lpstr>
      <vt:lpstr>Equation</vt:lpstr>
      <vt:lpstr>        elipsa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140</cp:revision>
  <dcterms:created xsi:type="dcterms:W3CDTF">2020-11-08T09:24:49Z</dcterms:created>
  <dcterms:modified xsi:type="dcterms:W3CDTF">2021-04-09T10:42:11Z</dcterms:modified>
</cp:coreProperties>
</file>