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94660"/>
  </p:normalViewPr>
  <p:slideViewPr>
    <p:cSldViewPr>
      <p:cViewPr varScale="1">
        <p:scale>
          <a:sx n="84" d="100"/>
          <a:sy n="84" d="100"/>
        </p:scale>
        <p:origin x="152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F2FFF-B4EB-435E-9EF6-55BB304FDC6D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8A58B-FEA6-47C2-8F9F-1C0BFEB687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51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8A58B-FEA6-47C2-8F9F-1C0BFEB6876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35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97BF857-8F33-4E5C-B169-F7D12E44A89D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A530BC1-197B-46DE-8205-68EB05C63B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BF857-8F33-4E5C-B169-F7D12E44A89D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0BC1-197B-46DE-8205-68EB05C63B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BF857-8F33-4E5C-B169-F7D12E44A89D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0BC1-197B-46DE-8205-68EB05C63B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97BF857-8F33-4E5C-B169-F7D12E44A89D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A530BC1-197B-46DE-8205-68EB05C63B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97BF857-8F33-4E5C-B169-F7D12E44A89D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A530BC1-197B-46DE-8205-68EB05C63B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BF857-8F33-4E5C-B169-F7D12E44A89D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0BC1-197B-46DE-8205-68EB05C63B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BF857-8F33-4E5C-B169-F7D12E44A89D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0BC1-197B-46DE-8205-68EB05C63B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97BF857-8F33-4E5C-B169-F7D12E44A89D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A530BC1-197B-46DE-8205-68EB05C63B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BF857-8F33-4E5C-B169-F7D12E44A89D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0BC1-197B-46DE-8205-68EB05C63B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97BF857-8F33-4E5C-B169-F7D12E44A89D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A530BC1-197B-46DE-8205-68EB05C63B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97BF857-8F33-4E5C-B169-F7D12E44A89D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A530BC1-197B-46DE-8205-68EB05C63B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97BF857-8F33-4E5C-B169-F7D12E44A89D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A530BC1-197B-46DE-8205-68EB05C63B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286808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r-Latn-ME" sz="2800" b="1" dirty="0" smtClean="0">
                <a:solidFill>
                  <a:schemeClr val="accent3">
                    <a:lumMod val="50000"/>
                  </a:schemeClr>
                </a:solidFill>
              </a:rPr>
              <a:t>                       Linearne jednačine</a:t>
            </a:r>
            <a:endParaRPr lang="en-US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571612"/>
            <a:ext cx="8143932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D</a:t>
            </a:r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</a:rPr>
              <a:t>efinicija 1. </a:t>
            </a:r>
            <a:r>
              <a:rPr lang="sr-Latn-ME" sz="2400" dirty="0" smtClean="0">
                <a:solidFill>
                  <a:schemeClr val="accent3">
                    <a:lumMod val="50000"/>
                  </a:schemeClr>
                </a:solidFill>
              </a:rPr>
              <a:t>Jednakost koja je tačna za sve vrijednosti promjenljivih nazivamo </a:t>
            </a:r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</a:rPr>
              <a:t>identitet</a:t>
            </a:r>
            <a:r>
              <a:rPr lang="sr-Latn-ME" sz="24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3000372"/>
            <a:ext cx="807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J</a:t>
            </a:r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</a:rPr>
              <a:t>ednakosti</a:t>
            </a:r>
          </a:p>
          <a:p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</a:rPr>
              <a:t> su identiteti. </a:t>
            </a:r>
            <a:endParaRPr lang="en-US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428860" y="2928934"/>
          <a:ext cx="4899025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4" imgW="2755800" imgH="241200" progId="Equation.3">
                  <p:embed/>
                </p:oleObj>
              </mc:Choice>
              <mc:Fallback>
                <p:oleObj name="Equation" r:id="rId4" imgW="275580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2928934"/>
                        <a:ext cx="4899025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8596" y="4214818"/>
            <a:ext cx="8143932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D</a:t>
            </a:r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</a:rPr>
              <a:t>efinicija 2. </a:t>
            </a:r>
            <a:r>
              <a:rPr lang="sr-Latn-ME" sz="2400" dirty="0" smtClean="0">
                <a:solidFill>
                  <a:schemeClr val="accent3">
                    <a:lumMod val="50000"/>
                  </a:schemeClr>
                </a:solidFill>
              </a:rPr>
              <a:t>Jednakost oblika                  nazivamo </a:t>
            </a:r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</a:rPr>
              <a:t>jednačinom</a:t>
            </a:r>
            <a:r>
              <a:rPr lang="sr-Latn-ME" sz="2400" dirty="0" smtClean="0">
                <a:solidFill>
                  <a:schemeClr val="accent3">
                    <a:lumMod val="50000"/>
                  </a:schemeClr>
                </a:solidFill>
              </a:rPr>
              <a:t> sa nepoznatom (promjenljivom) x. </a:t>
            </a:r>
          </a:p>
          <a:p>
            <a:pPr algn="just"/>
            <a:endParaRPr lang="sr-Latn-ME" sz="24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just"/>
            <a:r>
              <a:rPr lang="sr-Latn-ME" sz="2400" dirty="0" smtClean="0">
                <a:solidFill>
                  <a:schemeClr val="accent3">
                    <a:lumMod val="50000"/>
                  </a:schemeClr>
                </a:solidFill>
              </a:rPr>
              <a:t>Riješiti  jednačinu  znači naći sva njena rješenja, tj. </a:t>
            </a:r>
            <a:r>
              <a:rPr lang="sr-Latn-ME" sz="2400" dirty="0">
                <a:solidFill>
                  <a:schemeClr val="accent3">
                    <a:lumMod val="50000"/>
                  </a:schemeClr>
                </a:solidFill>
              </a:rPr>
              <a:t>o</a:t>
            </a:r>
            <a:r>
              <a:rPr lang="sr-Latn-ME" sz="2400" dirty="0" smtClean="0">
                <a:solidFill>
                  <a:schemeClr val="accent3">
                    <a:lumMod val="50000"/>
                  </a:schemeClr>
                </a:solidFill>
              </a:rPr>
              <a:t>drediti skup svih rješenja.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357818" y="4286256"/>
          <a:ext cx="1357322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6" imgW="749160" imgH="215640" progId="Equation.3">
                  <p:embed/>
                </p:oleObj>
              </mc:Choice>
              <mc:Fallback>
                <p:oleObj name="Equation" r:id="rId6" imgW="74916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7818" y="4286256"/>
                        <a:ext cx="1357322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827584" y="2204864"/>
          <a:ext cx="3816424" cy="18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Equation" r:id="rId3" imgW="2044440" imgH="850680" progId="Equation.3">
                  <p:embed/>
                </p:oleObj>
              </mc:Choice>
              <mc:Fallback>
                <p:oleObj name="Equation" r:id="rId3" imgW="2044440" imgH="8506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204864"/>
                        <a:ext cx="3816424" cy="18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467544" y="548680"/>
            <a:ext cx="288032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D</a:t>
            </a:r>
            <a:r>
              <a:rPr lang="sr-Latn-ME" sz="4000" dirty="0" smtClean="0"/>
              <a:t>omaći! 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286808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D</a:t>
            </a:r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</a:rPr>
              <a:t>efinicija 3. </a:t>
            </a:r>
            <a:r>
              <a:rPr lang="sr-Latn-ME" sz="2400" dirty="0">
                <a:solidFill>
                  <a:schemeClr val="accent3">
                    <a:lumMod val="50000"/>
                  </a:schemeClr>
                </a:solidFill>
              </a:rPr>
              <a:t>J</a:t>
            </a:r>
            <a:r>
              <a:rPr lang="sr-Latn-ME" sz="2400" dirty="0" smtClean="0">
                <a:solidFill>
                  <a:schemeClr val="accent3">
                    <a:lumMod val="50000"/>
                  </a:schemeClr>
                </a:solidFill>
              </a:rPr>
              <a:t>ednačinu oblika</a:t>
            </a:r>
          </a:p>
          <a:p>
            <a:pPr algn="just"/>
            <a:r>
              <a:rPr lang="sr-Latn-ME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sr-Latn-ME" sz="2400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</a:t>
            </a:r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</a:rPr>
              <a:t>ax = b</a:t>
            </a:r>
            <a:r>
              <a:rPr lang="sr-Latn-ME" sz="2400" dirty="0" smtClean="0">
                <a:solidFill>
                  <a:schemeClr val="accent3">
                    <a:lumMod val="50000"/>
                  </a:schemeClr>
                </a:solidFill>
              </a:rPr>
              <a:t>,</a:t>
            </a:r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algn="just"/>
            <a:r>
              <a:rPr lang="sr-Latn-ME" sz="2400" dirty="0" smtClean="0">
                <a:solidFill>
                  <a:schemeClr val="accent3">
                    <a:lumMod val="50000"/>
                  </a:schemeClr>
                </a:solidFill>
              </a:rPr>
              <a:t>gdje su a i b neki brojevi, x promjenljiva, nazivamo </a:t>
            </a:r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</a:rPr>
              <a:t>linearna jednačina </a:t>
            </a:r>
            <a:r>
              <a:rPr lang="sr-Latn-ME" sz="2400" dirty="0" smtClean="0">
                <a:solidFill>
                  <a:schemeClr val="accent3">
                    <a:lumMod val="50000"/>
                  </a:schemeClr>
                </a:solidFill>
              </a:rPr>
              <a:t>sa promjenljivom  x.</a:t>
            </a:r>
            <a:endParaRPr lang="en-US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85720" y="2214554"/>
                <a:ext cx="8286808" cy="47100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 smtClean="0">
                    <a:solidFill>
                      <a:schemeClr val="accent3">
                        <a:lumMod val="50000"/>
                      </a:schemeClr>
                    </a:solidFill>
                  </a:rPr>
                  <a:t>A</a:t>
                </a:r>
                <a:r>
                  <a:rPr lang="sr-Latn-ME" sz="2400" dirty="0" smtClean="0">
                    <a:solidFill>
                      <a:schemeClr val="accent3">
                        <a:lumMod val="50000"/>
                      </a:schemeClr>
                    </a:solidFill>
                  </a:rPr>
                  <a:t>ko je a </a:t>
                </a:r>
                <a14:m>
                  <m:oMath xmlns:m="http://schemas.openxmlformats.org/officeDocument/2006/math">
                    <m:r>
                      <a:rPr lang="sr-Latn-ME" sz="2400" i="1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sr-Latn-ME" sz="2400" dirty="0" smtClean="0">
                    <a:solidFill>
                      <a:schemeClr val="accent3">
                        <a:lumMod val="50000"/>
                      </a:schemeClr>
                    </a:solidFill>
                  </a:rPr>
                  <a:t> </a:t>
                </a:r>
                <a:r>
                  <a:rPr lang="sr-Latn-ME" sz="2400" dirty="0" smtClean="0">
                    <a:solidFill>
                      <a:schemeClr val="accent3">
                        <a:lumMod val="50000"/>
                      </a:schemeClr>
                    </a:solidFill>
                  </a:rPr>
                  <a:t>0, tada je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ME" sz="2400" i="1" smtClean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sr-Latn-ME" sz="2400" dirty="0" smtClean="0">
                    <a:solidFill>
                      <a:schemeClr val="accent3">
                        <a:lumMod val="50000"/>
                      </a:schemeClr>
                    </a:solidFill>
                  </a:rPr>
                  <a:t>    </a:t>
                </a:r>
                <a:r>
                  <a:rPr lang="sr-Latn-ME" sz="2400" dirty="0" smtClean="0">
                    <a:solidFill>
                      <a:schemeClr val="accent3">
                        <a:lumMod val="50000"/>
                      </a:schemeClr>
                    </a:solidFill>
                  </a:rPr>
                  <a:t>(jedno)  rješenje jednačine </a:t>
                </a:r>
              </a:p>
              <a:p>
                <a:pPr marL="457200" indent="-457200"/>
                <a:r>
                  <a:rPr lang="sr-Latn-ME" sz="2400" dirty="0">
                    <a:solidFill>
                      <a:schemeClr val="accent3">
                        <a:lumMod val="50000"/>
                      </a:schemeClr>
                    </a:solidFill>
                  </a:rPr>
                  <a:t> </a:t>
                </a:r>
                <a:r>
                  <a:rPr lang="sr-Latn-ME" sz="2400" dirty="0" smtClean="0">
                    <a:solidFill>
                      <a:schemeClr val="accent3">
                        <a:lumMod val="50000"/>
                      </a:schemeClr>
                    </a:solidFill>
                  </a:rPr>
                  <a:t>     ax = b. </a:t>
                </a:r>
              </a:p>
              <a:p>
                <a:pPr marL="457200" indent="-457200"/>
                <a:endParaRPr lang="sr-Latn-ME" sz="2400" dirty="0" smtClean="0">
                  <a:solidFill>
                    <a:schemeClr val="accent3">
                      <a:lumMod val="50000"/>
                    </a:schemeClr>
                  </a:solidFill>
                </a:endParaRPr>
              </a:p>
              <a:p>
                <a:pPr marL="457200" indent="-457200">
                  <a:buAutoNum type="arabicPeriod" startAt="2"/>
                </a:pPr>
                <a:r>
                  <a:rPr lang="sr-Latn-ME" sz="2400" dirty="0" smtClean="0">
                    <a:solidFill>
                      <a:schemeClr val="accent3">
                        <a:lumMod val="50000"/>
                      </a:schemeClr>
                    </a:solidFill>
                  </a:rPr>
                  <a:t>Ako je a = 0, tada razmatramo dva slučaja:</a:t>
                </a:r>
              </a:p>
              <a:p>
                <a:pPr marL="457200" indent="-457200"/>
                <a:endParaRPr lang="sr-Latn-ME" sz="2400" dirty="0" smtClean="0">
                  <a:solidFill>
                    <a:schemeClr val="accent3">
                      <a:lumMod val="50000"/>
                    </a:schemeClr>
                  </a:solidFill>
                </a:endParaRPr>
              </a:p>
              <a:p>
                <a:pPr marL="514350" indent="-514350">
                  <a:buFont typeface="+mj-lt"/>
                  <a:buAutoNum type="arabicParenR"/>
                </a:pPr>
                <a:r>
                  <a:rPr lang="sr-Latn-ME" sz="2400" dirty="0" smtClean="0">
                    <a:solidFill>
                      <a:schemeClr val="accent3">
                        <a:lumMod val="50000"/>
                      </a:schemeClr>
                    </a:solidFill>
                  </a:rPr>
                  <a:t>Ako je b = 0, tada jednačina ax = b ima </a:t>
                </a:r>
                <a:r>
                  <a:rPr lang="sr-Latn-ME" sz="2400" dirty="0" smtClean="0">
                    <a:solidFill>
                      <a:schemeClr val="accent3">
                        <a:lumMod val="50000"/>
                      </a:schemeClr>
                    </a:solidFill>
                  </a:rPr>
                  <a:t>oblik</a:t>
                </a:r>
                <a:r>
                  <a:rPr lang="en-US" sz="2400" dirty="0" smtClean="0">
                    <a:solidFill>
                      <a:schemeClr val="accent3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sz="2400" b="0" i="1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b="0" i="1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sr-Latn-ME" sz="2400" dirty="0" smtClean="0">
                    <a:solidFill>
                      <a:schemeClr val="accent3">
                        <a:lumMod val="50000"/>
                      </a:schemeClr>
                    </a:solidFill>
                  </a:rPr>
                  <a:t>             </a:t>
                </a:r>
                <a:endParaRPr lang="sr-Latn-ME" sz="2400" dirty="0" smtClean="0">
                  <a:solidFill>
                    <a:schemeClr val="accent3">
                      <a:lumMod val="50000"/>
                    </a:schemeClr>
                  </a:solidFill>
                </a:endParaRPr>
              </a:p>
              <a:p>
                <a:pPr marL="514350" indent="-514350"/>
                <a:r>
                  <a:rPr lang="sr-Latn-ME" sz="2400" dirty="0">
                    <a:solidFill>
                      <a:schemeClr val="accent3">
                        <a:lumMod val="50000"/>
                      </a:schemeClr>
                    </a:solidFill>
                  </a:rPr>
                  <a:t> </a:t>
                </a:r>
                <a:r>
                  <a:rPr lang="sr-Latn-ME" sz="2400" dirty="0" smtClean="0">
                    <a:solidFill>
                      <a:schemeClr val="accent3">
                        <a:lumMod val="50000"/>
                      </a:schemeClr>
                    </a:solidFill>
                  </a:rPr>
                  <a:t>      pa je njen skup rješenja skup R (skup realnih brojeva).</a:t>
                </a:r>
              </a:p>
              <a:p>
                <a:pPr marL="514350" indent="-514350"/>
                <a:r>
                  <a:rPr lang="sr-Latn-ME" sz="2400" dirty="0" smtClean="0">
                    <a:solidFill>
                      <a:schemeClr val="accent3">
                        <a:lumMod val="50000"/>
                      </a:schemeClr>
                    </a:solidFill>
                  </a:rPr>
                  <a:t>2)   Ako je b </a:t>
                </a:r>
                <a14:m>
                  <m:oMath xmlns:m="http://schemas.openxmlformats.org/officeDocument/2006/math">
                    <m:r>
                      <a:rPr lang="sr-Latn-ME" sz="2400" i="1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sr-Latn-ME" sz="2400" dirty="0" smtClean="0">
                    <a:solidFill>
                      <a:schemeClr val="accent3">
                        <a:lumMod val="50000"/>
                      </a:schemeClr>
                    </a:solidFill>
                  </a:rPr>
                  <a:t> </a:t>
                </a:r>
                <a:r>
                  <a:rPr lang="sr-Latn-ME" sz="2400" dirty="0" smtClean="0">
                    <a:solidFill>
                      <a:schemeClr val="accent3">
                        <a:lumMod val="50000"/>
                      </a:schemeClr>
                    </a:solidFill>
                  </a:rPr>
                  <a:t>0, tada jednačina ax = b ima oblik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400" b="0" i="1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400" b="0" i="1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sr-Latn-ME" sz="2400" dirty="0" smtClean="0">
                    <a:solidFill>
                      <a:schemeClr val="accent3">
                        <a:lumMod val="50000"/>
                      </a:schemeClr>
                    </a:solidFill>
                  </a:rPr>
                  <a:t>         </a:t>
                </a:r>
                <a:endParaRPr lang="sr-Latn-ME" sz="2400" dirty="0" smtClean="0">
                  <a:solidFill>
                    <a:schemeClr val="accent3">
                      <a:lumMod val="50000"/>
                    </a:schemeClr>
                  </a:solidFill>
                </a:endParaRPr>
              </a:p>
              <a:p>
                <a:pPr marL="514350" indent="-514350"/>
                <a:r>
                  <a:rPr lang="sr-Latn-ME" sz="2400" dirty="0">
                    <a:solidFill>
                      <a:schemeClr val="accent3">
                        <a:lumMod val="50000"/>
                      </a:schemeClr>
                    </a:solidFill>
                  </a:rPr>
                  <a:t> </a:t>
                </a:r>
                <a:r>
                  <a:rPr lang="sr-Latn-ME" sz="2400" dirty="0" smtClean="0">
                    <a:solidFill>
                      <a:schemeClr val="accent3">
                        <a:lumMod val="50000"/>
                      </a:schemeClr>
                    </a:solidFill>
                  </a:rPr>
                  <a:t>     pa je skup rješenja ove jednačine prazan. </a:t>
                </a:r>
              </a:p>
              <a:p>
                <a:pPr marL="514350" indent="-514350"/>
                <a:endParaRPr lang="sr-Latn-ME" sz="2400" dirty="0" smtClean="0">
                  <a:solidFill>
                    <a:schemeClr val="accent3">
                      <a:lumMod val="50000"/>
                    </a:schemeClr>
                  </a:solidFill>
                </a:endParaRPr>
              </a:p>
              <a:p>
                <a:pPr marL="514350" indent="-514350"/>
                <a:endParaRPr lang="sr-Latn-ME" sz="2400" dirty="0" smtClean="0">
                  <a:solidFill>
                    <a:schemeClr val="accent3">
                      <a:lumMod val="50000"/>
                    </a:schemeClr>
                  </a:solidFill>
                </a:endParaRPr>
              </a:p>
              <a:p>
                <a:pPr marL="514350" indent="-514350"/>
                <a:r>
                  <a:rPr lang="sr-Latn-ME" sz="2400" dirty="0" smtClean="0">
                    <a:solidFill>
                      <a:schemeClr val="accent3">
                        <a:lumMod val="50000"/>
                      </a:schemeClr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20" y="2214554"/>
                <a:ext cx="8286808" cy="4710007"/>
              </a:xfrm>
              <a:prstGeom prst="rect">
                <a:avLst/>
              </a:prstGeom>
              <a:blipFill rotWithShape="0">
                <a:blip r:embed="rId2"/>
                <a:stretch>
                  <a:fillRect l="-11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67600" cy="936104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sr-Latn-ME" dirty="0" smtClean="0"/>
              <a:t/>
            </a:r>
            <a:br>
              <a:rPr lang="sr-Latn-ME" dirty="0" smtClean="0"/>
            </a:br>
            <a:r>
              <a:rPr lang="sr-Latn-ME" dirty="0" smtClean="0"/>
              <a:t/>
            </a:r>
            <a:br>
              <a:rPr lang="sr-Latn-ME" dirty="0" smtClean="0"/>
            </a:br>
            <a:r>
              <a:rPr lang="sr-Latn-ME" dirty="0" smtClean="0"/>
              <a:t>Riješiti jednačine: 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395536" y="188640"/>
            <a:ext cx="187220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Z</a:t>
            </a:r>
            <a:r>
              <a:rPr lang="sr-Latn-ME" sz="3600" dirty="0" smtClean="0"/>
              <a:t>adaci</a:t>
            </a:r>
            <a:endParaRPr lang="en-US" sz="36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11560" y="1412776"/>
          <a:ext cx="2880320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Equation" r:id="rId3" imgW="1231560" imgH="215640" progId="Equation.3">
                  <p:embed/>
                </p:oleObj>
              </mc:Choice>
              <mc:Fallback>
                <p:oleObj name="Equation" r:id="rId3" imgW="123156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412776"/>
                        <a:ext cx="2880320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23528" y="404664"/>
          <a:ext cx="4392488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Equation" r:id="rId3" imgW="1574640" imgH="215640" progId="Equation.3">
                  <p:embed/>
                </p:oleObj>
              </mc:Choice>
              <mc:Fallback>
                <p:oleObj name="Equation" r:id="rId3" imgW="157464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04664"/>
                        <a:ext cx="4392488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23528" y="476672"/>
          <a:ext cx="4896544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Equation" r:id="rId3" imgW="1815840" imgH="203040" progId="Equation.3">
                  <p:embed/>
                </p:oleObj>
              </mc:Choice>
              <mc:Fallback>
                <p:oleObj name="Equation" r:id="rId3" imgW="181584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76672"/>
                        <a:ext cx="4896544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23528" y="332656"/>
          <a:ext cx="6768752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Equation" r:id="rId3" imgW="2946240" imgH="215640" progId="Equation.3">
                  <p:embed/>
                </p:oleObj>
              </mc:Choice>
              <mc:Fallback>
                <p:oleObj name="Equation" r:id="rId3" imgW="294624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32656"/>
                        <a:ext cx="6768752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467544" y="404664"/>
          <a:ext cx="4968552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Equation" r:id="rId3" imgW="2323800" imgH="215640" progId="Equation.3">
                  <p:embed/>
                </p:oleObj>
              </mc:Choice>
              <mc:Fallback>
                <p:oleObj name="Equation" r:id="rId3" imgW="232380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04664"/>
                        <a:ext cx="4968552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467544" y="404664"/>
          <a:ext cx="4896544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Equation" r:id="rId3" imgW="2273040" imgH="215640" progId="Equation.3">
                  <p:embed/>
                </p:oleObj>
              </mc:Choice>
              <mc:Fallback>
                <p:oleObj name="Equation" r:id="rId3" imgW="227304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04664"/>
                        <a:ext cx="4896544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79413" y="549275"/>
          <a:ext cx="2843212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Equation" r:id="rId3" imgW="1206360" imgH="393480" progId="Equation.3">
                  <p:embed/>
                </p:oleObj>
              </mc:Choice>
              <mc:Fallback>
                <p:oleObj name="Equation" r:id="rId3" imgW="12063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413" y="549275"/>
                        <a:ext cx="2843212" cy="935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85</TotalTime>
  <Words>98</Words>
  <Application>Microsoft Office PowerPoint</Application>
  <PresentationFormat>On-screen Show (4:3)</PresentationFormat>
  <Paragraphs>26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Calibri</vt:lpstr>
      <vt:lpstr>Cambria Math</vt:lpstr>
      <vt:lpstr>Century Schoolbook</vt:lpstr>
      <vt:lpstr>Wingdings</vt:lpstr>
      <vt:lpstr>Wingdings 2</vt:lpstr>
      <vt:lpstr>Oriel</vt:lpstr>
      <vt:lpstr>Equation</vt:lpstr>
      <vt:lpstr>PowerPoint Presentation</vt:lpstr>
      <vt:lpstr>PowerPoint Presentation</vt:lpstr>
      <vt:lpstr>   Riješiti jednačine: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Korisnik</cp:lastModifiedBy>
  <cp:revision>6</cp:revision>
  <dcterms:created xsi:type="dcterms:W3CDTF">2011-04-03T20:28:10Z</dcterms:created>
  <dcterms:modified xsi:type="dcterms:W3CDTF">2021-04-05T10:17:35Z</dcterms:modified>
</cp:coreProperties>
</file>