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000" dirty="0" err="1" smtClean="0">
                <a:latin typeface="Franklin Gothic Medium" panose="020B0603020102020204" pitchFamily="34" charset="0"/>
              </a:rPr>
              <a:t>Lopitalovo</a:t>
            </a:r>
            <a:r>
              <a:rPr lang="en-US" sz="5000" dirty="0" smtClean="0">
                <a:latin typeface="Franklin Gothic Medium" panose="020B0603020102020204" pitchFamily="34" charset="0"/>
              </a:rPr>
              <a:t> </a:t>
            </a:r>
            <a:r>
              <a:rPr lang="en-US" sz="5000" dirty="0" err="1" smtClean="0">
                <a:latin typeface="Franklin Gothic Medium" panose="020B0603020102020204" pitchFamily="34" charset="0"/>
              </a:rPr>
              <a:t>pravilo</a:t>
            </a:r>
            <a:endParaRPr lang="en-US" sz="50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166" y="319177"/>
            <a:ext cx="593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Lopitalovo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pravilo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0166" y="983410"/>
                <a:ext cx="10981426" cy="58383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funkcije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diferenecijabilne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(okolini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tačke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važi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jedan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od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slučajeva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∞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∞</m:t>
                            </m:r>
                          </m:den>
                        </m:f>
                      </m:e>
                    </m:func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postoji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func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Tada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primjenjujemo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Lopitalovo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pravilo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kaže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je: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                                              </m:t>
                    </m:r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func>
                      <m:func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2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sSub>
                              <m:sSub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p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e>
                    </m:func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2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en-US" sz="2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2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  <m:r>
                      <a:rPr lang="en-US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≠0</m:t>
                    </m:r>
                  </m:oMath>
                </a14:m>
                <a:endParaRPr lang="en-US" sz="22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Slučaj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∙∞</m:t>
                    </m:r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se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šteluje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do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slučaja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∞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∞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ili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Ø"/>
                </a:pP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66" y="983410"/>
                <a:ext cx="10981426" cy="5838393"/>
              </a:xfrm>
              <a:prstGeom prst="rect">
                <a:avLst/>
              </a:prstGeom>
              <a:blipFill rotWithShape="0">
                <a:blip r:embed="rId2"/>
                <a:stretch>
                  <a:fillRect l="-555" t="-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38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515" y="569343"/>
            <a:ext cx="9506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Primjenom</a:t>
            </a:r>
            <a:r>
              <a:rPr lang="en-US" dirty="0" smtClean="0"/>
              <a:t> </a:t>
            </a:r>
            <a:r>
              <a:rPr lang="en-US" dirty="0" err="1" smtClean="0"/>
              <a:t>Lopitalovog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naći</a:t>
            </a:r>
            <a:r>
              <a:rPr lang="en-US" dirty="0" smtClean="0"/>
              <a:t> </a:t>
            </a:r>
            <a:r>
              <a:rPr lang="en-US" dirty="0" err="1" smtClean="0"/>
              <a:t>graničnu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 smtClean="0"/>
              <a:t>izraza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2884" y="1328468"/>
                <a:ext cx="5262113" cy="3625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𝑠𝑖𝑛𝑥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→1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𝑠𝑖𝑛𝑥</m:t>
                            </m:r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𝑠𝑖𝑛𝑥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𝑥𝑐𝑜𝑠𝑥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84" y="1328468"/>
                <a:ext cx="5262113" cy="362560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7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2141" y="621102"/>
            <a:ext cx="997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 err="1" smtClean="0"/>
              <a:t>Primjenom</a:t>
            </a:r>
            <a:r>
              <a:rPr lang="en-US" dirty="0" smtClean="0"/>
              <a:t> </a:t>
            </a:r>
            <a:r>
              <a:rPr lang="en-US" dirty="0" err="1" smtClean="0"/>
              <a:t>Lopitalovog</a:t>
            </a:r>
            <a:r>
              <a:rPr lang="en-US" dirty="0" smtClean="0"/>
              <a:t> </a:t>
            </a:r>
            <a:r>
              <a:rPr lang="en-US" dirty="0" err="1" smtClean="0"/>
              <a:t>pravila</a:t>
            </a:r>
            <a:r>
              <a:rPr lang="en-US" dirty="0" smtClean="0"/>
              <a:t> </a:t>
            </a:r>
            <a:r>
              <a:rPr lang="en-US" dirty="0" err="1" smtClean="0"/>
              <a:t>naći</a:t>
            </a:r>
            <a:r>
              <a:rPr lang="en-US" dirty="0" smtClean="0"/>
              <a:t> </a:t>
            </a:r>
            <a:r>
              <a:rPr lang="en-US" dirty="0" err="1" smtClean="0"/>
              <a:t>graničnu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sljedećih</a:t>
            </a:r>
            <a:r>
              <a:rPr lang="en-US" dirty="0" smtClean="0"/>
              <a:t> </a:t>
            </a:r>
            <a:r>
              <a:rPr lang="en-US" dirty="0" err="1" smtClean="0"/>
              <a:t>izraza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9562" y="1371601"/>
                <a:ext cx="5080958" cy="4261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func>
                  </m:oMath>
                </a14:m>
                <a:endParaRPr lang="en-US" sz="2400" dirty="0" smtClean="0"/>
              </a:p>
              <a:p>
                <a:pPr marL="342900" indent="-342900">
                  <a:buAutoNum type="alphaLcParenR"/>
                </a:pPr>
                <a:endParaRPr lang="en-US" sz="24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endParaRPr lang="en-US" sz="2400" dirty="0" smtClean="0"/>
              </a:p>
              <a:p>
                <a:pPr marL="342900" indent="-342900">
                  <a:buAutoNum type="alphaLcParenR"/>
                </a:pPr>
                <a:endParaRPr lang="en-US" sz="24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𝑙𝑛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endParaRPr lang="en-US" sz="2400" dirty="0" smtClean="0"/>
              </a:p>
              <a:p>
                <a:pPr marL="342900" indent="-342900">
                  <a:buAutoNum type="alphaLcParenR"/>
                </a:pPr>
                <a:endParaRPr lang="en-US" sz="24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𝑡𝑔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𝑡𝑔𝑥</m:t>
                            </m:r>
                          </m:den>
                        </m:f>
                      </m:e>
                    </m:func>
                  </m:oMath>
                </a14:m>
                <a:endParaRPr lang="en-US" sz="2400" dirty="0" smtClean="0"/>
              </a:p>
              <a:p>
                <a:pPr marL="342900" indent="-342900">
                  <a:buAutoNum type="alphaLcParenR"/>
                </a:pPr>
                <a:endParaRPr lang="en-US" sz="2400" dirty="0" smtClean="0"/>
              </a:p>
              <a:p>
                <a:pPr marL="342900" indent="-342900">
                  <a:buAutoNum type="alphaLcParenR"/>
                </a:pPr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62" y="1371601"/>
                <a:ext cx="5080958" cy="42617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339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53683" y="603849"/>
                <a:ext cx="3933646" cy="2369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3. </a:t>
                </a:r>
                <a:r>
                  <a:rPr lang="en-US" sz="2000" dirty="0" err="1" smtClean="0"/>
                  <a:t>Naći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graničnu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vrijednost</a:t>
                </a:r>
                <a:endParaRPr lang="en-US" sz="2000" dirty="0" smtClean="0"/>
              </a:p>
              <a:p>
                <a:endParaRPr lang="en-US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</m:sup>
                            </m:sSup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𝑙𝑛𝑥</m:t>
                        </m:r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</m:sup>
                        </m:sSup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83" y="603849"/>
                <a:ext cx="3933646" cy="2369495"/>
              </a:xfrm>
              <a:prstGeom prst="rect">
                <a:avLst/>
              </a:prstGeom>
              <a:blipFill rotWithShape="0">
                <a:blip r:embed="rId2"/>
                <a:stretch>
                  <a:fillRect l="-1550" t="-12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853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4068" y="793630"/>
                <a:ext cx="7504980" cy="47349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Domaći</a:t>
                </a:r>
              </a:p>
              <a:p>
                <a:endParaRPr lang="en-US" sz="2000" dirty="0"/>
              </a:p>
              <a:p>
                <a:pPr marL="342900" indent="-342900">
                  <a:buAutoNum type="arabicPeriod"/>
                </a:pPr>
                <a:r>
                  <a:rPr lang="en-US" sz="2000" dirty="0" err="1" smtClean="0"/>
                  <a:t>Primjenom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Lopitalovog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pravila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naći</a:t>
                </a:r>
                <a:r>
                  <a:rPr lang="en-US" sz="2000" dirty="0" smtClean="0"/>
                  <a:t> limes:</a:t>
                </a:r>
              </a:p>
              <a:p>
                <a:pPr marL="342900" indent="-342900">
                  <a:buAutoNum type="arabicPeriod"/>
                </a:pPr>
                <a:endParaRPr lang="en-US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−2+</m:t>
                            </m:r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→+∞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0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𝑠𝑖𝑛𝑥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</m:e>
                    </m:func>
                  </m:oMath>
                </a14:m>
                <a:endParaRPr lang="en-US" sz="2000" dirty="0" smtClean="0"/>
              </a:p>
              <a:p>
                <a:pPr marL="342900" indent="-342900">
                  <a:buAutoNum type="alphaLcParenR"/>
                </a:pPr>
                <a:endParaRPr lang="en-US" sz="2000" dirty="0"/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68" y="793630"/>
                <a:ext cx="7504980" cy="4734951"/>
              </a:xfrm>
              <a:prstGeom prst="rect">
                <a:avLst/>
              </a:prstGeom>
              <a:blipFill rotWithShape="0">
                <a:blip r:embed="rId2"/>
                <a:stretch>
                  <a:fillRect l="-894" t="-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626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1481</TotalTime>
  <Words>46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Lopitalovo pravilo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129</cp:revision>
  <dcterms:created xsi:type="dcterms:W3CDTF">2020-11-08T09:24:49Z</dcterms:created>
  <dcterms:modified xsi:type="dcterms:W3CDTF">2021-03-18T08:54:46Z</dcterms:modified>
</cp:coreProperties>
</file>