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9" r:id="rId8"/>
    <p:sldId id="260" r:id="rId9"/>
    <p:sldId id="261" r:id="rId10"/>
    <p:sldId id="25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4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4E0E4C-905F-4440-A489-D09EFE08125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 smtClean="0">
                <a:latin typeface="Franklin Gothic Medium" panose="020B0603020102020204" pitchFamily="34" charset="0"/>
              </a:rPr>
              <a:t>Pojam</a:t>
            </a:r>
            <a:r>
              <a:rPr lang="en-US" sz="5000" dirty="0" smtClean="0">
                <a:latin typeface="Franklin Gothic Medium" panose="020B0603020102020204" pitchFamily="34" charset="0"/>
              </a:rPr>
              <a:t> </a:t>
            </a:r>
            <a:r>
              <a:rPr lang="en-US" sz="5000" dirty="0" err="1" smtClean="0">
                <a:latin typeface="Franklin Gothic Medium" panose="020B0603020102020204" pitchFamily="34" charset="0"/>
              </a:rPr>
              <a:t>domena</a:t>
            </a:r>
            <a:r>
              <a:rPr lang="en-US" sz="5000" dirty="0" smtClean="0">
                <a:latin typeface="Franklin Gothic Medium" panose="020B0603020102020204" pitchFamily="34" charset="0"/>
              </a:rPr>
              <a:t> </a:t>
            </a:r>
            <a:r>
              <a:rPr lang="en-US" sz="5000" dirty="0" err="1" smtClean="0">
                <a:latin typeface="Franklin Gothic Medium" panose="020B0603020102020204" pitchFamily="34" charset="0"/>
              </a:rPr>
              <a:t>i</a:t>
            </a:r>
            <a:r>
              <a:rPr lang="en-US" sz="5000" dirty="0" smtClean="0">
                <a:latin typeface="Franklin Gothic Medium" panose="020B0603020102020204" pitchFamily="34" charset="0"/>
              </a:rPr>
              <a:t> </a:t>
            </a:r>
            <a:r>
              <a:rPr lang="en-US" sz="5000" dirty="0" err="1" smtClean="0">
                <a:latin typeface="Franklin Gothic Medium" panose="020B0603020102020204" pitchFamily="34" charset="0"/>
              </a:rPr>
              <a:t>kodomena</a:t>
            </a:r>
            <a:r>
              <a:rPr lang="en-US" sz="5000" dirty="0" smtClean="0">
                <a:latin typeface="Franklin Gothic Medium" panose="020B0603020102020204" pitchFamily="34" charset="0"/>
              </a:rPr>
              <a:t>,</a:t>
            </a:r>
            <a:br>
              <a:rPr lang="en-US" sz="5000" dirty="0" smtClean="0">
                <a:latin typeface="Franklin Gothic Medium" panose="020B0603020102020204" pitchFamily="34" charset="0"/>
              </a:rPr>
            </a:br>
            <a:r>
              <a:rPr lang="en-US" sz="5000" dirty="0" err="1" smtClean="0">
                <a:latin typeface="Franklin Gothic Medium" panose="020B0603020102020204" pitchFamily="34" charset="0"/>
              </a:rPr>
              <a:t>Linearna</a:t>
            </a:r>
            <a:r>
              <a:rPr lang="en-US" sz="5000" dirty="0" smtClean="0">
                <a:latin typeface="Franklin Gothic Medium" panose="020B0603020102020204" pitchFamily="34" charset="0"/>
              </a:rPr>
              <a:t> </a:t>
            </a:r>
            <a:r>
              <a:rPr lang="en-US" sz="5000" dirty="0" err="1" smtClean="0">
                <a:latin typeface="Franklin Gothic Medium" panose="020B0603020102020204" pitchFamily="34" charset="0"/>
              </a:rPr>
              <a:t>funkcija</a:t>
            </a:r>
            <a:endParaRPr lang="en-US" sz="5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0552" y="1250831"/>
                <a:ext cx="109382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eksplicitnom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obliku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jasno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precizno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vidimo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šta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je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slika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implicitnom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opštem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obliku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skriveno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tj.nije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jasno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izraženo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šta</a:t>
                </a:r>
                <a:r>
                  <a:rPr lang="en-US" sz="2000" dirty="0" smtClean="0"/>
                  <a:t> je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2" y="1250831"/>
                <a:ext cx="10938294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502" t="-1550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0552" y="446361"/>
            <a:ext cx="9262872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zapisati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52" y="3154385"/>
            <a:ext cx="77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Postavlja</a:t>
            </a:r>
            <a:r>
              <a:rPr lang="en-US" i="1" dirty="0" smtClean="0"/>
              <a:t> se </a:t>
            </a:r>
            <a:r>
              <a:rPr lang="en-US" i="1" dirty="0" err="1" smtClean="0"/>
              <a:t>pitanje</a:t>
            </a:r>
            <a:r>
              <a:rPr lang="en-US" i="1" dirty="0" smtClean="0"/>
              <a:t> </a:t>
            </a:r>
            <a:r>
              <a:rPr lang="en-US" i="1" dirty="0" err="1" smtClean="0"/>
              <a:t>kako</a:t>
            </a:r>
            <a:r>
              <a:rPr lang="en-US" i="1" dirty="0" smtClean="0"/>
              <a:t> </a:t>
            </a:r>
            <a:r>
              <a:rPr lang="en-US" i="1" dirty="0" err="1" smtClean="0"/>
              <a:t>prelazimo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jednog</a:t>
            </a:r>
            <a:r>
              <a:rPr lang="en-US" i="1" dirty="0" smtClean="0"/>
              <a:t> </a:t>
            </a:r>
            <a:r>
              <a:rPr lang="en-US" i="1" dirty="0" err="1" smtClean="0"/>
              <a:t>oblika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drugi</a:t>
            </a:r>
            <a:r>
              <a:rPr lang="en-US" i="1" dirty="0" smtClean="0"/>
              <a:t>?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0552" y="4226944"/>
                <a:ext cx="8885206" cy="15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3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Prebaciti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eksplicitnog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implicitni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oblik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sljedeće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jednačine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pravih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+3    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R: a)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−3=0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=−3,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2" y="4226944"/>
                <a:ext cx="8885206" cy="1592039"/>
              </a:xfrm>
              <a:prstGeom prst="rect">
                <a:avLst/>
              </a:prstGeom>
              <a:blipFill rotWithShape="0">
                <a:blip r:embed="rId3"/>
                <a:stretch>
                  <a:fillRect l="-618" t="-1908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9561" y="715993"/>
                <a:ext cx="10049773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Prebaciti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implicitnog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eksplicitni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oblik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sljedeće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jednačine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pravih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R: a)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dirty="0" smtClean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Provjeriti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tačka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A(1,-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pripada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grafiku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funkcije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R: </a:t>
                </a:r>
                <a:r>
                  <a:rPr lang="en-US" sz="1600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Pitamo se da li </a:t>
                </a:r>
                <a:r>
                  <a:rPr lang="en-US" sz="1600" i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koordinate</a:t>
                </a:r>
                <a:r>
                  <a:rPr lang="en-US" sz="1600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tačke</a:t>
                </a:r>
                <a:r>
                  <a:rPr lang="en-US" sz="1600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i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zadovoljavaju</a:t>
                </a:r>
                <a:r>
                  <a:rPr lang="en-US" sz="1600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jednačinu</a:t>
                </a:r>
                <a:r>
                  <a:rPr lang="en-US" sz="1600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−4.</m:t>
                    </m:r>
                  </m:oMath>
                </a14:m>
                <a:endParaRPr lang="en-US" sz="1600" i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i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−2=2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∙1−4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                        −2=−2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1,−2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𝑝𝑟𝑖𝑝𝑎𝑑𝑎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𝑔𝑟𝑎𝑓𝑖𝑘𝑢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1" y="715993"/>
                <a:ext cx="10049773" cy="5047536"/>
              </a:xfrm>
              <a:prstGeom prst="rect">
                <a:avLst/>
              </a:prstGeom>
              <a:blipFill rotWithShape="0">
                <a:blip r:embed="rId2"/>
                <a:stretch>
                  <a:fillRect l="-485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5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712" y="699065"/>
                <a:ext cx="109713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6. </a:t>
                </a:r>
                <a:r>
                  <a:rPr lang="en-US" sz="2000" dirty="0" err="1" smtClean="0"/>
                  <a:t>Odrediti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vrijednost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parametra</a:t>
                </a:r>
                <a:r>
                  <a:rPr lang="en-US" sz="2000" dirty="0"/>
                  <a:t> m </a:t>
                </a:r>
                <a:r>
                  <a:rPr lang="en-US" sz="2000" dirty="0" err="1"/>
                  <a:t>tako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grafik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funkcije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sadrži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tačku</a:t>
                </a:r>
                <a:r>
                  <a:rPr lang="en-US" sz="2000" dirty="0"/>
                  <a:t> A</a:t>
                </a:r>
                <a:r>
                  <a:rPr lang="en-US" sz="2000" dirty="0" smtClean="0"/>
                  <a:t>(-2,4) 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2" y="699065"/>
                <a:ext cx="1097136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611" t="-9231" b="-10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07433" y="1768416"/>
                <a:ext cx="4675518" cy="361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A(-2,4)</a:t>
                </a:r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4=−4+2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=4+4−3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33" y="1768416"/>
                <a:ext cx="4675518" cy="3611373"/>
              </a:xfrm>
              <a:prstGeom prst="rect">
                <a:avLst/>
              </a:prstGeom>
              <a:blipFill rotWithShape="0">
                <a:blip r:embed="rId3"/>
                <a:stretch>
                  <a:fillRect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573" y="1302588"/>
                <a:ext cx="9230264" cy="419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Domaći:</a:t>
                </a:r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Data je </a:t>
                </a:r>
                <a:r>
                  <a:rPr lang="en-US" dirty="0" err="1" smtClean="0"/>
                  <a:t>linearna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funkcija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+5.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a) </a:t>
                </a:r>
                <a:r>
                  <a:rPr lang="en-US" dirty="0" err="1" smtClean="0"/>
                  <a:t>Izračunati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b) </a:t>
                </a:r>
                <a:r>
                  <a:rPr lang="en-US" dirty="0" err="1" smtClean="0"/>
                  <a:t>Izračunati</a:t>
                </a:r>
                <a:r>
                  <a:rPr lang="en-US" dirty="0" smtClean="0"/>
                  <a:t> x, </a:t>
                </a:r>
                <a:r>
                  <a:rPr lang="en-US" dirty="0" err="1" smtClean="0"/>
                  <a:t>ako</a:t>
                </a:r>
                <a:r>
                  <a:rPr lang="en-US" dirty="0" smtClean="0"/>
                  <a:t>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2. </a:t>
                </a:r>
                <a:r>
                  <a:rPr lang="en-US" dirty="0" err="1" smtClean="0"/>
                  <a:t>Prebaciti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implicitnog</a:t>
                </a:r>
                <a:r>
                  <a:rPr lang="en-US" dirty="0" smtClean="0"/>
                  <a:t> u </a:t>
                </a:r>
                <a:r>
                  <a:rPr lang="en-US" dirty="0" err="1" smtClean="0"/>
                  <a:t>eksplicitni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oblik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a) 3x-5y+3=0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b) 5x+7y=0</a:t>
                </a:r>
              </a:p>
              <a:p>
                <a:endParaRPr lang="en-US" dirty="0"/>
              </a:p>
              <a:p>
                <a:r>
                  <a:rPr lang="en-US" dirty="0" smtClean="0"/>
                  <a:t>3. </a:t>
                </a:r>
                <a:r>
                  <a:rPr lang="en-US" dirty="0" err="1" smtClean="0"/>
                  <a:t>Prebaciti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eksplicitnog</a:t>
                </a:r>
                <a:r>
                  <a:rPr lang="en-US" dirty="0" smtClean="0"/>
                  <a:t> u </a:t>
                </a:r>
                <a:r>
                  <a:rPr lang="en-US" dirty="0" err="1" smtClean="0"/>
                  <a:t>implicitni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sljedeće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jednačine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pravih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3" y="1302588"/>
                <a:ext cx="9230264" cy="4198778"/>
              </a:xfrm>
              <a:prstGeom prst="rect">
                <a:avLst/>
              </a:prstGeom>
              <a:blipFill rotWithShape="0">
                <a:blip r:embed="rId2"/>
                <a:stretch>
                  <a:fillRect l="-594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7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" y="301348"/>
            <a:ext cx="12007970" cy="65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1"/>
          <a:stretch/>
        </p:blipFill>
        <p:spPr>
          <a:xfrm>
            <a:off x="163901" y="129397"/>
            <a:ext cx="11654288" cy="3162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" y="3071004"/>
            <a:ext cx="9878804" cy="37869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0003" y="6233111"/>
                <a:ext cx="10426461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Р: Закон </a:t>
                </a:r>
                <a14:m>
                  <m:oMath xmlns:m="http://schemas.openxmlformats.org/officeDocument/2006/math">
                    <m:r>
                      <a:rPr lang="sr-Cyrl-R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sr-Cyrl-R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дефинисан на овај начин није функција, јер елемент </a:t>
                </a:r>
                <a14:m>
                  <m:oMath xmlns:m="http://schemas.openxmlformats.org/officeDocument/2006/math">
                    <m:r>
                      <a:rPr lang="sr-Cyrl-R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Cyrl-R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=2∈</m:t>
                    </m:r>
                    <m:r>
                      <a:rPr lang="sr-Cyrl-R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sr-Cyrl-R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има двије слике!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3" y="6233111"/>
                <a:ext cx="10426461" cy="388696"/>
              </a:xfrm>
              <a:prstGeom prst="rect">
                <a:avLst/>
              </a:prstGeom>
              <a:blipFill rotWithShape="0">
                <a:blip r:embed="rId4"/>
                <a:stretch>
                  <a:fillRect l="-526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5" y="314872"/>
            <a:ext cx="10420688" cy="3743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0294" y="4621973"/>
                <a:ext cx="10547230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Cyrl-R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Р: Закон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дефинисан на овај начин није функција, јер постоји елемент </a:t>
                </a:r>
                <a14:m>
                  <m:oMath xmlns:m="http://schemas.openxmlformats.org/officeDocument/2006/math">
                    <m:r>
                      <a:rPr lang="sr-Cyrl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Cyrl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=3∈</m:t>
                    </m:r>
                    <m:r>
                      <a:rPr lang="sr-Cyrl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sr-Cyrl-R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који нема своју слику!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4" y="4621973"/>
                <a:ext cx="10547230" cy="728726"/>
              </a:xfrm>
              <a:prstGeom prst="rect">
                <a:avLst/>
              </a:prstGeom>
              <a:blipFill rotWithShape="0">
                <a:blip r:embed="rId3"/>
                <a:stretch>
                  <a:fillRect l="-578" t="-4167" r="-578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3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2" y="1768414"/>
            <a:ext cx="5345604" cy="3379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9396" y="431321"/>
                <a:ext cx="102999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000" i="1" dirty="0" smtClean="0"/>
                  <a:t>Примјер 3: </a:t>
                </a:r>
                <a:r>
                  <a:rPr lang="sr-Cyrl-RS" sz="2000" dirty="0" smtClean="0"/>
                  <a:t>Нека је А=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r-Cyrl-R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и В=</m:t>
                    </m:r>
                    <m:d>
                      <m:dPr>
                        <m:begChr m:val="{"/>
                        <m:endChr m:val="}"/>
                        <m:ctrlPr>
                          <a:rPr lang="sr-Cyrl-R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sr-Cyrl-RS" sz="2000" dirty="0" smtClean="0"/>
                  <a:t>Тада је </a:t>
                </a:r>
                <a:r>
                  <a:rPr lang="sr-Cyrl-RS" sz="2000" dirty="0" smtClean="0">
                    <a:solidFill>
                      <a:srgbClr val="FF0000"/>
                    </a:solidFill>
                  </a:rPr>
                  <a:t>графом</a:t>
                </a:r>
                <a:r>
                  <a:rPr lang="sr-Cyrl-RS" sz="2000" dirty="0" smtClean="0"/>
                  <a:t> на слици задата функција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" y="431321"/>
                <a:ext cx="1029994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592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43932" y="1768414"/>
                <a:ext cx="3614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32" y="1768414"/>
                <a:ext cx="361446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524846" y="2582287"/>
                <a:ext cx="5140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sr-Cyrl-RS" sz="2000" dirty="0" smtClean="0"/>
                  <a:t>су уређени парови.</a:t>
                </a:r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46" y="2582287"/>
                <a:ext cx="5140446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231" r="-35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34086" y="3412555"/>
                <a:ext cx="2168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86" y="3412555"/>
                <a:ext cx="216802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850038" y="3795623"/>
            <a:ext cx="0" cy="2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31834" y="3781887"/>
            <a:ext cx="119332" cy="26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64393" y="4045789"/>
            <a:ext cx="102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1834" y="4086922"/>
            <a:ext cx="102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327804"/>
            <a:ext cx="424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Linearna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6044" y="1293962"/>
                <a:ext cx="101360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Def: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Preslikavanje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funkcija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određena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formulom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gdje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naziva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linearna</a:t>
                </a:r>
                <a:r>
                  <a:rPr lang="en-US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funkcija</a:t>
                </a:r>
                <a:r>
                  <a:rPr lang="en-US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latinski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Linea-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linija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4" y="1293962"/>
                <a:ext cx="10136038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8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85866" y="2471836"/>
                <a:ext cx="48825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koeficijent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pravca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slobodan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koeficijent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66" y="2471836"/>
                <a:ext cx="48825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044" y="3545456"/>
                <a:ext cx="951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Linearna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funkcija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je u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potpunosti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određena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vrijednostima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 smtClean="0">
                  <a:latin typeface="Arial" panose="020B0604020202020204" pitchFamily="34" charset="0"/>
                </a:endParaRPr>
              </a:p>
              <a:p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Grafik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linearne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funkcije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je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4" y="3545456"/>
                <a:ext cx="9514936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1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1" y="4571261"/>
            <a:ext cx="2851847" cy="1844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39" y="4571260"/>
            <a:ext cx="2756140" cy="184419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18253" y="5796950"/>
                <a:ext cx="376038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grafik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funkcije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253" y="5796950"/>
                <a:ext cx="3760388" cy="299249"/>
              </a:xfrm>
              <a:prstGeom prst="rect">
                <a:avLst/>
              </a:prstGeom>
              <a:blipFill rotWithShape="0">
                <a:blip r:embed="rId7"/>
                <a:stretch>
                  <a:fillRect l="-810" t="-163265" r="-1783" b="-2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439948"/>
            <a:ext cx="226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Primjer</a:t>
            </a:r>
            <a:r>
              <a:rPr lang="en-US" dirty="0" smtClean="0"/>
              <a:t>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660" y="1035169"/>
                <a:ext cx="6461185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Ako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izračunati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0" y="1035169"/>
                <a:ext cx="6461185" cy="506870"/>
              </a:xfrm>
              <a:prstGeom prst="rect">
                <a:avLst/>
              </a:prstGeom>
              <a:blipFill rotWithShape="0">
                <a:blip r:embed="rId2"/>
                <a:stretch>
                  <a:fillRect l="-755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660" y="1656273"/>
                <a:ext cx="6124755" cy="126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=1+3=4 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(1,4)</m:t>
                    </m:r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0" y="1656273"/>
                <a:ext cx="6124755" cy="1268681"/>
              </a:xfrm>
              <a:prstGeom prst="rect">
                <a:avLst/>
              </a:prstGeom>
              <a:blipFill rotWithShape="0">
                <a:blip r:embed="rId3"/>
                <a:stretch>
                  <a:fillRect l="-796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5660" y="3331145"/>
            <a:ext cx="832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linearne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funkcije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određen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tačke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60" y="3977640"/>
            <a:ext cx="3560742" cy="2587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5027" y="5335694"/>
                <a:ext cx="3148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Grafik</a:t>
                </a:r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prave</a:t>
                </a:r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27" y="5335694"/>
                <a:ext cx="31486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8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311" y="493775"/>
                <a:ext cx="932688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Nacrtati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funkcije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1" y="493775"/>
                <a:ext cx="9326880" cy="526939"/>
              </a:xfrm>
              <a:prstGeom prst="rect">
                <a:avLst/>
              </a:prstGeom>
              <a:blipFill rotWithShape="0">
                <a:blip r:embed="rId2"/>
                <a:stretch>
                  <a:fillRect l="-719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10671" y="145115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3047" y="145115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5423" y="145115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0671" y="1780343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3047" y="1780343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5423" y="1780343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20" y="1451159"/>
            <a:ext cx="4822796" cy="3118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311" y="5207379"/>
            <a:ext cx="960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Napomena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zadat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y=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prolazi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početak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(0,0), pa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ovakav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tačka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(0,0).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6" y="439948"/>
            <a:ext cx="278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Nacrtati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y=2x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757" y="1270005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757" y="159918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33" y="1270005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133" y="159918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2509" y="1270005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2509" y="1599189"/>
            <a:ext cx="722376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51" y="1699403"/>
            <a:ext cx="4406763" cy="44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1351</TotalTime>
  <Words>393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Franklin Gothic Medium</vt:lpstr>
      <vt:lpstr>Rockwell</vt:lpstr>
      <vt:lpstr>Rockwell Condensed</vt:lpstr>
      <vt:lpstr>Times New Roman</vt:lpstr>
      <vt:lpstr>Wingdings</vt:lpstr>
      <vt:lpstr>Wood Type</vt:lpstr>
      <vt:lpstr>Pojam domena i kodomena, Linearna funkcija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 I priprema za instalaciju operativnog sistema</dc:title>
  <dc:creator>Korisnik</dc:creator>
  <cp:lastModifiedBy>Korisnik</cp:lastModifiedBy>
  <cp:revision>120</cp:revision>
  <dcterms:created xsi:type="dcterms:W3CDTF">2020-11-08T09:24:49Z</dcterms:created>
  <dcterms:modified xsi:type="dcterms:W3CDTF">2021-03-17T11:58:08Z</dcterms:modified>
</cp:coreProperties>
</file>