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Monotonost</a:t>
            </a:r>
            <a:r>
              <a:rPr lang="en-US" sz="5000" dirty="0" smtClean="0">
                <a:latin typeface="Franklin Gothic Medium" panose="020B0603020102020204" pitchFamily="34" charset="0"/>
              </a:rPr>
              <a:t> I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ekstremne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vrijednosti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25" y="336430"/>
            <a:ext cx="598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Monotonost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ekstremne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1925" y="1333893"/>
                <a:ext cx="906636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Monotonost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opadanje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ih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gdje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</m:oMath>
                </a14:m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raste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ih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gdje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</m:oMath>
                </a14:m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opada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5" y="1333893"/>
                <a:ext cx="90663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69" t="-220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1925" y="3076056"/>
                <a:ext cx="1111082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Šta se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dešava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tačkama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</a:t>
                </a:r>
                <a:r>
                  <a:rPr lang="en-US" sz="1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kojima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 </m:t>
                    </m:r>
                  </m:oMath>
                </a14:m>
                <a:r>
                  <a:rPr lang="en-US" sz="1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nazivaju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To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potencijalne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minimuma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maksimuma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5" y="3076056"/>
                <a:ext cx="11110822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29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1925" y="4571998"/>
                <a:ext cx="1048972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Def: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f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diferencijabilna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kažemo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minimuma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maksimuma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</m:d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∀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5" y="4571998"/>
                <a:ext cx="10489720" cy="616515"/>
              </a:xfrm>
              <a:prstGeom prst="rect">
                <a:avLst/>
              </a:prstGeom>
              <a:blipFill rotWithShape="0">
                <a:blip r:embed="rId4"/>
                <a:stretch>
                  <a:fillRect l="-233" t="-2970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2309" y="414068"/>
                <a:ext cx="10455216" cy="6692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monotonost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</a:t>
                </a:r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  a)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svugdje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definisana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Sada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=0?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  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  <m:r>
                      <a:rPr lang="en-US" sz="16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3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kandidati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ektremne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en-US" sz="13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+++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+++                                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↑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−∞, −1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1,+∞</m:t>
                        </m:r>
                      </m:e>
                    </m:d>
                  </m:oMath>
                </a14:m>
                <a:endParaRPr lang="en-US" sz="14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↓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∈(−1,1)</m:t>
                    </m:r>
                  </m:oMath>
                </a14:m>
                <a:endParaRPr lang="en-US" sz="1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  <a:r>
                  <a:rPr lang="en-US" sz="1200" b="0" i="1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-1                         1                                                                                                                                        -1                             1</a:t>
                </a:r>
                <a:endParaRPr lang="en-US" sz="1600" b="0" i="1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+mj-lt"/>
                  <a:buAutoNum type="alphaLcParenR"/>
                </a:pPr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414068"/>
                <a:ext cx="10455216" cy="6692473"/>
              </a:xfrm>
              <a:prstGeom prst="rect">
                <a:avLst/>
              </a:prstGeom>
              <a:blipFill rotWithShape="0">
                <a:blip r:embed="rId2"/>
                <a:stretch>
                  <a:fillRect l="-291" t="-273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122098" y="5279368"/>
            <a:ext cx="2751827" cy="8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889849" y="4779034"/>
            <a:ext cx="1250830" cy="1371602"/>
          </a:xfrm>
          <a:custGeom>
            <a:avLst/>
            <a:gdLst>
              <a:gd name="connsiteX0" fmla="*/ 0 w 1250830"/>
              <a:gd name="connsiteY0" fmla="*/ 8626 h 1371602"/>
              <a:gd name="connsiteX1" fmla="*/ 638355 w 1250830"/>
              <a:gd name="connsiteY1" fmla="*/ 1371600 h 1371602"/>
              <a:gd name="connsiteX2" fmla="*/ 1250830 w 1250830"/>
              <a:gd name="connsiteY2" fmla="*/ 0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0830" h="1371602">
                <a:moveTo>
                  <a:pt x="0" y="8626"/>
                </a:moveTo>
                <a:cubicBezTo>
                  <a:pt x="214941" y="690832"/>
                  <a:pt x="429883" y="1373038"/>
                  <a:pt x="638355" y="1371600"/>
                </a:cubicBezTo>
                <a:cubicBezTo>
                  <a:pt x="846827" y="1370162"/>
                  <a:pt x="1048828" y="685081"/>
                  <a:pt x="125083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430439" y="5391510"/>
            <a:ext cx="155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6581074"/>
                  </p:ext>
                </p:extLst>
              </p:nvPr>
            </p:nvGraphicFramePr>
            <p:xfrm>
              <a:off x="6737230" y="6012610"/>
              <a:ext cx="3862716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5679"/>
                    <a:gridCol w="965679"/>
                    <a:gridCol w="965679"/>
                    <a:gridCol w="965679"/>
                  </a:tblGrid>
                  <a:tr h="23291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23291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6581074"/>
                  </p:ext>
                </p:extLst>
              </p:nvPr>
            </p:nvGraphicFramePr>
            <p:xfrm>
              <a:off x="6737230" y="6012610"/>
              <a:ext cx="3862716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65679"/>
                    <a:gridCol w="965679"/>
                    <a:gridCol w="965679"/>
                    <a:gridCol w="965679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9" t="-8197" r="-30000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7988060" y="6443932"/>
            <a:ext cx="431321" cy="18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867955" y="6443932"/>
            <a:ext cx="491705" cy="18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006642" y="6443932"/>
            <a:ext cx="336430" cy="189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216" y="1295402"/>
            <a:ext cx="1981477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9560" y="1388854"/>
                <a:ext cx="10472469" cy="4125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≠0→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≠0→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≠±1→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−∞−1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−1,1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1,+∞</m:t>
                        </m:r>
                      </m:e>
                    </m:d>
                  </m:oMath>
                </a14:m>
                <a:endParaRPr lang="en-US" sz="16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Tražimo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  →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kandidat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ekstremum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Primjetimo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za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∀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∈(−∞,−1)∪(−1,0)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↑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ovom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skupu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Primjetimo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je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US" sz="1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∪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1,+∞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↓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ovom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skupu</a:t>
                </a:r>
                <a:r>
                  <a:rPr lang="en-US" sz="160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60" y="1388854"/>
                <a:ext cx="10472469" cy="4125681"/>
              </a:xfrm>
              <a:prstGeom prst="rect">
                <a:avLst/>
              </a:prstGeom>
              <a:blipFill rotWithShape="0">
                <a:blip r:embed="rId2"/>
                <a:stretch>
                  <a:fillRect l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17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706" y="327804"/>
            <a:ext cx="300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31498" y="226141"/>
                <a:ext cx="2030556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498" y="226141"/>
                <a:ext cx="2030556" cy="5557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87" y="1169106"/>
            <a:ext cx="3810532" cy="3191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1102" y="4540008"/>
                <a:ext cx="74273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Stacionarne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  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+3=0 </m:t>
                    </m:r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Rješavanjem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kvadratne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jednačine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dobijamo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=3.</m:t>
                    </m:r>
                  </m:oMath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4540008"/>
                <a:ext cx="7427344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493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1102" y="5546784"/>
                <a:ext cx="85746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Primjetimo da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prvog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izvoda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zavisi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samo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od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+3=0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jer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∀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5546784"/>
                <a:ext cx="8574656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427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0936" y="336431"/>
                <a:ext cx="32866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36" y="336431"/>
                <a:ext cx="328666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371600" y="2286000"/>
            <a:ext cx="2838091" cy="2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854679" y="974616"/>
            <a:ext cx="1544129" cy="1872101"/>
          </a:xfrm>
          <a:custGeom>
            <a:avLst/>
            <a:gdLst>
              <a:gd name="connsiteX0" fmla="*/ 0 w 1544129"/>
              <a:gd name="connsiteY0" fmla="*/ 1872101 h 1872101"/>
              <a:gd name="connsiteX1" fmla="*/ 698740 w 1544129"/>
              <a:gd name="connsiteY1" fmla="*/ 169 h 1872101"/>
              <a:gd name="connsiteX2" fmla="*/ 1544129 w 1544129"/>
              <a:gd name="connsiteY2" fmla="*/ 1785837 h 18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4129" h="1872101">
                <a:moveTo>
                  <a:pt x="0" y="1872101"/>
                </a:moveTo>
                <a:cubicBezTo>
                  <a:pt x="220692" y="943323"/>
                  <a:pt x="441385" y="14546"/>
                  <a:pt x="698740" y="169"/>
                </a:cubicBezTo>
                <a:cubicBezTo>
                  <a:pt x="956095" y="-14208"/>
                  <a:pt x="1250112" y="885814"/>
                  <a:pt x="1544129" y="17858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1162" y="2024390"/>
            <a:ext cx="1906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-1                               3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2388823"/>
            <a:ext cx="253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                      ----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7373" y="1500996"/>
            <a:ext cx="72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+++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22234" y="1870328"/>
                <a:ext cx="35109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−1,3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∈(−∞,−1)∪(3,+∞)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234" y="1870328"/>
                <a:ext cx="3510950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483173"/>
                  </p:ext>
                </p:extLst>
              </p:nvPr>
            </p:nvGraphicFramePr>
            <p:xfrm>
              <a:off x="1070635" y="4287327"/>
              <a:ext cx="3862716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77342"/>
                    <a:gridCol w="854016"/>
                    <a:gridCol w="965679"/>
                    <a:gridCol w="965679"/>
                  </a:tblGrid>
                  <a:tr h="23291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23291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483173"/>
                  </p:ext>
                </p:extLst>
              </p:nvPr>
            </p:nvGraphicFramePr>
            <p:xfrm>
              <a:off x="1070635" y="4287327"/>
              <a:ext cx="3862716" cy="731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77342"/>
                    <a:gridCol w="854016"/>
                    <a:gridCol w="965679"/>
                    <a:gridCol w="965679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565" t="-8197" r="-259887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3" name="TextBox 12"/>
          <p:cNvSpPr txBox="1"/>
          <p:nvPr/>
        </p:nvSpPr>
        <p:spPr>
          <a:xfrm>
            <a:off x="2829464" y="4011455"/>
            <a:ext cx="1380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-1               3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55011" y="4727275"/>
            <a:ext cx="349370" cy="163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83147" y="4727275"/>
            <a:ext cx="474453" cy="15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37162" y="4727275"/>
            <a:ext cx="552091" cy="163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95690" y="4321394"/>
                <a:ext cx="5210355" cy="811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minimum, pa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den>
                    </m:f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maksimuma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pa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𝑚𝑎𝑥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690" y="4321394"/>
                <a:ext cx="5210355" cy="8117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35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5608" y="362309"/>
                <a:ext cx="7246188" cy="12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monotonost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ekstremne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vrijednosti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sz="1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ln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domaći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08" y="362309"/>
                <a:ext cx="7246188" cy="1213666"/>
              </a:xfrm>
              <a:prstGeom prst="rect">
                <a:avLst/>
              </a:prstGeom>
              <a:blipFill rotWithShape="0">
                <a:blip r:embed="rId2"/>
                <a:stretch>
                  <a:fillRect l="-505" t="-1500" b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55608" y="1915064"/>
            <a:ext cx="427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R:  a)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523" y="1915064"/>
            <a:ext cx="4918869" cy="18201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52864" y="3755793"/>
                <a:ext cx="46885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+2=0 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(stacionarna tačka)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864" y="3755793"/>
                <a:ext cx="4688528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1560" t="-25000" r="-1040" b="-5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523" y="4074327"/>
            <a:ext cx="5433884" cy="253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72" y="336430"/>
            <a:ext cx="366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Domaći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672" y="1061049"/>
            <a:ext cx="8022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Ispitati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monotonost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odrediti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ekstremne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4454" y="1651373"/>
                <a:ext cx="6280030" cy="986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rad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US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+8</m:t>
                        </m:r>
                      </m:den>
                    </m:f>
                  </m:oMath>
                </a14:m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54" y="1651373"/>
                <a:ext cx="6280030" cy="986937"/>
              </a:xfrm>
              <a:prstGeom prst="rect">
                <a:avLst/>
              </a:prstGeom>
              <a:blipFill rotWithShape="0">
                <a:blip r:embed="rId2"/>
                <a:stretch>
                  <a:fillRect l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518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1188</TotalTime>
  <Words>143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Monotonost I ekstremne vrijednosti funkcije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97</cp:revision>
  <dcterms:created xsi:type="dcterms:W3CDTF">2020-11-08T09:24:49Z</dcterms:created>
  <dcterms:modified xsi:type="dcterms:W3CDTF">2021-02-27T12:35:22Z</dcterms:modified>
</cp:coreProperties>
</file>