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61" r:id="rId5"/>
    <p:sldId id="259" r:id="rId6"/>
    <p:sldId id="260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11CE96-AA5F-4D4C-AC30-A68663F23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20007"/>
            <a:ext cx="10460866" cy="1496758"/>
          </a:xfrm>
        </p:spPr>
        <p:txBody>
          <a:bodyPr>
            <a:noAutofit/>
          </a:bodyPr>
          <a:lstStyle/>
          <a:p>
            <a:pPr algn="ctr"/>
            <a:r>
              <a:rPr lang="sr-Latn-RS" sz="4000" dirty="0">
                <a:solidFill>
                  <a:schemeClr val="accent1">
                    <a:lumMod val="50000"/>
                  </a:schemeClr>
                </a:solidFill>
              </a:rPr>
              <a:t>Crnogorski-srpski, bosanski, hrvatski jezik i književnost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4000" dirty="0">
                <a:solidFill>
                  <a:schemeClr val="accent1">
                    <a:lumMod val="50000"/>
                  </a:schemeClr>
                </a:solidFill>
              </a:rPr>
              <a:t>- aktiv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BDA5AC-50BC-4715-81CE-CBC61F031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2955973"/>
            <a:ext cx="7002049" cy="1496757"/>
          </a:xfrm>
        </p:spPr>
        <p:txBody>
          <a:bodyPr>
            <a:noAutofit/>
          </a:bodyPr>
          <a:lstStyle/>
          <a:p>
            <a:pPr algn="r"/>
            <a:r>
              <a:rPr lang="sr-Latn-RS" sz="4400" dirty="0">
                <a:solidFill>
                  <a:schemeClr val="accent1">
                    <a:lumMod val="50000"/>
                  </a:schemeClr>
                </a:solidFill>
              </a:rPr>
              <a:t>FUNKCIJE JEZIKA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BB8CFA-925C-4083-BEDA-0B4F092CE3AF}"/>
              </a:ext>
            </a:extLst>
          </p:cNvPr>
          <p:cNvSpPr txBox="1"/>
          <p:nvPr/>
        </p:nvSpPr>
        <p:spPr>
          <a:xfrm>
            <a:off x="2981740" y="3869636"/>
            <a:ext cx="3988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>
                <a:solidFill>
                  <a:schemeClr val="accent1">
                    <a:lumMod val="50000"/>
                  </a:schemeClr>
                </a:solidFill>
              </a:rPr>
              <a:t>I razred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91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D4F2-E45C-4EBB-9547-CDFA9E7B7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258418"/>
            <a:ext cx="812848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Funkcij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jezika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F444C9-E3C8-455C-9038-3AF01D121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219200"/>
            <a:ext cx="10646397" cy="5380383"/>
          </a:xfrm>
        </p:spPr>
        <p:txBody>
          <a:bodyPr>
            <a:normAutofit fontScale="92500" lnSpcReduction="10000"/>
          </a:bodyPr>
          <a:lstStyle/>
          <a:p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Osim komunikacijske funkcije jezik ima i druge funkcije: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C00000"/>
                </a:solidFill>
              </a:rPr>
              <a:t>Saznajana ili kongitivna funkcija jezika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- čovjek otkriva, spoznaje svijet oko sebe;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C00000"/>
                </a:solidFill>
              </a:rPr>
              <a:t>Kulturna funkcija jezika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- u jeziku se čuvaju podaci o kulturnoj prošlosti naroda;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C00000"/>
                </a:solidFill>
              </a:rPr>
              <a:t>Simbolička funkcija jezika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– ta je funkcija u vezi sa kulturnom funkcijom jezika, jezik je dio nacionalnog identiteta, simbol nacionalne pripadnosti;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C00000"/>
                </a:solidFill>
              </a:rPr>
              <a:t>Estetska funkcija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– dolazi najviše do izražaja u književnosti, usmenoj i pisanoj;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C00000"/>
                </a:solidFill>
              </a:rPr>
              <a:t>Magijska funkcija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– ogleda se u vjerovanju da postoji neka natprirodna veza između riječi i onoga što ona označava;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C00000"/>
                </a:solidFill>
              </a:rPr>
              <a:t>Metajeziča  funkcija jezika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- jezikom možemo govoriti o svemu pa i o jeziku, kad objašnjavamo neku jezičku pojavu.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xmlns="" val="28497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5D064-BC0D-486E-A9BA-2E24FE717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71061"/>
            <a:ext cx="9970536" cy="980661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Jezik kao sistem znakova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B5EA57-D66B-407F-A062-35FEC2A19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669775"/>
            <a:ext cx="10328345" cy="46382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Komunikacija može biti verbalna i neverbalna.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Jezička sredstva su: govor i pismo.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Neverbalna sredstva: gest, mimika.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674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FDFA01-534E-4AB2-B858-58F848F97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30" y="959945"/>
            <a:ext cx="11555896" cy="54806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Jezički sistem sastavljen je od  </a:t>
            </a:r>
            <a:r>
              <a:rPr lang="sr-Latn-RS" dirty="0">
                <a:solidFill>
                  <a:srgbClr val="C00000"/>
                </a:solidFill>
              </a:rPr>
              <a:t>jezičkih znakova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ili simbola</a:t>
            </a:r>
            <a:r>
              <a:rPr lang="sr-Latn-RS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Čovjek ima i druge sisteme znakova za sporazumijevanje kao što su: gestovi, mimika, saobraćajni znaci, hemijske formule, note i sl.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Nauka koja se bavi svim vrstama znakova koji se pojavljuju u životu čovjeka zove se </a:t>
            </a:r>
            <a:r>
              <a:rPr lang="sr-Latn-RS" dirty="0">
                <a:solidFill>
                  <a:srgbClr val="C00000"/>
                </a:solidFill>
              </a:rPr>
              <a:t>semiotika</a:t>
            </a:r>
            <a:r>
              <a:rPr lang="sr-Latn-RS" dirty="0"/>
              <a:t>.</a:t>
            </a:r>
            <a:endParaRPr lang="en-US" dirty="0"/>
          </a:p>
        </p:txBody>
      </p:sp>
      <p:pic>
        <p:nvPicPr>
          <p:cNvPr id="1028" name="Picture 4" descr="Обавезан смер&lt;br&gt;(II-43.3) и (II-43.4)">
            <a:extLst>
              <a:ext uri="{FF2B5EF4-FFF2-40B4-BE49-F238E27FC236}">
                <a16:creationId xmlns:a16="http://schemas.microsoft.com/office/drawing/2014/main" xmlns="" id="{46162D9A-C999-4E72-85AB-8A5F966E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14" y="4028661"/>
            <a:ext cx="1887172" cy="81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notne oznake">
            <a:extLst>
              <a:ext uri="{FF2B5EF4-FFF2-40B4-BE49-F238E27FC236}">
                <a16:creationId xmlns:a16="http://schemas.microsoft.com/office/drawing/2014/main" xmlns="" id="{978C380C-C2D3-4093-899C-5A4FB74C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642" y="3670438"/>
            <a:ext cx="3204192" cy="18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17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810CF-B6DF-4586-B5A2-C0DFDF402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4" y="1285461"/>
            <a:ext cx="4876799" cy="728868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 vrste znakova: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363687-CE93-4F33-BA5E-41F12928C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9" y="2173357"/>
            <a:ext cx="11039060" cy="4393095"/>
          </a:xfrm>
        </p:spPr>
        <p:txBody>
          <a:bodyPr>
            <a:normAutofit/>
          </a:bodyPr>
          <a:lstStyle/>
          <a:p>
            <a:r>
              <a:rPr lang="sr-Latn-RS" sz="2400" dirty="0"/>
              <a:t>-</a:t>
            </a:r>
            <a:r>
              <a:rPr lang="sr-Latn-RS" sz="2400" dirty="0">
                <a:solidFill>
                  <a:srgbClr val="C00000"/>
                </a:solidFill>
              </a:rPr>
              <a:t>ikonički znakovi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veza između znaka i onoga što on označava počiva na sličnosti  crtež, geografska karta,fotografija...</a:t>
            </a:r>
          </a:p>
          <a:p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r-Latn-RS" sz="2400" dirty="0">
                <a:solidFill>
                  <a:srgbClr val="C00000"/>
                </a:solidFill>
              </a:rPr>
              <a:t>indeksni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– znaci kod kojih je odnos između znaka i označenog zasnovana na uzročno-posljedičnoj vezi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(dim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znak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za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vatru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/>
          </a:p>
          <a:p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400" dirty="0" err="1">
                <a:solidFill>
                  <a:srgbClr val="C00000"/>
                </a:solidFill>
              </a:rPr>
              <a:t>simboli</a:t>
            </a:r>
            <a:r>
              <a:rPr lang="sr-Latn-RS" sz="2400" dirty="0">
                <a:solidFill>
                  <a:srgbClr val="C00000"/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najbrojniji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nastali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su konvencijom ili dogovorom.Jezički znaci su simboli</a:t>
            </a:r>
            <a:r>
              <a:rPr lang="sr-Latn-R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69202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547B2-80AE-4CCA-ACDA-5F6246F47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318053"/>
            <a:ext cx="7810431" cy="914399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>
                <a:solidFill>
                  <a:schemeClr val="accent1">
                    <a:lumMod val="50000"/>
                  </a:schemeClr>
                </a:solidFill>
              </a:rPr>
              <a:t>Porijelko i usvajanje pisma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B3B4C5-B896-4B0B-8D6F-90C370E72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035" y="1577009"/>
            <a:ext cx="11767930" cy="496293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Istorija pisma počinje još u praistorijsko doba. Prvo pismo bili su </a:t>
            </a:r>
            <a:r>
              <a:rPr lang="sr-Latn-RS" b="1" dirty="0">
                <a:solidFill>
                  <a:schemeClr val="accent1">
                    <a:lumMod val="50000"/>
                  </a:schemeClr>
                </a:solidFill>
              </a:rPr>
              <a:t>piktogrami.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 Piktografsko pismo nastalo je iz čovjekove potrebe da pismeno registruje svijet oko sebe.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Piktogram - cjelovita slika koja je mogla označavati događaj, ili radnju i ne predstavlja riječ.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73EE24-4C1F-4352-9E50-7E7B2EB8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33" y="3003391"/>
            <a:ext cx="1470990" cy="1141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178209-4401-4BDC-AC16-55FF7B521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203" y="2887974"/>
            <a:ext cx="1177579" cy="1172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E7B0BF-12A3-4D43-AA15-4788CD51AF7F}"/>
              </a:ext>
            </a:extLst>
          </p:cNvPr>
          <p:cNvSpPr/>
          <p:nvPr/>
        </p:nvSpPr>
        <p:spPr>
          <a:xfrm>
            <a:off x="331304" y="5012228"/>
            <a:ext cx="11648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Ideogram  je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znak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koji označava pojam ili misao.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Ideogram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vrlo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često koristimo u matematice + više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u meteorologiji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snijeg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,$ za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dolar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%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procenat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..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.One koje vjerovatno svakodnevno koristimo su: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@,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#, &amp; ...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92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C8BDA-599F-4957-AEC5-8BA1E145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77078"/>
            <a:ext cx="10460866" cy="1007166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Za domaći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150407-E48C-4A8F-8B8F-F722AA43C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1815548"/>
            <a:ext cx="9188657" cy="3177209"/>
          </a:xfrm>
        </p:spPr>
        <p:txBody>
          <a:bodyPr/>
          <a:lstStyle/>
          <a:p>
            <a:pPr algn="ctr"/>
            <a:r>
              <a:rPr lang="sr-Latn-RS" dirty="0">
                <a:solidFill>
                  <a:srgbClr val="C00000"/>
                </a:solidFill>
              </a:rPr>
              <a:t>Emotikoni - jezik </a:t>
            </a:r>
            <a:r>
              <a:rPr lang="en-US" dirty="0" err="1">
                <a:solidFill>
                  <a:srgbClr val="C00000"/>
                </a:solidFill>
              </a:rPr>
              <a:t>moje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sr-Latn-RS" dirty="0">
                <a:solidFill>
                  <a:srgbClr val="C00000"/>
                </a:solidFill>
              </a:rPr>
              <a:t>digitalne generacije</a:t>
            </a:r>
          </a:p>
          <a:p>
            <a:pPr algn="ctr"/>
            <a:endParaRPr lang="sr-Latn-R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FB71E5-DA00-4439-9E51-9F63B0A5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9" y="2904812"/>
            <a:ext cx="3009900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AEF479-DA21-462A-A7F9-3C3516B8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298" y="185532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5C8794-C6E5-4CD0-8FC7-12A89A08B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276" y="3071397"/>
            <a:ext cx="2095500" cy="218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67AFCC-C797-4787-9618-F23C23EC9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174" y="5122689"/>
            <a:ext cx="1351722" cy="1351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8DE4F8-AA38-4A3B-BE46-784404F18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9486" y="38031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53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4313D-D27B-4D22-9FDF-4FD6C5158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460" y="530086"/>
            <a:ext cx="9515061" cy="927653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O  jeziku </a:t>
            </a:r>
            <a:r>
              <a:rPr lang="en-US" dirty="0"/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B6AAA4-2103-4535-8295-2D7033DD1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656523"/>
            <a:ext cx="10606641" cy="413467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Jezik se najčešće definiše kao sistem znakova koji služi za govorno sporazumijevanje među ljudima.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To je najsavršenije sredstvo za sporazumijevanje kojim čovjek izražava misli, osjećanja i pomoću kojeg izgrađuje i tumači svijet u kojem živi.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Jezik imenuje sve što postoji - što možemo čulima da doživimo, ali i sve ono što ne postoji - što možemo da zamišljamo i izmišljamo.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Jezik ne mora biti govoren. Ljudi koji ne mogu govoriti imaju svoj jezik- JEZIK ZNAKOVA. Postoje  jezici koji se upotrebljavaju u pose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ne svrhe: Brajeva azbuka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jezik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slijepih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jezik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gluvonijemih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105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515734-6CFF-4B98-BC6B-63F7DFB1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6" y="1174425"/>
            <a:ext cx="5420139" cy="41049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7B088F7-128B-47ED-9D12-E7338CF58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61" y="662609"/>
            <a:ext cx="10959548" cy="5128591"/>
          </a:xfrm>
        </p:spPr>
        <p:txBody>
          <a:bodyPr>
            <a:normAutofit/>
          </a:bodyPr>
          <a:lstStyle/>
          <a:p>
            <a:r>
              <a:rPr lang="sr-Latn-RS" sz="1800" dirty="0"/>
              <a:t>Jezik gluvonijemih- američki i engleski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62F87A-E354-4175-9F0A-1D5DB0852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45" y="3226904"/>
            <a:ext cx="2914650" cy="1571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954AC-4185-48BD-A0D9-A9E1C40FFF3E}"/>
              </a:ext>
            </a:extLst>
          </p:cNvPr>
          <p:cNvSpPr/>
          <p:nvPr/>
        </p:nvSpPr>
        <p:spPr>
          <a:xfrm>
            <a:off x="7422045" y="2544417"/>
            <a:ext cx="291465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Morzeova azbuka  je metod za prenošenje signala.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09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885264-64F2-4144-BBE5-8A651DBB2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424070"/>
            <a:ext cx="10050049" cy="901148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Definicija jezika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6650AB-104C-41B8-B9F9-1D6C348D3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49" y="1881809"/>
            <a:ext cx="9660834" cy="3843130"/>
          </a:xfrm>
        </p:spPr>
        <p:txBody>
          <a:bodyPr>
            <a:normAutofit/>
          </a:bodyPr>
          <a:lstStyle/>
          <a:p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Različiti autori različito definišu jezik:</a:t>
            </a:r>
          </a:p>
          <a:p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Jezik je sistem gestikulacije, gramatike,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glasova, riječi ili simbola, koji se koristi za prikaz i razmjenu koncepata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tj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za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komunikaciju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ideja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zna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čenja i misli.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(Wikipedia)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Jezik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naj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širem smislu podrazumijeva svaki sistem znakova koji služi za sporazumijevanje među ljudima. </a:t>
            </a:r>
          </a:p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(Vojislav P.</a:t>
            </a:r>
            <a:r>
              <a:rPr lang="sr-Latn-RS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Nik</a:t>
            </a:r>
            <a:r>
              <a:rPr lang="sr-Latn-RS" sz="2400" i="1" dirty="0">
                <a:solidFill>
                  <a:schemeClr val="accent1">
                    <a:lumMod val="50000"/>
                  </a:schemeClr>
                </a:solidFill>
              </a:rPr>
              <a:t>čević, Crnogorski jezik, Cetinje, 1993.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10672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592A9B-C887-4ED4-A902-19A3E4213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38" y="1358347"/>
            <a:ext cx="5084462" cy="403528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1BDEDD-C18B-467F-9C2B-813389C3D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6" y="1563757"/>
            <a:ext cx="6533322" cy="489005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Prema Bibliji, svi ljudi su u početku govorili jednim jezikom - hebrejskim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smartao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se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Adamovim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jezikom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Razni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svjetski jezici nastali su kao božja kazna ljudima Vavilona - da ne mogu više da se sporazumijevaju među sobom, a samim tim ni, kako su namjeravali, da sagrade Vavilonsku kulu, ,,kojoj će vrh biti do neba.’’</a:t>
            </a:r>
          </a:p>
          <a:p>
            <a:endParaRPr lang="sr-Latn-R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A42C5B-F5A8-4BC7-90DA-660A8C1761A3}"/>
              </a:ext>
            </a:extLst>
          </p:cNvPr>
          <p:cNvSpPr txBox="1"/>
          <p:nvPr/>
        </p:nvSpPr>
        <p:spPr>
          <a:xfrm>
            <a:off x="2438399" y="636104"/>
            <a:ext cx="249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RS" b="1" i="1" dirty="0">
                <a:solidFill>
                  <a:srgbClr val="C00000"/>
                </a:solidFill>
              </a:rPr>
              <a:t>Zanimljivost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23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B89440-AB6B-45DF-B93B-EDAE956E3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13" y="543339"/>
            <a:ext cx="11542644" cy="323105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Savremeni naučnici koji se bave jezikom, </a:t>
            </a:r>
            <a:r>
              <a:rPr lang="sr-Latn-RS" sz="2400" b="1" i="1" u="sng" dirty="0">
                <a:solidFill>
                  <a:schemeClr val="accent1">
                    <a:lumMod val="50000"/>
                  </a:schemeClr>
                </a:solidFill>
              </a:rPr>
              <a:t>lingvisti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, smatraju da danas u svijetu ima blizu 5000 živih jezika. Tu su uvršteni samo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i="1" dirty="0">
                <a:solidFill>
                  <a:srgbClr val="C00000"/>
                </a:solidFill>
              </a:rPr>
              <a:t>prirodni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i govorno aktivni jezici, a ne i </a:t>
            </a:r>
            <a:r>
              <a:rPr lang="sr-Latn-RS" sz="2400" i="1" dirty="0">
                <a:solidFill>
                  <a:srgbClr val="C00000"/>
                </a:solidFill>
              </a:rPr>
              <a:t>vještački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(ko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pjuterski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primjer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solidFill>
                  <a:srgbClr val="C00000"/>
                </a:solidFill>
              </a:rPr>
              <a:t>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izumrli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mrtvi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jezici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Izumrli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mrtvi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jezici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kao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staroslovenski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latinski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starogr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čki imaju svoju drugu važnu ulogu u nauci, književnosti, religiji i kulturi.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sr-Latn-R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10315-916D-4635-AE2A-D74B3493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85" y="3774396"/>
            <a:ext cx="5061354" cy="259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47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C61AD-55D5-482B-97BF-C009BBE56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26" y="685800"/>
            <a:ext cx="6697386" cy="732184"/>
          </a:xfrm>
        </p:spPr>
        <p:txBody>
          <a:bodyPr>
            <a:noAutofit/>
          </a:bodyPr>
          <a:lstStyle/>
          <a:p>
            <a:pPr algn="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Govor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pismo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C17CD9C-08CB-4954-86FD-2B7FA1554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775791"/>
            <a:ext cx="10672902" cy="4015409"/>
          </a:xfrm>
        </p:spPr>
        <p:txBody>
          <a:bodyPr>
            <a:normAutofit/>
          </a:bodyPr>
          <a:lstStyle/>
          <a:p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Jezik se ostvaruje kroz govor i preko pisma. Govor je vezan za vrijeme, dinamičan je i prolazan, a pismo je vezano za prostor, statično je i trajno, ali i jedno i drugo su vrlo značajni u procesu komunikacije.</a:t>
            </a:r>
          </a:p>
          <a:p>
            <a:endParaRPr lang="sr-Latn-RS" sz="2400" dirty="0"/>
          </a:p>
          <a:p>
            <a:r>
              <a:rPr lang="sr-Latn-RS" sz="2400" b="1" dirty="0">
                <a:solidFill>
                  <a:srgbClr val="C00000"/>
                </a:solidFill>
              </a:rPr>
              <a:t>         Govor                                       Pismo</a:t>
            </a:r>
          </a:p>
          <a:p>
            <a:r>
              <a:rPr lang="sr-Latn-RS" sz="2400" dirty="0"/>
              <a:t>         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-vrijeme                                    -prostor</a:t>
            </a:r>
          </a:p>
          <a:p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        -dinamičnost                           - statičnost</a:t>
            </a:r>
          </a:p>
          <a:p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       - prolaznost                                -trajnost     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74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CDB6E-7C23-4755-91EE-8490C12D4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251791"/>
            <a:ext cx="8698327" cy="993913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Nauka o jeziku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52E13E-BD00-4E0F-B9AA-4B2B0A75F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1656522"/>
            <a:ext cx="10527128" cy="413467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sr-Latn-R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Nauka koja se bavi proučavanjem  jezika naziva se </a:t>
            </a:r>
            <a:r>
              <a:rPr lang="sr-Latn-RS" sz="2400" i="1" dirty="0">
                <a:solidFill>
                  <a:srgbClr val="C00000"/>
                </a:solidFill>
              </a:rPr>
              <a:t>lingvistika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Lingvistika može biti </a:t>
            </a:r>
            <a:r>
              <a:rPr lang="sr-Latn-RS" sz="2400" dirty="0">
                <a:solidFill>
                  <a:srgbClr val="C00000"/>
                </a:solidFill>
              </a:rPr>
              <a:t>sinhronijska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sr-Latn-RS" sz="2400" dirty="0">
                <a:solidFill>
                  <a:srgbClr val="C00000"/>
                </a:solidFill>
              </a:rPr>
              <a:t>dijahronijska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</a:rPr>
              <a:t>. Sinhronijsku lingvistiku zanima stanje u određenom periodu. Dijahronijsku lingvistiku zanima razvoj određenih pojava ili kompletnog jezičkog sistema u različitim periodima.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E4578-7020-4868-BCCD-50E10D15F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331305"/>
            <a:ext cx="8724831" cy="1192696"/>
          </a:xfrm>
        </p:spPr>
        <p:txBody>
          <a:bodyPr/>
          <a:lstStyle/>
          <a:p>
            <a:pPr algn="ctr"/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Priroda jezika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4BFB03-ED7C-48B7-9223-97FB04EB7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489" y="2173358"/>
            <a:ext cx="9201909" cy="4214190"/>
          </a:xfrm>
        </p:spPr>
        <p:txBody>
          <a:bodyPr/>
          <a:lstStyle/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Jezik čovjeka određuje na tri plana:</a:t>
            </a:r>
          </a:p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dirty="0">
                <a:solidFill>
                  <a:srgbClr val="C00000"/>
                </a:solidFill>
              </a:rPr>
              <a:t>biološkom ili opšteljudskom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 jezik determiniše čovjeka kao člana ljudskog roda, jer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svh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živih bića samo čovj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k ima moć govora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dirty="0">
                <a:solidFill>
                  <a:srgbClr val="C00000"/>
                </a:solidFill>
              </a:rPr>
              <a:t>sociološkom ili grupnom planu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kao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pripadnika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dru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štvene zajednice koja se služi određenim jezikom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r-Latn-RS" dirty="0">
                <a:solidFill>
                  <a:srgbClr val="C00000"/>
                </a:solidFill>
              </a:rPr>
              <a:t>psihološkom ilii individualnom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čovjek je određen jezikom kao ličnost koja ima specifične jezičke karakteristike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unutar određene društvene zajednice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91287180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816</TotalTime>
  <Words>882</Words>
  <Application>Microsoft Office PowerPoint</Application>
  <PresentationFormat>Custom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Slice</vt:lpstr>
      <vt:lpstr>Crnogorski-srpski, bosanski, hrvatski jezik i književnost - aktiv</vt:lpstr>
      <vt:lpstr>O  jeziku  </vt:lpstr>
      <vt:lpstr>Slide 3</vt:lpstr>
      <vt:lpstr>Definicija jezika</vt:lpstr>
      <vt:lpstr>Slide 5</vt:lpstr>
      <vt:lpstr>Slide 6</vt:lpstr>
      <vt:lpstr>Govor - pismo</vt:lpstr>
      <vt:lpstr>Nauka o jeziku</vt:lpstr>
      <vt:lpstr>Priroda jezika</vt:lpstr>
      <vt:lpstr>Funkcije jezika</vt:lpstr>
      <vt:lpstr>Jezik kao sistem znakova</vt:lpstr>
      <vt:lpstr>Slide 12</vt:lpstr>
      <vt:lpstr> vrste znakova:</vt:lpstr>
      <vt:lpstr>Porijelko i usvajanje pisma</vt:lpstr>
      <vt:lpstr>Za domaći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Crnogorski-srpski, bosanski, hrvatski jezik i književnost- aktiv</dc:title>
  <dc:creator>Pc</dc:creator>
  <cp:lastModifiedBy>sadmin</cp:lastModifiedBy>
  <cp:revision>50</cp:revision>
  <dcterms:created xsi:type="dcterms:W3CDTF">2020-03-22T02:43:16Z</dcterms:created>
  <dcterms:modified xsi:type="dcterms:W3CDTF">2021-01-22T09:10:10Z</dcterms:modified>
</cp:coreProperties>
</file>