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9DCA"/>
    <a:srgbClr val="2D4A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7766-8D3B-44F6-8E2D-C79DA34CD7A9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CA7ED-2E28-4D80-9BE1-B152AECC0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871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7766-8D3B-44F6-8E2D-C79DA34CD7A9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CA7ED-2E28-4D80-9BE1-B152AECC0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100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7766-8D3B-44F6-8E2D-C79DA34CD7A9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CA7ED-2E28-4D80-9BE1-B152AECC0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619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7766-8D3B-44F6-8E2D-C79DA34CD7A9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CA7ED-2E28-4D80-9BE1-B152AECC0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614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7766-8D3B-44F6-8E2D-C79DA34CD7A9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CA7ED-2E28-4D80-9BE1-B152AECC0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961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7766-8D3B-44F6-8E2D-C79DA34CD7A9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CA7ED-2E28-4D80-9BE1-B152AECC0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825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7766-8D3B-44F6-8E2D-C79DA34CD7A9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CA7ED-2E28-4D80-9BE1-B152AECC0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113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7766-8D3B-44F6-8E2D-C79DA34CD7A9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CA7ED-2E28-4D80-9BE1-B152AECC0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970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7766-8D3B-44F6-8E2D-C79DA34CD7A9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CA7ED-2E28-4D80-9BE1-B152AECC0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728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7766-8D3B-44F6-8E2D-C79DA34CD7A9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CA7ED-2E28-4D80-9BE1-B152AECC0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949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7766-8D3B-44F6-8E2D-C79DA34CD7A9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CA7ED-2E28-4D80-9BE1-B152AECC0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543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B7766-8D3B-44F6-8E2D-C79DA34CD7A9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CA7ED-2E28-4D80-9BE1-B152AECC0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07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32811" y="2491269"/>
            <a:ext cx="62309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n>
                  <a:solidFill>
                    <a:srgbClr val="2D4AA4"/>
                  </a:solidFill>
                </a:ln>
                <a:solidFill>
                  <a:srgbClr val="FFC000"/>
                </a:solidFill>
                <a:latin typeface="Impact" panose="020B0806030902050204" pitchFamily="34" charset="0"/>
              </a:rPr>
              <a:t>UMETANJE FORMULA U WORD - u</a:t>
            </a:r>
            <a:endParaRPr lang="en-US" sz="6000" b="1" dirty="0">
              <a:ln>
                <a:solidFill>
                  <a:srgbClr val="2D4AA4"/>
                </a:solidFill>
              </a:ln>
              <a:solidFill>
                <a:srgbClr val="FFC000"/>
              </a:solidFill>
              <a:latin typeface="Impact" panose="020B080603090205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80069" y="6100354"/>
            <a:ext cx="46895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2060"/>
                </a:solidFill>
                <a:latin typeface="Impact" panose="020B0806030902050204" pitchFamily="34" charset="0"/>
              </a:rPr>
              <a:t>PREDMETNI NASTAVNIK : </a:t>
            </a:r>
            <a:r>
              <a:rPr lang="sr-Latn-ME" sz="2200" dirty="0" smtClean="0">
                <a:solidFill>
                  <a:srgbClr val="002060"/>
                </a:solidFill>
                <a:latin typeface="Impact" panose="020B0806030902050204" pitchFamily="34" charset="0"/>
              </a:rPr>
              <a:t>SPASOJE PAPIĆ</a:t>
            </a:r>
            <a:endParaRPr lang="en-US" sz="2200" dirty="0">
              <a:solidFill>
                <a:srgbClr val="002060"/>
              </a:solidFill>
              <a:latin typeface="Impact" panose="020B080603090205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8330" y="221082"/>
            <a:ext cx="1005500" cy="105898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461657" y="520505"/>
            <a:ext cx="5626071" cy="445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2200" dirty="0">
                <a:solidFill>
                  <a:srgbClr val="002060"/>
                </a:solidFill>
                <a:latin typeface="Impact" panose="020B0806030902050204" pitchFamily="34" charset="0"/>
              </a:rPr>
              <a:t>JU ETŠ „VASO ALIGRUDIĆ“, Podgorica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lum bright="-20000" contrast="40000"/>
          </a:blip>
          <a:stretch>
            <a:fillRect/>
          </a:stretch>
        </p:blipFill>
        <p:spPr>
          <a:xfrm>
            <a:off x="8895806" y="1494594"/>
            <a:ext cx="2340179" cy="9736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3782" y="1791250"/>
            <a:ext cx="3339029" cy="33390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2738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640" y="591032"/>
            <a:ext cx="1110342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2060"/>
                </a:solidFill>
              </a:rPr>
              <a:t>P</a:t>
            </a:r>
            <a:r>
              <a:rPr lang="en-US" dirty="0" err="1" smtClean="0">
                <a:solidFill>
                  <a:srgbClr val="002060"/>
                </a:solidFill>
              </a:rPr>
              <a:t>okrenemo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Word 2007 </a:t>
            </a:r>
            <a:r>
              <a:rPr lang="en-US" dirty="0" err="1">
                <a:solidFill>
                  <a:srgbClr val="002060"/>
                </a:solidFill>
              </a:rPr>
              <a:t>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postavimo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kursor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miša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na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mjesto</a:t>
            </a:r>
            <a:r>
              <a:rPr lang="en-US" dirty="0">
                <a:solidFill>
                  <a:srgbClr val="002060"/>
                </a:solidFill>
              </a:rPr>
              <a:t> u </a:t>
            </a:r>
            <a:r>
              <a:rPr lang="en-US" dirty="0" err="1">
                <a:solidFill>
                  <a:srgbClr val="002060"/>
                </a:solidFill>
              </a:rPr>
              <a:t>dokumentu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gdje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želimo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napisati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jedna</a:t>
            </a:r>
            <a:r>
              <a:rPr lang="sr-Latn-ME" dirty="0" smtClean="0">
                <a:solidFill>
                  <a:srgbClr val="002060"/>
                </a:solidFill>
              </a:rPr>
              <a:t>čin</a:t>
            </a:r>
            <a:r>
              <a:rPr lang="en-US" dirty="0" smtClean="0">
                <a:solidFill>
                  <a:srgbClr val="002060"/>
                </a:solidFill>
              </a:rPr>
              <a:t>u</a:t>
            </a:r>
            <a:r>
              <a:rPr lang="en-US" dirty="0">
                <a:solidFill>
                  <a:srgbClr val="002060"/>
                </a:solidFill>
              </a:rPr>
              <a:t>. </a:t>
            </a:r>
          </a:p>
          <a:p>
            <a:r>
              <a:rPr lang="en-US" dirty="0" err="1">
                <a:solidFill>
                  <a:srgbClr val="002060"/>
                </a:solidFill>
              </a:rPr>
              <a:t>Imamo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nekoliko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načina</a:t>
            </a:r>
            <a:r>
              <a:rPr lang="sr-Latn-ME" dirty="0" smtClean="0">
                <a:solidFill>
                  <a:srgbClr val="002060"/>
                </a:solidFill>
              </a:rPr>
              <a:t> za pisanje jednačine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>
                <a:solidFill>
                  <a:srgbClr val="002060"/>
                </a:solidFill>
              </a:rPr>
              <a:t>ovdje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sr-Latn-ME" dirty="0" smtClean="0">
                <a:solidFill>
                  <a:srgbClr val="002060"/>
                </a:solidFill>
              </a:rPr>
              <a:t>ć</a:t>
            </a:r>
            <a:r>
              <a:rPr lang="en-US" dirty="0" smtClean="0">
                <a:solidFill>
                  <a:srgbClr val="002060"/>
                </a:solidFill>
              </a:rPr>
              <a:t>emo </a:t>
            </a:r>
            <a:r>
              <a:rPr lang="en-US" dirty="0" err="1">
                <a:solidFill>
                  <a:srgbClr val="002060"/>
                </a:solidFill>
              </a:rPr>
              <a:t>pokazati</a:t>
            </a:r>
            <a:r>
              <a:rPr lang="en-US" dirty="0">
                <a:solidFill>
                  <a:srgbClr val="002060"/>
                </a:solidFill>
              </a:rPr>
              <a:t> 2 </a:t>
            </a:r>
            <a:r>
              <a:rPr lang="en-US" dirty="0" err="1" smtClean="0">
                <a:solidFill>
                  <a:srgbClr val="002060"/>
                </a:solidFill>
              </a:rPr>
              <a:t>načina</a:t>
            </a:r>
            <a:r>
              <a:rPr lang="sr-Latn-ME" dirty="0" smtClean="0">
                <a:solidFill>
                  <a:srgbClr val="002060"/>
                </a:solidFill>
              </a:rPr>
              <a:t>.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endParaRPr lang="en-US" dirty="0">
              <a:solidFill>
                <a:srgbClr val="002060"/>
              </a:solidFill>
            </a:endParaRPr>
          </a:p>
          <a:p>
            <a:endParaRPr lang="sr-Latn-ME" b="1" dirty="0" smtClean="0">
              <a:solidFill>
                <a:srgbClr val="002060"/>
              </a:solidFill>
            </a:endParaRPr>
          </a:p>
          <a:p>
            <a:r>
              <a:rPr lang="en-US" b="1" dirty="0" err="1" smtClean="0">
                <a:solidFill>
                  <a:srgbClr val="002060"/>
                </a:solidFill>
              </a:rPr>
              <a:t>Prvi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način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 err="1" smtClean="0">
                <a:solidFill>
                  <a:srgbClr val="002060"/>
                </a:solidFill>
              </a:rPr>
              <a:t>Kliknemo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na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karticu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Insert </a:t>
            </a:r>
            <a:r>
              <a:rPr lang="en-US" dirty="0">
                <a:solidFill>
                  <a:srgbClr val="002060"/>
                </a:solidFill>
              </a:rPr>
              <a:t>(</a:t>
            </a:r>
            <a:r>
              <a:rPr lang="en-US" b="1" dirty="0" err="1">
                <a:solidFill>
                  <a:srgbClr val="002060"/>
                </a:solidFill>
              </a:rPr>
              <a:t>Umetanje</a:t>
            </a:r>
            <a:r>
              <a:rPr lang="en-US" dirty="0">
                <a:solidFill>
                  <a:srgbClr val="002060"/>
                </a:solidFill>
              </a:rPr>
              <a:t>) pa </a:t>
            </a:r>
            <a:r>
              <a:rPr lang="en-US" dirty="0" err="1">
                <a:solidFill>
                  <a:srgbClr val="002060"/>
                </a:solidFill>
              </a:rPr>
              <a:t>klik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na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gumb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Equation</a:t>
            </a:r>
            <a:r>
              <a:rPr lang="sr-Latn-ME" b="1" dirty="0" smtClean="0">
                <a:solidFill>
                  <a:srgbClr val="002060"/>
                </a:solidFill>
              </a:rPr>
              <a:t>.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sr-Latn-ME" dirty="0" smtClean="0">
                <a:solidFill>
                  <a:srgbClr val="002060"/>
                </a:solidFill>
              </a:rPr>
              <a:t>  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8110022" y="1170071"/>
            <a:ext cx="1060103" cy="127603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lum bright="-20000" contras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0822" y="2622357"/>
            <a:ext cx="10879064" cy="22916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0822" y="5133703"/>
            <a:ext cx="8404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2060"/>
                </a:solidFill>
              </a:rPr>
              <a:t>Nakon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što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smo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napravili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prva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sr-Latn-ME" dirty="0" smtClean="0">
                <a:solidFill>
                  <a:srgbClr val="002060"/>
                </a:solidFill>
              </a:rPr>
              <a:t>dva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koraka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na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mjestu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gdje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smo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postavili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kursor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dobi</a:t>
            </a:r>
            <a:r>
              <a:rPr lang="sr-Latn-ME" dirty="0" smtClean="0">
                <a:solidFill>
                  <a:srgbClr val="002060"/>
                </a:solidFill>
              </a:rPr>
              <a:t>ć</a:t>
            </a:r>
            <a:r>
              <a:rPr lang="en-US" dirty="0" smtClean="0">
                <a:solidFill>
                  <a:srgbClr val="002060"/>
                </a:solidFill>
              </a:rPr>
              <a:t>emo </a:t>
            </a:r>
            <a:r>
              <a:rPr lang="en-US" dirty="0" err="1">
                <a:solidFill>
                  <a:srgbClr val="002060"/>
                </a:solidFill>
              </a:rPr>
              <a:t>polje</a:t>
            </a:r>
            <a:r>
              <a:rPr lang="en-US" dirty="0">
                <a:solidFill>
                  <a:srgbClr val="002060"/>
                </a:solidFill>
              </a:rPr>
              <a:t> u </a:t>
            </a:r>
            <a:r>
              <a:rPr lang="en-US" dirty="0" err="1" smtClean="0">
                <a:solidFill>
                  <a:srgbClr val="002060"/>
                </a:solidFill>
              </a:rPr>
              <a:t>koje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pišemo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željenu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jedna</a:t>
            </a:r>
            <a:r>
              <a:rPr lang="sr-Latn-ME" dirty="0" smtClean="0">
                <a:solidFill>
                  <a:srgbClr val="002060"/>
                </a:solidFill>
              </a:rPr>
              <a:t>činu.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lum bright="-20000" contrast="40000"/>
          </a:blip>
          <a:stretch>
            <a:fillRect/>
          </a:stretch>
        </p:blipFill>
        <p:spPr>
          <a:xfrm>
            <a:off x="4653000" y="5780034"/>
            <a:ext cx="2897331" cy="653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7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3326" y="666206"/>
            <a:ext cx="11090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2060"/>
                </a:solidFill>
              </a:rPr>
              <a:t>Kada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kliknemo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na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mjesto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za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pisanje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jedna</a:t>
            </a:r>
            <a:r>
              <a:rPr lang="sr-Latn-ME" dirty="0" smtClean="0">
                <a:solidFill>
                  <a:srgbClr val="002060"/>
                </a:solidFill>
              </a:rPr>
              <a:t>čine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pojavi</a:t>
            </a:r>
            <a:r>
              <a:rPr lang="sr-Latn-ME" dirty="0" smtClean="0">
                <a:solidFill>
                  <a:srgbClr val="002060"/>
                </a:solidFill>
              </a:rPr>
              <a:t>će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se nova </a:t>
            </a:r>
            <a:r>
              <a:rPr lang="en-US" dirty="0" err="1">
                <a:solidFill>
                  <a:srgbClr val="002060"/>
                </a:solidFill>
              </a:rPr>
              <a:t>kartica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Design (</a:t>
            </a:r>
            <a:r>
              <a:rPr lang="en-US" b="1" dirty="0" err="1">
                <a:solidFill>
                  <a:srgbClr val="002060"/>
                </a:solidFill>
              </a:rPr>
              <a:t>Dizajn</a:t>
            </a:r>
            <a:r>
              <a:rPr lang="en-US" b="1" dirty="0" smtClean="0">
                <a:solidFill>
                  <a:srgbClr val="002060"/>
                </a:solidFill>
              </a:rPr>
              <a:t>)</a:t>
            </a:r>
            <a:r>
              <a:rPr lang="sr-Latn-ME" b="1" dirty="0" smtClean="0">
                <a:solidFill>
                  <a:srgbClr val="002060"/>
                </a:solidFill>
              </a:rPr>
              <a:t>.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lum bright="-20000" contras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40930" y="1181561"/>
            <a:ext cx="7361500" cy="331921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87829" y="4846320"/>
            <a:ext cx="109858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2060"/>
                </a:solidFill>
              </a:rPr>
              <a:t>Moramo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pripaziti</a:t>
            </a:r>
            <a:r>
              <a:rPr lang="en-US" dirty="0">
                <a:solidFill>
                  <a:srgbClr val="002060"/>
                </a:solidFill>
              </a:rPr>
              <a:t> da </a:t>
            </a:r>
            <a:r>
              <a:rPr lang="en-US" dirty="0" err="1">
                <a:solidFill>
                  <a:srgbClr val="002060"/>
                </a:solidFill>
              </a:rPr>
              <a:t>nam</a:t>
            </a:r>
            <a:r>
              <a:rPr lang="en-US" dirty="0">
                <a:solidFill>
                  <a:srgbClr val="002060"/>
                </a:solidFill>
              </a:rPr>
              <a:t> je </a:t>
            </a:r>
            <a:r>
              <a:rPr lang="en-US" dirty="0" err="1">
                <a:solidFill>
                  <a:srgbClr val="002060"/>
                </a:solidFill>
              </a:rPr>
              <a:t>kursor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miša</a:t>
            </a:r>
            <a:r>
              <a:rPr lang="en-US" dirty="0">
                <a:solidFill>
                  <a:srgbClr val="002060"/>
                </a:solidFill>
              </a:rPr>
              <a:t> u </a:t>
            </a:r>
            <a:r>
              <a:rPr lang="en-US" dirty="0" err="1">
                <a:solidFill>
                  <a:srgbClr val="002060"/>
                </a:solidFill>
              </a:rPr>
              <a:t>polju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za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pisanje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jedna</a:t>
            </a:r>
            <a:r>
              <a:rPr lang="sr-Latn-ME" dirty="0" smtClean="0">
                <a:solidFill>
                  <a:srgbClr val="002060"/>
                </a:solidFill>
              </a:rPr>
              <a:t>čina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jer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inače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ne</a:t>
            </a:r>
            <a:r>
              <a:rPr lang="sr-Latn-ME" dirty="0">
                <a:solidFill>
                  <a:srgbClr val="002060"/>
                </a:solidFill>
              </a:rPr>
              <a:t>ć</a:t>
            </a:r>
            <a:r>
              <a:rPr lang="en-US" dirty="0" smtClean="0">
                <a:solidFill>
                  <a:srgbClr val="002060"/>
                </a:solidFill>
              </a:rPr>
              <a:t>emo </a:t>
            </a:r>
            <a:r>
              <a:rPr lang="en-US" dirty="0" err="1" smtClean="0">
                <a:solidFill>
                  <a:srgbClr val="002060"/>
                </a:solidFill>
              </a:rPr>
              <a:t>mo</a:t>
            </a:r>
            <a:r>
              <a:rPr lang="sr-Latn-ME" dirty="0" smtClean="0">
                <a:solidFill>
                  <a:srgbClr val="002060"/>
                </a:solidFill>
              </a:rPr>
              <a:t>ći</a:t>
            </a:r>
            <a:r>
              <a:rPr lang="en-US" dirty="0" smtClean="0">
                <a:solidFill>
                  <a:srgbClr val="002060"/>
                </a:solidFill>
              </a:rPr>
              <a:t> do</a:t>
            </a:r>
            <a:r>
              <a:rPr lang="sr-Latn-ME" dirty="0" smtClean="0">
                <a:solidFill>
                  <a:srgbClr val="002060"/>
                </a:solidFill>
              </a:rPr>
              <a:t>ć</a:t>
            </a:r>
            <a:r>
              <a:rPr lang="en-US" dirty="0" err="1" smtClean="0">
                <a:solidFill>
                  <a:srgbClr val="002060"/>
                </a:solidFill>
              </a:rPr>
              <a:t>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do </a:t>
            </a:r>
            <a:r>
              <a:rPr lang="en-US" dirty="0" err="1">
                <a:solidFill>
                  <a:srgbClr val="002060"/>
                </a:solidFill>
              </a:rPr>
              <a:t>kartice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Design (</a:t>
            </a:r>
            <a:r>
              <a:rPr lang="en-US" b="1" dirty="0" err="1">
                <a:solidFill>
                  <a:srgbClr val="002060"/>
                </a:solidFill>
              </a:rPr>
              <a:t>Dizajn</a:t>
            </a:r>
            <a:r>
              <a:rPr lang="en-US" b="1" dirty="0">
                <a:solidFill>
                  <a:srgbClr val="002060"/>
                </a:solidFill>
              </a:rPr>
              <a:t>). </a:t>
            </a:r>
            <a:endParaRPr lang="sr-Latn-ME" b="1" dirty="0" smtClean="0">
              <a:solidFill>
                <a:srgbClr val="002060"/>
              </a:solidFill>
            </a:endParaRPr>
          </a:p>
          <a:p>
            <a:r>
              <a:rPr lang="pl-PL" dirty="0" smtClean="0">
                <a:solidFill>
                  <a:srgbClr val="002060"/>
                </a:solidFill>
              </a:rPr>
              <a:t>Kliknemo </a:t>
            </a:r>
            <a:r>
              <a:rPr lang="pl-PL" dirty="0">
                <a:solidFill>
                  <a:srgbClr val="002060"/>
                </a:solidFill>
              </a:rPr>
              <a:t>na željenu strukturu </a:t>
            </a:r>
            <a:r>
              <a:rPr lang="pl-PL" dirty="0" smtClean="0">
                <a:solidFill>
                  <a:srgbClr val="002060"/>
                </a:solidFill>
              </a:rPr>
              <a:t>jednačine </a:t>
            </a:r>
            <a:r>
              <a:rPr lang="pl-PL" dirty="0">
                <a:solidFill>
                  <a:srgbClr val="002060"/>
                </a:solidFill>
              </a:rPr>
              <a:t>(korak 4 i 5). </a:t>
            </a:r>
            <a:endParaRPr lang="pl-PL" dirty="0" smtClean="0">
              <a:solidFill>
                <a:srgbClr val="002060"/>
              </a:solidFill>
            </a:endParaRPr>
          </a:p>
          <a:p>
            <a:endParaRPr lang="pl-PL" dirty="0">
              <a:solidFill>
                <a:srgbClr val="002060"/>
              </a:solidFill>
            </a:endParaRPr>
          </a:p>
          <a:p>
            <a:r>
              <a:rPr lang="en-US" dirty="0" err="1" smtClean="0">
                <a:solidFill>
                  <a:srgbClr val="002060"/>
                </a:solidFill>
              </a:rPr>
              <a:t>Uz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malo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truda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možemo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napraviti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bilo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koju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jedna</a:t>
            </a:r>
            <a:r>
              <a:rPr lang="sr-Latn-ME" dirty="0" smtClean="0">
                <a:solidFill>
                  <a:srgbClr val="002060"/>
                </a:solidFill>
              </a:rPr>
              <a:t>činu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ili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formulu</a:t>
            </a:r>
            <a:r>
              <a:rPr lang="en-US" dirty="0">
                <a:solidFill>
                  <a:srgbClr val="002060"/>
                </a:solidFill>
              </a:rPr>
              <a:t>. 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95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4583" y="627017"/>
            <a:ext cx="10829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Drugi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način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 err="1" smtClean="0">
                <a:solidFill>
                  <a:srgbClr val="002060"/>
                </a:solidFill>
              </a:rPr>
              <a:t>Kliknemo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na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karticu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Insert (</a:t>
            </a:r>
            <a:r>
              <a:rPr lang="en-US" b="1" dirty="0" err="1">
                <a:solidFill>
                  <a:srgbClr val="002060"/>
                </a:solidFill>
              </a:rPr>
              <a:t>Umetanje</a:t>
            </a:r>
            <a:r>
              <a:rPr lang="en-US" b="1" dirty="0">
                <a:solidFill>
                  <a:srgbClr val="002060"/>
                </a:solidFill>
              </a:rPr>
              <a:t>) </a:t>
            </a:r>
            <a:r>
              <a:rPr lang="en-US" dirty="0">
                <a:solidFill>
                  <a:srgbClr val="002060"/>
                </a:solidFill>
              </a:rPr>
              <a:t>pa </a:t>
            </a:r>
            <a:r>
              <a:rPr lang="en-US" dirty="0" err="1">
                <a:solidFill>
                  <a:srgbClr val="002060"/>
                </a:solidFill>
              </a:rPr>
              <a:t>na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Object (</a:t>
            </a:r>
            <a:r>
              <a:rPr lang="en-US" b="1" dirty="0" err="1" smtClean="0">
                <a:solidFill>
                  <a:srgbClr val="002060"/>
                </a:solidFill>
              </a:rPr>
              <a:t>Objekt</a:t>
            </a:r>
            <a:r>
              <a:rPr lang="en-US" b="1" dirty="0" smtClean="0">
                <a:solidFill>
                  <a:srgbClr val="002060"/>
                </a:solidFill>
              </a:rPr>
              <a:t>)</a:t>
            </a:r>
            <a:r>
              <a:rPr lang="sr-Latn-ME" b="1" dirty="0" smtClean="0">
                <a:solidFill>
                  <a:srgbClr val="002060"/>
                </a:solidFill>
              </a:rPr>
              <a:t>.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1325934" y="1315456"/>
            <a:ext cx="9163542" cy="165506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44583" y="3036007"/>
            <a:ext cx="7138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Na </a:t>
            </a:r>
            <a:r>
              <a:rPr lang="en-US" dirty="0" err="1" smtClean="0">
                <a:solidFill>
                  <a:srgbClr val="002060"/>
                </a:solidFill>
              </a:rPr>
              <a:t>sljede</a:t>
            </a:r>
            <a:r>
              <a:rPr lang="sr-Latn-ME" dirty="0" smtClean="0">
                <a:solidFill>
                  <a:srgbClr val="002060"/>
                </a:solidFill>
              </a:rPr>
              <a:t>ć</a:t>
            </a:r>
            <a:r>
              <a:rPr lang="en-US" dirty="0" err="1" smtClean="0">
                <a:solidFill>
                  <a:srgbClr val="002060"/>
                </a:solidFill>
              </a:rPr>
              <a:t>em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prozoru</a:t>
            </a:r>
            <a:r>
              <a:rPr lang="en-US" b="1" dirty="0">
                <a:solidFill>
                  <a:srgbClr val="002060"/>
                </a:solidFill>
              </a:rPr>
              <a:t> „</a:t>
            </a:r>
            <a:r>
              <a:rPr lang="en-US" b="1" dirty="0" err="1" smtClean="0">
                <a:solidFill>
                  <a:srgbClr val="002060"/>
                </a:solidFill>
              </a:rPr>
              <a:t>Obje</a:t>
            </a:r>
            <a:r>
              <a:rPr lang="sr-Latn-ME" b="1" dirty="0" smtClean="0">
                <a:solidFill>
                  <a:srgbClr val="002060"/>
                </a:solidFill>
              </a:rPr>
              <a:t>c</a:t>
            </a:r>
            <a:r>
              <a:rPr lang="en-US" b="1" dirty="0" smtClean="0">
                <a:solidFill>
                  <a:srgbClr val="002060"/>
                </a:solidFill>
              </a:rPr>
              <a:t>t</a:t>
            </a:r>
            <a:r>
              <a:rPr lang="en-US" b="1" dirty="0">
                <a:solidFill>
                  <a:srgbClr val="002060"/>
                </a:solidFill>
              </a:rPr>
              <a:t>“ </a:t>
            </a:r>
            <a:r>
              <a:rPr lang="en-US" dirty="0" err="1">
                <a:solidFill>
                  <a:srgbClr val="002060"/>
                </a:solidFill>
              </a:rPr>
              <a:t>pronađemo</a:t>
            </a:r>
            <a:r>
              <a:rPr lang="en-US" dirty="0">
                <a:solidFill>
                  <a:srgbClr val="002060"/>
                </a:solidFill>
              </a:rPr>
              <a:t> „</a:t>
            </a:r>
            <a:r>
              <a:rPr lang="en-US" b="1" dirty="0">
                <a:solidFill>
                  <a:srgbClr val="002060"/>
                </a:solidFill>
              </a:rPr>
              <a:t>Microsoft Equation 3.0</a:t>
            </a:r>
            <a:r>
              <a:rPr lang="en-US" dirty="0">
                <a:solidFill>
                  <a:srgbClr val="002060"/>
                </a:solidFill>
              </a:rPr>
              <a:t>“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lum bright="-20000" contrast="40000"/>
          </a:blip>
          <a:stretch>
            <a:fillRect/>
          </a:stretch>
        </p:blipFill>
        <p:spPr>
          <a:xfrm>
            <a:off x="744583" y="3472051"/>
            <a:ext cx="4032816" cy="289249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16137" y="3467048"/>
            <a:ext cx="6008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Pritiskom na gumb </a:t>
            </a:r>
            <a:r>
              <a:rPr lang="sv-SE" b="1" dirty="0">
                <a:solidFill>
                  <a:srgbClr val="002060"/>
                </a:solidFill>
              </a:rPr>
              <a:t>OK </a:t>
            </a:r>
            <a:r>
              <a:rPr lang="sv-SE" dirty="0" smtClean="0">
                <a:solidFill>
                  <a:srgbClr val="002060"/>
                </a:solidFill>
              </a:rPr>
              <a:t>dobi</a:t>
            </a:r>
            <a:r>
              <a:rPr lang="sr-Latn-ME" dirty="0" smtClean="0">
                <a:solidFill>
                  <a:srgbClr val="002060"/>
                </a:solidFill>
              </a:rPr>
              <a:t>ć</a:t>
            </a:r>
            <a:r>
              <a:rPr lang="sv-SE" dirty="0" smtClean="0">
                <a:solidFill>
                  <a:srgbClr val="002060"/>
                </a:solidFill>
              </a:rPr>
              <a:t>e</a:t>
            </a:r>
            <a:r>
              <a:rPr lang="sr-Latn-ME" dirty="0" smtClean="0">
                <a:solidFill>
                  <a:srgbClr val="002060"/>
                </a:solidFill>
              </a:rPr>
              <a:t>mo</a:t>
            </a:r>
            <a:r>
              <a:rPr lang="sv-SE" dirty="0" smtClean="0">
                <a:solidFill>
                  <a:srgbClr val="002060"/>
                </a:solidFill>
              </a:rPr>
              <a:t> </a:t>
            </a:r>
            <a:r>
              <a:rPr lang="sv-SE" dirty="0">
                <a:solidFill>
                  <a:srgbClr val="002060"/>
                </a:solidFill>
              </a:rPr>
              <a:t>grafički </a:t>
            </a:r>
            <a:r>
              <a:rPr lang="sr-Latn-ME" dirty="0" smtClean="0">
                <a:solidFill>
                  <a:srgbClr val="002060"/>
                </a:solidFill>
              </a:rPr>
              <a:t>meni</a:t>
            </a:r>
            <a:r>
              <a:rPr lang="sv-SE" dirty="0" smtClean="0">
                <a:solidFill>
                  <a:srgbClr val="002060"/>
                </a:solidFill>
              </a:rPr>
              <a:t> </a:t>
            </a:r>
            <a:r>
              <a:rPr lang="sv-SE" b="1" dirty="0">
                <a:solidFill>
                  <a:srgbClr val="002060"/>
                </a:solidFill>
              </a:rPr>
              <a:t>„Equation“. 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lum bright="-20000" contrast="40000"/>
          </a:blip>
          <a:stretch>
            <a:fillRect/>
          </a:stretch>
        </p:blipFill>
        <p:spPr>
          <a:xfrm>
            <a:off x="5016137" y="3797192"/>
            <a:ext cx="6617629" cy="1433757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 flipH="1">
            <a:off x="9196252" y="3543412"/>
            <a:ext cx="953588" cy="7093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65862" y="5230949"/>
            <a:ext cx="6035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rgbClr val="002060"/>
                </a:solidFill>
              </a:rPr>
              <a:t>Na </a:t>
            </a:r>
            <a:r>
              <a:rPr lang="en-US" dirty="0" err="1">
                <a:solidFill>
                  <a:srgbClr val="002060"/>
                </a:solidFill>
              </a:rPr>
              <a:t>mjestu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gdje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smo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postavili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kursor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pojavilo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se </a:t>
            </a:r>
            <a:r>
              <a:rPr lang="en-US" dirty="0" err="1">
                <a:solidFill>
                  <a:srgbClr val="002060"/>
                </a:solidFill>
              </a:rPr>
              <a:t>polje</a:t>
            </a:r>
            <a:r>
              <a:rPr lang="en-US" dirty="0">
                <a:solidFill>
                  <a:srgbClr val="002060"/>
                </a:solidFill>
              </a:rPr>
              <a:t> u </a:t>
            </a:r>
            <a:r>
              <a:rPr lang="en-US" dirty="0" err="1" smtClean="0">
                <a:solidFill>
                  <a:srgbClr val="002060"/>
                </a:solidFill>
              </a:rPr>
              <a:t>koj</a:t>
            </a:r>
            <a:r>
              <a:rPr lang="sr-Latn-ME" dirty="0" smtClean="0">
                <a:solidFill>
                  <a:srgbClr val="002060"/>
                </a:solidFill>
              </a:rPr>
              <a:t>e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sr-Latn-ME" dirty="0">
                <a:solidFill>
                  <a:srgbClr val="002060"/>
                </a:solidFill>
              </a:rPr>
              <a:t>ć</a:t>
            </a:r>
            <a:r>
              <a:rPr lang="en-US" dirty="0" smtClean="0">
                <a:solidFill>
                  <a:srgbClr val="002060"/>
                </a:solidFill>
              </a:rPr>
              <a:t>emo </a:t>
            </a:r>
            <a:r>
              <a:rPr lang="en-US" dirty="0" err="1">
                <a:solidFill>
                  <a:srgbClr val="002060"/>
                </a:solidFill>
              </a:rPr>
              <a:t>upisivati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formulu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pomo</a:t>
            </a:r>
            <a:r>
              <a:rPr lang="sr-Latn-ME" dirty="0" smtClean="0">
                <a:solidFill>
                  <a:srgbClr val="002060"/>
                </a:solidFill>
              </a:rPr>
              <a:t>ć</a:t>
            </a:r>
            <a:r>
              <a:rPr lang="en-US" dirty="0" smtClean="0">
                <a:solidFill>
                  <a:srgbClr val="002060"/>
                </a:solidFill>
              </a:rPr>
              <a:t>u </a:t>
            </a:r>
            <a:r>
              <a:rPr lang="en-US" dirty="0" err="1">
                <a:solidFill>
                  <a:srgbClr val="002060"/>
                </a:solidFill>
              </a:rPr>
              <a:t>forme</a:t>
            </a:r>
            <a:r>
              <a:rPr lang="en-US" dirty="0">
                <a:solidFill>
                  <a:srgbClr val="002060"/>
                </a:solidFill>
              </a:rPr>
              <a:t> SIMBOLA </a:t>
            </a:r>
            <a:r>
              <a:rPr lang="en-US" dirty="0" err="1">
                <a:solidFill>
                  <a:srgbClr val="002060"/>
                </a:solidFill>
              </a:rPr>
              <a:t>za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matematičke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operacije</a:t>
            </a:r>
            <a:r>
              <a:rPr lang="en-US" dirty="0">
                <a:solidFill>
                  <a:srgbClr val="002060"/>
                </a:solidFill>
              </a:rPr>
              <a:t>. </a:t>
            </a:r>
            <a:r>
              <a:rPr lang="en-US" dirty="0" err="1">
                <a:solidFill>
                  <a:srgbClr val="002060"/>
                </a:solidFill>
              </a:rPr>
              <a:t>Klikom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na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jedan</a:t>
            </a:r>
            <a:r>
              <a:rPr lang="en-US" dirty="0">
                <a:solidFill>
                  <a:srgbClr val="002060"/>
                </a:solidFill>
              </a:rPr>
              <a:t> od </a:t>
            </a:r>
            <a:r>
              <a:rPr lang="en-US" dirty="0" err="1">
                <a:solidFill>
                  <a:srgbClr val="002060"/>
                </a:solidFill>
              </a:rPr>
              <a:t>simbola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otvara</a:t>
            </a:r>
            <a:r>
              <a:rPr lang="en-US" dirty="0">
                <a:solidFill>
                  <a:srgbClr val="002060"/>
                </a:solidFill>
              </a:rPr>
              <a:t> se </a:t>
            </a:r>
            <a:r>
              <a:rPr lang="en-US" dirty="0" err="1" smtClean="0">
                <a:solidFill>
                  <a:srgbClr val="002060"/>
                </a:solidFill>
              </a:rPr>
              <a:t>padaju</a:t>
            </a:r>
            <a:r>
              <a:rPr lang="sr-Latn-ME" dirty="0" smtClean="0">
                <a:solidFill>
                  <a:srgbClr val="002060"/>
                </a:solidFill>
              </a:rPr>
              <a:t>ć</a:t>
            </a:r>
            <a:r>
              <a:rPr lang="en-US" dirty="0" err="1" smtClean="0">
                <a:solidFill>
                  <a:srgbClr val="002060"/>
                </a:solidFill>
              </a:rPr>
              <a:t>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sr-Latn-ME" dirty="0" smtClean="0">
                <a:solidFill>
                  <a:srgbClr val="002060"/>
                </a:solidFill>
              </a:rPr>
              <a:t>meni.</a:t>
            </a:r>
            <a:endParaRPr lang="pl-P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00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5582" y="2461846"/>
            <a:ext cx="9144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7500" dirty="0" smtClean="0">
                <a:solidFill>
                  <a:srgbClr val="002060"/>
                </a:solidFill>
                <a:latin typeface="Impact" panose="020B0806030902050204" pitchFamily="34" charset="0"/>
              </a:rPr>
              <a:t>HVALA NA PAŽNJI!</a:t>
            </a:r>
            <a:endParaRPr lang="en-US" sz="7500" dirty="0">
              <a:solidFill>
                <a:srgbClr val="00206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995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246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Impact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15</cp:revision>
  <dcterms:created xsi:type="dcterms:W3CDTF">2019-11-09T21:18:56Z</dcterms:created>
  <dcterms:modified xsi:type="dcterms:W3CDTF">2019-11-20T18:24:08Z</dcterms:modified>
</cp:coreProperties>
</file>