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87D67-54A4-4B01-8AE2-7F4F4F447E8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0F41E814-EF0B-49EB-8E49-DE4AC4AA9CB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/>
            <a:t>Vizija fabrike za proizvodnju mineralnih voda</a:t>
          </a:r>
          <a:r>
            <a:rPr lang="sl-SI" dirty="0" smtClean="0">
              <a:sym typeface="Symbol"/>
            </a:rPr>
            <a:t></a:t>
          </a:r>
          <a:r>
            <a:rPr lang="sl-SI" dirty="0" smtClean="0"/>
            <a:t> Knjaz Miloš</a:t>
          </a:r>
          <a:r>
            <a:rPr lang="sl-SI" dirty="0" smtClean="0">
              <a:sym typeface="Symbol"/>
            </a:rPr>
            <a:t></a:t>
          </a:r>
          <a:r>
            <a:rPr lang="sl-SI" dirty="0" smtClean="0"/>
            <a:t> -</a:t>
          </a:r>
          <a:r>
            <a:rPr lang="sl-SI" dirty="0" smtClean="0">
              <a:sym typeface="Symbol"/>
            </a:rPr>
            <a:t></a:t>
          </a:r>
          <a:r>
            <a:rPr lang="sl-SI" dirty="0" smtClean="0"/>
            <a:t>Da izrastemo iz lokalnog u regionalnog lidera u mineralnim vodama</a:t>
          </a:r>
          <a:r>
            <a:rPr lang="sl-SI" dirty="0" smtClean="0">
              <a:sym typeface="Symbol"/>
            </a:rPr>
            <a:t></a:t>
          </a:r>
          <a:r>
            <a:rPr lang="sl-SI" dirty="0" smtClean="0"/>
            <a:t>.</a:t>
          </a:r>
          <a:endParaRPr lang="sr-Latn-CS" dirty="0"/>
        </a:p>
      </dgm:t>
    </dgm:pt>
    <dgm:pt modelId="{8EFB6BE7-429F-4B4E-AE51-7F9E43D8BD93}" type="parTrans" cxnId="{86D61983-AE3E-4894-A27B-833F8678B9DB}">
      <dgm:prSet/>
      <dgm:spPr/>
      <dgm:t>
        <a:bodyPr/>
        <a:lstStyle/>
        <a:p>
          <a:endParaRPr lang="sr-Latn-CS"/>
        </a:p>
      </dgm:t>
    </dgm:pt>
    <dgm:pt modelId="{DEF0E053-79F6-4DE3-8F63-E69DCD7B889C}" type="sibTrans" cxnId="{86D61983-AE3E-4894-A27B-833F8678B9D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CS"/>
        </a:p>
      </dgm:t>
    </dgm:pt>
    <dgm:pt modelId="{F90301FF-8417-4D30-BBE1-1BE8845491E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/>
            <a:t>Vizija IM </a:t>
          </a:r>
          <a:r>
            <a:rPr lang="sl-SI" dirty="0" smtClean="0">
              <a:sym typeface="Symbol"/>
            </a:rPr>
            <a:t></a:t>
          </a:r>
          <a:r>
            <a:rPr lang="sl-SI" dirty="0" smtClean="0"/>
            <a:t>Goranović</a:t>
          </a:r>
          <a:r>
            <a:rPr lang="sl-SI" dirty="0" smtClean="0">
              <a:sym typeface="Symbol"/>
            </a:rPr>
            <a:t></a:t>
          </a:r>
          <a:r>
            <a:rPr lang="sl-SI" dirty="0" smtClean="0"/>
            <a:t> d.o.o.Nikšić je da na tržištu regiona bude lider u proizvodnji i prodaji prerađevina od mesa, a na evropskom tržištu prepoznatljiv i konkurentan brend.</a:t>
          </a:r>
          <a:endParaRPr lang="sr-Latn-CS" dirty="0"/>
        </a:p>
      </dgm:t>
    </dgm:pt>
    <dgm:pt modelId="{07B00A97-53EC-43A7-BA49-17222776C89C}" type="parTrans" cxnId="{70EAC6EF-2CB7-4A3B-9375-7BA9917DDE8B}">
      <dgm:prSet/>
      <dgm:spPr/>
      <dgm:t>
        <a:bodyPr/>
        <a:lstStyle/>
        <a:p>
          <a:endParaRPr lang="sr-Latn-CS"/>
        </a:p>
      </dgm:t>
    </dgm:pt>
    <dgm:pt modelId="{0FF56950-8E54-410D-984A-F1C863D1F3FC}" type="sibTrans" cxnId="{70EAC6EF-2CB7-4A3B-9375-7BA9917DDE8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CS"/>
        </a:p>
      </dgm:t>
    </dgm:pt>
    <dgm:pt modelId="{E38A94A7-3AC1-461F-AFA4-05A5BEE0DDC9}" type="pres">
      <dgm:prSet presAssocID="{AB987D67-54A4-4B01-8AE2-7F4F4F447E88}" presName="Name0" presStyleCnt="0">
        <dgm:presLayoutVars>
          <dgm:chMax val="7"/>
          <dgm:chPref val="7"/>
          <dgm:dir/>
        </dgm:presLayoutVars>
      </dgm:prSet>
      <dgm:spPr/>
    </dgm:pt>
    <dgm:pt modelId="{7AC4CE9F-7D9F-4833-BCC5-AD5AACFA98DC}" type="pres">
      <dgm:prSet presAssocID="{AB987D67-54A4-4B01-8AE2-7F4F4F447E88}" presName="dot1" presStyleLbl="alignNode1" presStyleIdx="0" presStyleCnt="10" custFlipVert="0" custFlipHor="0" custScaleX="34716" custScaleY="76963"/>
      <dgm:spPr/>
    </dgm:pt>
    <dgm:pt modelId="{F88DF614-FC2A-4934-919E-372E0794D1CB}" type="pres">
      <dgm:prSet presAssocID="{AB987D67-54A4-4B01-8AE2-7F4F4F447E88}" presName="dot2" presStyleLbl="alignNode1" presStyleIdx="1" presStyleCnt="10"/>
      <dgm:spPr/>
    </dgm:pt>
    <dgm:pt modelId="{641C3BC5-DF75-4537-8075-DF2E515C0C2B}" type="pres">
      <dgm:prSet presAssocID="{AB987D67-54A4-4B01-8AE2-7F4F4F447E88}" presName="dot3" presStyleLbl="alignNode1" presStyleIdx="2" presStyleCnt="10"/>
      <dgm:spPr/>
    </dgm:pt>
    <dgm:pt modelId="{02F5498F-D3E1-4BFC-BBF7-47C32B95ADB0}" type="pres">
      <dgm:prSet presAssocID="{AB987D67-54A4-4B01-8AE2-7F4F4F447E88}" presName="dotArrow1" presStyleLbl="alignNode1" presStyleIdx="3" presStyleCnt="10"/>
      <dgm:spPr/>
    </dgm:pt>
    <dgm:pt modelId="{12E8B5BF-0BBF-40A3-8EEF-05CAF37081C6}" type="pres">
      <dgm:prSet presAssocID="{AB987D67-54A4-4B01-8AE2-7F4F4F447E88}" presName="dotArrow2" presStyleLbl="alignNode1" presStyleIdx="4" presStyleCnt="10"/>
      <dgm:spPr/>
    </dgm:pt>
    <dgm:pt modelId="{1A474AAD-FAEE-41C0-A634-B6A29116FDF4}" type="pres">
      <dgm:prSet presAssocID="{AB987D67-54A4-4B01-8AE2-7F4F4F447E88}" presName="dotArrow3" presStyleLbl="alignNode1" presStyleIdx="5" presStyleCnt="10" custFlipVert="1" custFlipHor="1" custScaleX="352013" custScaleY="34716"/>
      <dgm:spPr/>
    </dgm:pt>
    <dgm:pt modelId="{05B99054-D597-48A8-9A32-3B52460CBE0E}" type="pres">
      <dgm:prSet presAssocID="{AB987D67-54A4-4B01-8AE2-7F4F4F447E88}" presName="dotArrow4" presStyleLbl="alignNode1" presStyleIdx="6" presStyleCnt="10"/>
      <dgm:spPr/>
    </dgm:pt>
    <dgm:pt modelId="{ACF1221F-C752-4401-8D14-5B5C9794B2AA}" type="pres">
      <dgm:prSet presAssocID="{AB987D67-54A4-4B01-8AE2-7F4F4F447E88}" presName="dotArrow5" presStyleLbl="alignNode1" presStyleIdx="7" presStyleCnt="10"/>
      <dgm:spPr/>
    </dgm:pt>
    <dgm:pt modelId="{F5950C83-9C40-4A75-98AB-407CE7063E3B}" type="pres">
      <dgm:prSet presAssocID="{AB987D67-54A4-4B01-8AE2-7F4F4F447E88}" presName="dotArrow6" presStyleLbl="alignNode1" presStyleIdx="8" presStyleCnt="10" custLinFactY="-200000" custLinFactNeighborX="61977" custLinFactNeighborY="-219394"/>
      <dgm:spPr/>
    </dgm:pt>
    <dgm:pt modelId="{6863DDC1-E9A3-4F9E-9C36-32BB873B56A9}" type="pres">
      <dgm:prSet presAssocID="{AB987D67-54A4-4B01-8AE2-7F4F4F447E88}" presName="dotArrow7" presStyleLbl="alignNode1" presStyleIdx="9" presStyleCnt="10" custFlipVert="0" custFlipHor="1" custScaleX="1059232" custScaleY="48065"/>
      <dgm:spPr/>
    </dgm:pt>
    <dgm:pt modelId="{47A9289D-15B0-4433-A254-0A97D1EF274A}" type="pres">
      <dgm:prSet presAssocID="{0F41E814-EF0B-49EB-8E49-DE4AC4AA9CBA}" presName="parTx1" presStyleLbl="node1" presStyleIdx="0" presStyleCnt="2" custScaleX="199671" custScaleY="232317" custLinFactNeighborX="70381" custLinFactNeighborY="28139"/>
      <dgm:spPr/>
      <dgm:t>
        <a:bodyPr/>
        <a:lstStyle/>
        <a:p>
          <a:endParaRPr lang="sr-Latn-CS"/>
        </a:p>
      </dgm:t>
    </dgm:pt>
    <dgm:pt modelId="{6F94F242-B067-4DEA-B8AB-6837471BE5DD}" type="pres">
      <dgm:prSet presAssocID="{DEF0E053-79F6-4DE3-8F63-E69DCD7B889C}" presName="picture1" presStyleCnt="0"/>
      <dgm:spPr/>
    </dgm:pt>
    <dgm:pt modelId="{3C65F509-ABA4-4DE8-BD0F-344D9F40B7C4}" type="pres">
      <dgm:prSet presAssocID="{DEF0E053-79F6-4DE3-8F63-E69DCD7B889C}" presName="imageRepeatNode" presStyleLbl="fgImgPlace1" presStyleIdx="0" presStyleCnt="2" custScaleX="232990" custScaleY="165616" custLinFactNeighborX="-42632" custLinFactNeighborY="27792"/>
      <dgm:spPr/>
    </dgm:pt>
    <dgm:pt modelId="{0500D0B3-B774-4113-AA3E-EB5CF70134D2}" type="pres">
      <dgm:prSet presAssocID="{F90301FF-8417-4D30-BBE1-1BE8845491E7}" presName="parTx2" presStyleLbl="node1" presStyleIdx="1" presStyleCnt="2" custScaleX="169368" custScaleY="282052" custLinFactY="-8638" custLinFactNeighborX="40619" custLinFactNeighborY="-100000"/>
      <dgm:spPr/>
      <dgm:t>
        <a:bodyPr/>
        <a:lstStyle/>
        <a:p>
          <a:endParaRPr lang="sr-Latn-CS"/>
        </a:p>
      </dgm:t>
    </dgm:pt>
    <dgm:pt modelId="{6DD71FB3-A63F-4D91-9844-56A73F8EF106}" type="pres">
      <dgm:prSet presAssocID="{0FF56950-8E54-410D-984A-F1C863D1F3FC}" presName="picture2" presStyleCnt="0"/>
      <dgm:spPr/>
    </dgm:pt>
    <dgm:pt modelId="{A78CBA8C-B751-4880-ABF3-5CDD236DEDC8}" type="pres">
      <dgm:prSet presAssocID="{0FF56950-8E54-410D-984A-F1C863D1F3FC}" presName="imageRepeatNode" presStyleLbl="fgImgPlace1" presStyleIdx="1" presStyleCnt="2" custScaleX="286072" custScaleY="181428" custLinFactX="-13215" custLinFactNeighborX="-100000" custLinFactNeighborY="-43807"/>
      <dgm:spPr/>
    </dgm:pt>
  </dgm:ptLst>
  <dgm:cxnLst>
    <dgm:cxn modelId="{CB1AD185-6978-4ABE-B310-E87C05D3D096}" type="presOf" srcId="{DEF0E053-79F6-4DE3-8F63-E69DCD7B889C}" destId="{3C65F509-ABA4-4DE8-BD0F-344D9F40B7C4}" srcOrd="0" destOrd="0" presId="urn:microsoft.com/office/officeart/2008/layout/AscendingPictureAccentProcess"/>
    <dgm:cxn modelId="{8E969877-D197-48E1-84DE-3C4B27B38151}" type="presOf" srcId="{F90301FF-8417-4D30-BBE1-1BE8845491E7}" destId="{0500D0B3-B774-4113-AA3E-EB5CF70134D2}" srcOrd="0" destOrd="0" presId="urn:microsoft.com/office/officeart/2008/layout/AscendingPictureAccentProcess"/>
    <dgm:cxn modelId="{70EAC6EF-2CB7-4A3B-9375-7BA9917DDE8B}" srcId="{AB987D67-54A4-4B01-8AE2-7F4F4F447E88}" destId="{F90301FF-8417-4D30-BBE1-1BE8845491E7}" srcOrd="1" destOrd="0" parTransId="{07B00A97-53EC-43A7-BA49-17222776C89C}" sibTransId="{0FF56950-8E54-410D-984A-F1C863D1F3FC}"/>
    <dgm:cxn modelId="{9210BE28-7FFA-42CD-84F2-8A94982BEA07}" type="presOf" srcId="{AB987D67-54A4-4B01-8AE2-7F4F4F447E88}" destId="{E38A94A7-3AC1-461F-AFA4-05A5BEE0DDC9}" srcOrd="0" destOrd="0" presId="urn:microsoft.com/office/officeart/2008/layout/AscendingPictureAccentProcess"/>
    <dgm:cxn modelId="{86D61983-AE3E-4894-A27B-833F8678B9DB}" srcId="{AB987D67-54A4-4B01-8AE2-7F4F4F447E88}" destId="{0F41E814-EF0B-49EB-8E49-DE4AC4AA9CBA}" srcOrd="0" destOrd="0" parTransId="{8EFB6BE7-429F-4B4E-AE51-7F9E43D8BD93}" sibTransId="{DEF0E053-79F6-4DE3-8F63-E69DCD7B889C}"/>
    <dgm:cxn modelId="{646856D0-17AC-4355-96D1-C830E96B4836}" type="presOf" srcId="{0F41E814-EF0B-49EB-8E49-DE4AC4AA9CBA}" destId="{47A9289D-15B0-4433-A254-0A97D1EF274A}" srcOrd="0" destOrd="0" presId="urn:microsoft.com/office/officeart/2008/layout/AscendingPictureAccentProcess"/>
    <dgm:cxn modelId="{8F935B04-E046-4A77-97E7-AC6E45C4BB7C}" type="presOf" srcId="{0FF56950-8E54-410D-984A-F1C863D1F3FC}" destId="{A78CBA8C-B751-4880-ABF3-5CDD236DEDC8}" srcOrd="0" destOrd="0" presId="urn:microsoft.com/office/officeart/2008/layout/AscendingPictureAccentProcess"/>
    <dgm:cxn modelId="{F6470B7E-CA4D-4FC7-935E-7C1DC6ADAA2F}" type="presParOf" srcId="{E38A94A7-3AC1-461F-AFA4-05A5BEE0DDC9}" destId="{7AC4CE9F-7D9F-4833-BCC5-AD5AACFA98DC}" srcOrd="0" destOrd="0" presId="urn:microsoft.com/office/officeart/2008/layout/AscendingPictureAccentProcess"/>
    <dgm:cxn modelId="{EB656EAA-F2EC-439A-BACC-6AA240BBB461}" type="presParOf" srcId="{E38A94A7-3AC1-461F-AFA4-05A5BEE0DDC9}" destId="{F88DF614-FC2A-4934-919E-372E0794D1CB}" srcOrd="1" destOrd="0" presId="urn:microsoft.com/office/officeart/2008/layout/AscendingPictureAccentProcess"/>
    <dgm:cxn modelId="{926FABA6-30A2-4413-91B4-568A0E50575E}" type="presParOf" srcId="{E38A94A7-3AC1-461F-AFA4-05A5BEE0DDC9}" destId="{641C3BC5-DF75-4537-8075-DF2E515C0C2B}" srcOrd="2" destOrd="0" presId="urn:microsoft.com/office/officeart/2008/layout/AscendingPictureAccentProcess"/>
    <dgm:cxn modelId="{DCE50420-88A5-4DD5-9D82-3AA7F6C25282}" type="presParOf" srcId="{E38A94A7-3AC1-461F-AFA4-05A5BEE0DDC9}" destId="{02F5498F-D3E1-4BFC-BBF7-47C32B95ADB0}" srcOrd="3" destOrd="0" presId="urn:microsoft.com/office/officeart/2008/layout/AscendingPictureAccentProcess"/>
    <dgm:cxn modelId="{304FF36C-5CE4-4B19-8E5E-9E87B75E1DA0}" type="presParOf" srcId="{E38A94A7-3AC1-461F-AFA4-05A5BEE0DDC9}" destId="{12E8B5BF-0BBF-40A3-8EEF-05CAF37081C6}" srcOrd="4" destOrd="0" presId="urn:microsoft.com/office/officeart/2008/layout/AscendingPictureAccentProcess"/>
    <dgm:cxn modelId="{B2495CFE-E06D-4983-A900-D4044BCC2B9D}" type="presParOf" srcId="{E38A94A7-3AC1-461F-AFA4-05A5BEE0DDC9}" destId="{1A474AAD-FAEE-41C0-A634-B6A29116FDF4}" srcOrd="5" destOrd="0" presId="urn:microsoft.com/office/officeart/2008/layout/AscendingPictureAccentProcess"/>
    <dgm:cxn modelId="{3078E177-FDC2-45DB-9F57-2077E241D6E6}" type="presParOf" srcId="{E38A94A7-3AC1-461F-AFA4-05A5BEE0DDC9}" destId="{05B99054-D597-48A8-9A32-3B52460CBE0E}" srcOrd="6" destOrd="0" presId="urn:microsoft.com/office/officeart/2008/layout/AscendingPictureAccentProcess"/>
    <dgm:cxn modelId="{064A6AFE-C708-40D8-8C7C-16E3C9D554A1}" type="presParOf" srcId="{E38A94A7-3AC1-461F-AFA4-05A5BEE0DDC9}" destId="{ACF1221F-C752-4401-8D14-5B5C9794B2AA}" srcOrd="7" destOrd="0" presId="urn:microsoft.com/office/officeart/2008/layout/AscendingPictureAccentProcess"/>
    <dgm:cxn modelId="{86954A01-87BA-4B99-87AE-EB8542363C11}" type="presParOf" srcId="{E38A94A7-3AC1-461F-AFA4-05A5BEE0DDC9}" destId="{F5950C83-9C40-4A75-98AB-407CE7063E3B}" srcOrd="8" destOrd="0" presId="urn:microsoft.com/office/officeart/2008/layout/AscendingPictureAccentProcess"/>
    <dgm:cxn modelId="{A438C409-0DCA-4A8E-B307-1380869ECD57}" type="presParOf" srcId="{E38A94A7-3AC1-461F-AFA4-05A5BEE0DDC9}" destId="{6863DDC1-E9A3-4F9E-9C36-32BB873B56A9}" srcOrd="9" destOrd="0" presId="urn:microsoft.com/office/officeart/2008/layout/AscendingPictureAccentProcess"/>
    <dgm:cxn modelId="{98DCA06C-E599-4F0A-B60B-2C57076C248C}" type="presParOf" srcId="{E38A94A7-3AC1-461F-AFA4-05A5BEE0DDC9}" destId="{47A9289D-15B0-4433-A254-0A97D1EF274A}" srcOrd="10" destOrd="0" presId="urn:microsoft.com/office/officeart/2008/layout/AscendingPictureAccentProcess"/>
    <dgm:cxn modelId="{F365D34C-5725-4074-A362-37A365B69C3D}" type="presParOf" srcId="{E38A94A7-3AC1-461F-AFA4-05A5BEE0DDC9}" destId="{6F94F242-B067-4DEA-B8AB-6837471BE5DD}" srcOrd="11" destOrd="0" presId="urn:microsoft.com/office/officeart/2008/layout/AscendingPictureAccentProcess"/>
    <dgm:cxn modelId="{87B62887-18C4-4814-9300-68724495C56A}" type="presParOf" srcId="{6F94F242-B067-4DEA-B8AB-6837471BE5DD}" destId="{3C65F509-ABA4-4DE8-BD0F-344D9F40B7C4}" srcOrd="0" destOrd="0" presId="urn:microsoft.com/office/officeart/2008/layout/AscendingPictureAccentProcess"/>
    <dgm:cxn modelId="{EEC7247D-94F9-4DD7-9921-E70A5C76488D}" type="presParOf" srcId="{E38A94A7-3AC1-461F-AFA4-05A5BEE0DDC9}" destId="{0500D0B3-B774-4113-AA3E-EB5CF70134D2}" srcOrd="12" destOrd="0" presId="urn:microsoft.com/office/officeart/2008/layout/AscendingPictureAccentProcess"/>
    <dgm:cxn modelId="{1492F522-1A04-4265-A6FB-71B218A6D9D6}" type="presParOf" srcId="{E38A94A7-3AC1-461F-AFA4-05A5BEE0DDC9}" destId="{6DD71FB3-A63F-4D91-9844-56A73F8EF106}" srcOrd="13" destOrd="0" presId="urn:microsoft.com/office/officeart/2008/layout/AscendingPictureAccentProcess"/>
    <dgm:cxn modelId="{B57F003D-97F4-47B4-80BC-4BB5765BFF73}" type="presParOf" srcId="{6DD71FB3-A63F-4D91-9844-56A73F8EF106}" destId="{A78CBA8C-B751-4880-ABF3-5CDD236DEDC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4CE9F-7D9F-4833-BCC5-AD5AACFA98DC}">
      <dsp:nvSpPr>
        <dsp:cNvPr id="0" name=""/>
        <dsp:cNvSpPr/>
      </dsp:nvSpPr>
      <dsp:spPr>
        <a:xfrm>
          <a:off x="3580391" y="2791211"/>
          <a:ext cx="45720" cy="1013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DF614-FC2A-4934-919E-372E0794D1CB}">
      <dsp:nvSpPr>
        <dsp:cNvPr id="0" name=""/>
        <dsp:cNvSpPr/>
      </dsp:nvSpPr>
      <dsp:spPr>
        <a:xfrm>
          <a:off x="3422035" y="2960922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C3BC5-DF75-4537-8075-DF2E515C0C2B}">
      <dsp:nvSpPr>
        <dsp:cNvPr id="0" name=""/>
        <dsp:cNvSpPr/>
      </dsp:nvSpPr>
      <dsp:spPr>
        <a:xfrm>
          <a:off x="3284543" y="3120990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498F-D3E1-4BFC-BBF7-47C32B95ADB0}">
      <dsp:nvSpPr>
        <dsp:cNvPr id="0" name=""/>
        <dsp:cNvSpPr/>
      </dsp:nvSpPr>
      <dsp:spPr>
        <a:xfrm>
          <a:off x="3448901" y="915346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8B5BF-0BBF-40A3-8EEF-05CAF37081C6}">
      <dsp:nvSpPr>
        <dsp:cNvPr id="0" name=""/>
        <dsp:cNvSpPr/>
      </dsp:nvSpPr>
      <dsp:spPr>
        <a:xfrm>
          <a:off x="3624849" y="810498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74AAD-FAEE-41C0-A634-B6A29116FDF4}">
      <dsp:nvSpPr>
        <dsp:cNvPr id="0" name=""/>
        <dsp:cNvSpPr/>
      </dsp:nvSpPr>
      <dsp:spPr>
        <a:xfrm flipH="1" flipV="1">
          <a:off x="3634323" y="748639"/>
          <a:ext cx="463591" cy="45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99054-D597-48A8-9A32-3B52460CBE0E}">
      <dsp:nvSpPr>
        <dsp:cNvPr id="0" name=""/>
        <dsp:cNvSpPr/>
      </dsp:nvSpPr>
      <dsp:spPr>
        <a:xfrm>
          <a:off x="3975691" y="810498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1221F-C752-4401-8D14-5B5C9794B2AA}">
      <dsp:nvSpPr>
        <dsp:cNvPr id="0" name=""/>
        <dsp:cNvSpPr/>
      </dsp:nvSpPr>
      <dsp:spPr>
        <a:xfrm>
          <a:off x="4151638" y="915346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50C83-9C40-4A75-98AB-407CE7063E3B}">
      <dsp:nvSpPr>
        <dsp:cNvPr id="0" name=""/>
        <dsp:cNvSpPr/>
      </dsp:nvSpPr>
      <dsp:spPr>
        <a:xfrm>
          <a:off x="3881892" y="374548"/>
          <a:ext cx="131697" cy="13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DDC1-E9A3-4F9E-9C36-32BB873B56A9}">
      <dsp:nvSpPr>
        <dsp:cNvPr id="0" name=""/>
        <dsp:cNvSpPr/>
      </dsp:nvSpPr>
      <dsp:spPr>
        <a:xfrm flipH="1">
          <a:off x="3168629" y="1182306"/>
          <a:ext cx="1394979" cy="63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289D-15B0-4433-A254-0A97D1EF274A}">
      <dsp:nvSpPr>
        <dsp:cNvPr id="0" name=""/>
        <dsp:cNvSpPr/>
      </dsp:nvSpPr>
      <dsp:spPr>
        <a:xfrm>
          <a:off x="3148922" y="3312367"/>
          <a:ext cx="5671549" cy="177000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122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Vizija fabrike za proizvodnju mineralnih voda</a:t>
          </a:r>
          <a:r>
            <a:rPr lang="sl-SI" sz="2100" kern="1200" dirty="0" smtClean="0">
              <a:sym typeface="Symbol"/>
            </a:rPr>
            <a:t></a:t>
          </a:r>
          <a:r>
            <a:rPr lang="sl-SI" sz="2100" kern="1200" dirty="0" smtClean="0"/>
            <a:t> Knjaz Miloš</a:t>
          </a:r>
          <a:r>
            <a:rPr lang="sl-SI" sz="2100" kern="1200" dirty="0" smtClean="0">
              <a:sym typeface="Symbol"/>
            </a:rPr>
            <a:t></a:t>
          </a:r>
          <a:r>
            <a:rPr lang="sl-SI" sz="2100" kern="1200" dirty="0" smtClean="0"/>
            <a:t> -</a:t>
          </a:r>
          <a:r>
            <a:rPr lang="sl-SI" sz="2100" kern="1200" dirty="0" smtClean="0">
              <a:sym typeface="Symbol"/>
            </a:rPr>
            <a:t></a:t>
          </a:r>
          <a:r>
            <a:rPr lang="sl-SI" sz="2100" kern="1200" dirty="0" smtClean="0"/>
            <a:t>Da izrastemo iz lokalnog u regionalnog lidera u mineralnim vodama</a:t>
          </a:r>
          <a:r>
            <a:rPr lang="sl-SI" sz="2100" kern="1200" dirty="0" smtClean="0">
              <a:sym typeface="Symbol"/>
            </a:rPr>
            <a:t></a:t>
          </a:r>
          <a:r>
            <a:rPr lang="sl-SI" sz="2100" kern="1200" dirty="0" smtClean="0"/>
            <a:t>.</a:t>
          </a:r>
          <a:endParaRPr lang="sr-Latn-CS" sz="2100" kern="1200" dirty="0"/>
        </a:p>
      </dsp:txBody>
      <dsp:txXfrm>
        <a:off x="3235327" y="3398772"/>
        <a:ext cx="5498739" cy="1597195"/>
      </dsp:txXfrm>
    </dsp:sp>
    <dsp:sp modelId="{3C65F509-ABA4-4DE8-BD0F-344D9F40B7C4}">
      <dsp:nvSpPr>
        <dsp:cNvPr id="0" name=""/>
        <dsp:cNvSpPr/>
      </dsp:nvSpPr>
      <dsp:spPr>
        <a:xfrm>
          <a:off x="504058" y="2789465"/>
          <a:ext cx="3068415" cy="21809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0D0B3-B774-4113-AA3E-EB5CF70134D2}">
      <dsp:nvSpPr>
        <dsp:cNvPr id="0" name=""/>
        <dsp:cNvSpPr/>
      </dsp:nvSpPr>
      <dsp:spPr>
        <a:xfrm>
          <a:off x="4009662" y="590576"/>
          <a:ext cx="4810809" cy="214893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122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/>
            <a:t>Vizija IM </a:t>
          </a:r>
          <a:r>
            <a:rPr lang="sl-SI" sz="2100" kern="1200" dirty="0" smtClean="0">
              <a:sym typeface="Symbol"/>
            </a:rPr>
            <a:t></a:t>
          </a:r>
          <a:r>
            <a:rPr lang="sl-SI" sz="2100" kern="1200" dirty="0" smtClean="0"/>
            <a:t>Goranović</a:t>
          </a:r>
          <a:r>
            <a:rPr lang="sl-SI" sz="2100" kern="1200" dirty="0" smtClean="0">
              <a:sym typeface="Symbol"/>
            </a:rPr>
            <a:t></a:t>
          </a:r>
          <a:r>
            <a:rPr lang="sl-SI" sz="2100" kern="1200" dirty="0" smtClean="0"/>
            <a:t> d.o.o.Nikšić je da na tržištu regiona bude lider u proizvodnji i prodaji prerađevina od mesa, a na evropskom tržištu prepoznatljiv i konkurentan brend.</a:t>
          </a:r>
          <a:endParaRPr lang="sr-Latn-CS" sz="2100" kern="1200" dirty="0"/>
        </a:p>
      </dsp:txBody>
      <dsp:txXfrm>
        <a:off x="4114564" y="695478"/>
        <a:ext cx="4601005" cy="1939128"/>
      </dsp:txXfrm>
    </dsp:sp>
    <dsp:sp modelId="{A78CBA8C-B751-4880-ABF3-5CDD236DEDC8}">
      <dsp:nvSpPr>
        <dsp:cNvPr id="0" name=""/>
        <dsp:cNvSpPr/>
      </dsp:nvSpPr>
      <dsp:spPr>
        <a:xfrm>
          <a:off x="425513" y="252241"/>
          <a:ext cx="3767491" cy="23891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3308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3453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9104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3656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6165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636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7863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6989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4087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1212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471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AD64-5349-4BB4-B0F2-F085BBE462EB}" type="datetimeFigureOut">
              <a:rPr lang="sr-Latn-CS" smtClean="0"/>
              <a:t>8.11.2015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9EC2-0B55-464B-89A9-B402715AAC20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22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sl-SI" sz="4900" b="1" dirty="0" smtClean="0"/>
              <a:t/>
            </a:r>
            <a:br>
              <a:rPr lang="sl-SI" sz="4900" b="1" dirty="0" smtClean="0"/>
            </a:br>
            <a:r>
              <a:rPr lang="sl-SI" sz="4900" b="1" dirty="0"/>
              <a:t/>
            </a:r>
            <a:br>
              <a:rPr lang="sl-SI" sz="4900" b="1" dirty="0"/>
            </a:br>
            <a:r>
              <a:rPr lang="sl-SI" sz="4900" b="1" dirty="0" smtClean="0"/>
              <a:t/>
            </a:r>
            <a:br>
              <a:rPr lang="sl-SI" sz="4900" b="1" dirty="0" smtClean="0"/>
            </a:br>
            <a:r>
              <a:rPr lang="sl-SI" sz="4900" b="1" dirty="0" smtClean="0"/>
              <a:t>CILJEVI</a:t>
            </a:r>
            <a:r>
              <a:rPr lang="sl-SI" b="1" dirty="0" smtClean="0"/>
              <a:t> </a:t>
            </a:r>
            <a:r>
              <a:rPr lang="sl-SI" b="1" dirty="0"/>
              <a:t>I POSLOVNA POLITIKA</a:t>
            </a:r>
            <a:r>
              <a:rPr lang="sr-Latn-CS" dirty="0"/>
              <a:t/>
            </a:r>
            <a:br>
              <a:rPr lang="sr-Latn-CS" dirty="0"/>
            </a:br>
            <a:r>
              <a:rPr lang="sl-SI" dirty="0"/>
              <a:t> </a:t>
            </a:r>
            <a:r>
              <a:rPr lang="sr-Latn-CS" dirty="0"/>
              <a:t/>
            </a:r>
            <a:br>
              <a:rPr lang="sr-Latn-CS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 smtClean="0"/>
          </a:p>
          <a:p>
            <a:endParaRPr lang="sr-Latn-CS" dirty="0"/>
          </a:p>
          <a:p>
            <a:r>
              <a:rPr lang="sr-Latn-CS" dirty="0" smtClean="0"/>
              <a:t>                            Pro</a:t>
            </a:r>
            <a:r>
              <a:rPr lang="sr-Latn-CS" sz="2800" dirty="0" smtClean="0"/>
              <a:t>f. Budrak Aleksandra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8476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Poslovna politika</a:t>
            </a:r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Poslovna </a:t>
            </a:r>
            <a:r>
              <a:rPr lang="sl-SI" dirty="0"/>
              <a:t>politika  obuhvata načela i pravila za djelovanje preduzeća prema određenim ciljevima. </a:t>
            </a:r>
            <a:endParaRPr lang="sr-Latn-CS" dirty="0"/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889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Poslovna </a:t>
            </a:r>
            <a:r>
              <a:rPr lang="sl-SI" b="1" dirty="0" smtClean="0"/>
              <a:t>strategija</a:t>
            </a:r>
            <a:r>
              <a:rPr lang="sl-SI" dirty="0" smtClean="0"/>
              <a:t> 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Poslovna strategija </a:t>
            </a:r>
            <a:r>
              <a:rPr lang="sl-SI" dirty="0"/>
              <a:t>predstavlja način ostvarivanja ciljeva.</a:t>
            </a:r>
            <a:endParaRPr lang="sr-Latn-CS" dirty="0"/>
          </a:p>
          <a:p>
            <a:pPr marL="0" indent="0">
              <a:buNone/>
            </a:pPr>
            <a:r>
              <a:rPr lang="sl-SI" dirty="0"/>
              <a:t> </a:t>
            </a:r>
            <a:endParaRPr lang="sr-Latn-CS" dirty="0"/>
          </a:p>
          <a:p>
            <a:endParaRPr lang="sr-Latn-C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382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8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CILJEVI I POSLOVNA POLITIKA</a:t>
            </a:r>
            <a:r>
              <a:rPr lang="sr-Latn-CS" dirty="0"/>
              <a:t/>
            </a:r>
            <a:br>
              <a:rPr lang="sr-Latn-CS" dirty="0"/>
            </a:b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sl-SI" dirty="0" smtClean="0">
                <a:effectLst/>
                <a:latin typeface="Times New Roman"/>
                <a:ea typeface="Times New Roman"/>
              </a:rPr>
              <a:t>Svaki preduzetnik </a:t>
            </a:r>
            <a:r>
              <a:rPr lang="sl-SI" dirty="0" smtClean="0">
                <a:effectLst/>
                <a:latin typeface="Times New Roman"/>
                <a:ea typeface="Times New Roman"/>
                <a:sym typeface="Symbol"/>
              </a:rPr>
              <a:t></a:t>
            </a:r>
            <a:r>
              <a:rPr lang="sl-SI" dirty="0" smtClean="0">
                <a:effectLst/>
                <a:latin typeface="Times New Roman"/>
                <a:ea typeface="Times New Roman"/>
              </a:rPr>
              <a:t>preduzeće</a:t>
            </a:r>
            <a:r>
              <a:rPr lang="sl-SI" dirty="0" smtClean="0">
                <a:effectLst/>
                <a:latin typeface="Times New Roman"/>
                <a:ea typeface="Times New Roman"/>
                <a:sym typeface="Symbol"/>
              </a:rPr>
              <a:t></a:t>
            </a:r>
            <a:r>
              <a:rPr lang="sl-SI" dirty="0" smtClean="0">
                <a:effectLst/>
                <a:latin typeface="Times New Roman"/>
                <a:ea typeface="Times New Roman"/>
              </a:rPr>
              <a:t> mora imati jasno definisanu viziju, misiju, ciljeve, poslovnu politiku i strategiju.                                                                                                             </a:t>
            </a:r>
            <a:endParaRPr lang="sr-Latn-C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2448" cy="368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Vizija 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Vizija predstavlja </a:t>
            </a:r>
            <a:r>
              <a:rPr lang="sl-SI" dirty="0"/>
              <a:t>sliku idealne budućnosti preduzeća, odnosno dugoročni željeni rezultat koji se želi ostvariti.</a:t>
            </a:r>
            <a:endParaRPr lang="sr-Latn-C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2839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r-Latn-CS" dirty="0" smtClean="0"/>
              <a:t>vizija</a:t>
            </a:r>
            <a:endParaRPr lang="sr-Latn-C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591897"/>
              </p:ext>
            </p:extLst>
          </p:nvPr>
        </p:nvGraphicFramePr>
        <p:xfrm>
          <a:off x="323528" y="1124744"/>
          <a:ext cx="88204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13792"/>
            <a:ext cx="8229600" cy="1143000"/>
          </a:xfrm>
        </p:spPr>
        <p:txBody>
          <a:bodyPr/>
          <a:lstStyle/>
          <a:p>
            <a:r>
              <a:rPr lang="sl-SI" b="1" dirty="0"/>
              <a:t>Misija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Misija označava </a:t>
            </a:r>
            <a:r>
              <a:rPr lang="sl-SI" dirty="0"/>
              <a:t>osnovnu funkciju ili zadatak preduzeća po kome se ono razlikuje od ostalih preduzeća.</a:t>
            </a:r>
            <a:endParaRPr lang="sr-Latn-CS" dirty="0"/>
          </a:p>
          <a:p>
            <a:endParaRPr lang="sr-Latn-C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75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18" y="1600200"/>
            <a:ext cx="3646764" cy="4525963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  <a:effectLst/>
        </p:spPr>
      </p:pic>
      <p:pic>
        <p:nvPicPr>
          <p:cNvPr id="3075" name="Picture 3" descr="C:\Users\bare\Desktop\7878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960440" cy="49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332656"/>
            <a:ext cx="8712968" cy="57500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sl-SI" sz="3100" dirty="0" smtClean="0"/>
          </a:p>
          <a:p>
            <a:r>
              <a:rPr lang="sl-SI" sz="3100" dirty="0" smtClean="0"/>
              <a:t>Da </a:t>
            </a:r>
            <a:r>
              <a:rPr lang="sl-SI" sz="3100" dirty="0"/>
              <a:t>bi definisali svoju misiju neophodno je da odgovorite na sledeća pitanja</a:t>
            </a:r>
            <a:r>
              <a:rPr lang="sl-SI" sz="3100" dirty="0" smtClean="0">
                <a:sym typeface="Symbol"/>
              </a:rPr>
              <a:t></a:t>
            </a:r>
          </a:p>
          <a:p>
            <a:pPr marL="0" indent="0">
              <a:buNone/>
            </a:pPr>
            <a:r>
              <a:rPr lang="sr-Latn-CS" sz="3100" dirty="0" smtClean="0"/>
              <a:t>     </a:t>
            </a:r>
            <a:r>
              <a:rPr lang="sl-SI" sz="3100" dirty="0" smtClean="0"/>
              <a:t>- </a:t>
            </a:r>
            <a:r>
              <a:rPr lang="sl-SI" sz="3100" dirty="0"/>
              <a:t>Šta tačno radite</a:t>
            </a:r>
            <a:r>
              <a:rPr lang="sl-SI" sz="3100" dirty="0">
                <a:sym typeface="Symbol"/>
              </a:rPr>
              <a:t>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 smtClean="0"/>
              <a:t>     - </a:t>
            </a:r>
            <a:r>
              <a:rPr lang="sl-SI" sz="3100" dirty="0"/>
              <a:t>Koje proizvode i usluge nudite?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 smtClean="0"/>
              <a:t>     - </a:t>
            </a:r>
            <a:r>
              <a:rPr lang="sl-SI" sz="3100" dirty="0"/>
              <a:t>Ko je vaš idealni potrošač?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 smtClean="0"/>
              <a:t>     - </a:t>
            </a:r>
            <a:r>
              <a:rPr lang="sl-SI" sz="3100" dirty="0"/>
              <a:t>Koje potrošačke potrebe zadovoljavate?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 smtClean="0"/>
              <a:t>     - </a:t>
            </a:r>
            <a:r>
              <a:rPr lang="sl-SI" sz="3100" dirty="0"/>
              <a:t>Koja tržišta i geografska područja pokrivate?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 smtClean="0"/>
              <a:t>     - </a:t>
            </a:r>
            <a:r>
              <a:rPr lang="sl-SI" sz="3100" dirty="0"/>
              <a:t>Po čemu se razlikujete od konkurencije?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 smtClean="0"/>
              <a:t>     - </a:t>
            </a:r>
            <a:r>
              <a:rPr lang="sl-SI" sz="3100" dirty="0"/>
              <a:t>Kako vidite budućnost vaše firme?</a:t>
            </a:r>
            <a:endParaRPr lang="sr-Latn-CS" sz="3100" dirty="0"/>
          </a:p>
          <a:p>
            <a:pPr marL="0" indent="0">
              <a:buNone/>
            </a:pPr>
            <a:r>
              <a:rPr lang="sl-SI" sz="3100" dirty="0"/>
              <a:t>	</a:t>
            </a:r>
            <a:endParaRPr lang="sl-SI" sz="3100" dirty="0" smtClean="0"/>
          </a:p>
          <a:p>
            <a:r>
              <a:rPr lang="sl-SI" sz="3100" dirty="0" smtClean="0"/>
              <a:t>Prilikom </a:t>
            </a:r>
            <a:r>
              <a:rPr lang="sl-SI" sz="3100" dirty="0"/>
              <a:t>pisanja misije treba biti kreativan i pri tome voditi računa da ona bude određena svrhom postojanja, strategijom dejstva, pokretačkim polugama koje pokreću zaposlene i standardima ponašanja. </a:t>
            </a:r>
            <a:endParaRPr lang="sr-Latn-CS" sz="3100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0445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npr.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>Misija kompanije </a:t>
            </a:r>
            <a:r>
              <a:rPr lang="sl-SI" sz="2800" dirty="0" smtClean="0">
                <a:sym typeface="Symbol"/>
              </a:rPr>
              <a:t></a:t>
            </a:r>
            <a:r>
              <a:rPr lang="sl-SI" sz="2800" dirty="0" smtClean="0"/>
              <a:t>13 jul-Plantaže</a:t>
            </a:r>
            <a:r>
              <a:rPr lang="sl-SI" sz="2800" dirty="0" smtClean="0">
                <a:sym typeface="Symbol"/>
              </a:rPr>
              <a:t></a:t>
            </a:r>
            <a:r>
              <a:rPr lang="sl-SI" sz="2800" dirty="0" smtClean="0"/>
              <a:t>:</a:t>
            </a:r>
            <a:br>
              <a:rPr lang="sl-SI" sz="2800" dirty="0" smtClean="0"/>
            </a:br>
            <a:endParaRPr lang="sr-Latn-C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968552" cy="46371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l-SI" dirty="0" smtClean="0">
                <a:sym typeface="Symbol"/>
              </a:rPr>
              <a:t></a:t>
            </a:r>
            <a:r>
              <a:rPr lang="sl-SI" dirty="0" smtClean="0"/>
              <a:t>Kompanija 13 jul – Plantaže domaćinski i znalački upravlja kapitalom svojih akcionara uz poštovanje dugoročnih interesa potrošača, klijenata, zaposlenih, ekološkog okruženja i društvene zajednice kojoj pripada. Svjetski kvalitet kojim smo zadobili lojalnost potrošača uvijek će se njegovati i unapređivati. Mi želimo da kao i do sada budemo omiljeni proizvođači i tržišni lideri, a naši proizvodi dostojni predstavnici Crne Gore u svijetu. </a:t>
            </a:r>
            <a:r>
              <a:rPr lang="sl-SI" dirty="0" smtClean="0">
                <a:sym typeface="Symbol"/>
              </a:rPr>
              <a:t>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851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6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4038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pr.</a:t>
            </a:r>
          </a:p>
          <a:p>
            <a:pPr marL="0" indent="0">
              <a:buNone/>
            </a:pPr>
            <a:r>
              <a:rPr lang="sl-SI" dirty="0" smtClean="0"/>
              <a:t>Misija IM </a:t>
            </a:r>
            <a:r>
              <a:rPr lang="sl-SI" dirty="0" smtClean="0">
                <a:sym typeface="Symbol"/>
              </a:rPr>
              <a:t></a:t>
            </a:r>
            <a:r>
              <a:rPr lang="sl-SI" dirty="0" smtClean="0"/>
              <a:t>Goranović</a:t>
            </a:r>
            <a:r>
              <a:rPr lang="sl-SI" dirty="0" smtClean="0">
                <a:sym typeface="Symbol"/>
              </a:rPr>
              <a:t></a:t>
            </a:r>
            <a:r>
              <a:rPr lang="sl-SI" dirty="0" smtClean="0"/>
              <a:t> d.o.o Nikšić je da tržištu ponudi proizvod vrhunskog </a:t>
            </a:r>
            <a:r>
              <a:rPr lang="sl-SI" sz="2400" dirty="0" smtClean="0"/>
              <a:t>kvaliteta</a:t>
            </a:r>
            <a:r>
              <a:rPr lang="sl-SI" dirty="0" smtClean="0"/>
              <a:t>, modernog pakovanja, ambalaže i dizajna, u potpunosti prilagođen potrebama i zahtjevima potrošača, a u skladu sa svjetskim standardima, i posebnim akcentom na zdravstvenu ispravnost. </a:t>
            </a:r>
            <a:endParaRPr lang="sr-Latn-CS" dirty="0" smtClean="0"/>
          </a:p>
          <a:p>
            <a:pPr marL="0" lvl="0" indent="0">
              <a:buNone/>
            </a:pPr>
            <a:endParaRPr lang="sl-SI" dirty="0" smtClean="0">
              <a:sym typeface="Symbol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248472" cy="407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Ciljevi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496944" cy="15121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sz="2400" b="1" dirty="0"/>
              <a:t>Ciljevi</a:t>
            </a:r>
            <a:r>
              <a:rPr lang="sl-SI" sz="2400" dirty="0"/>
              <a:t> su poželjna stanja koja preduzetnik želi ostvariti svojom poslovnom aktivnošću. Cilj mora biti jasan, mjerljiv, ostvarljiv, realan i vremenski određen.</a:t>
            </a:r>
            <a:endParaRPr lang="sr-Latn-CS" sz="2400" dirty="0"/>
          </a:p>
          <a:p>
            <a:endParaRPr lang="sr-Latn-C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824440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354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CILJEVI I POSLOVNA POLITIKA   </vt:lpstr>
      <vt:lpstr>CILJEVI I POSLOVNA POLITIKA </vt:lpstr>
      <vt:lpstr>Vizija </vt:lpstr>
      <vt:lpstr>vizija</vt:lpstr>
      <vt:lpstr>Misija</vt:lpstr>
      <vt:lpstr>PowerPoint Presentation</vt:lpstr>
      <vt:lpstr> npr. Misija kompanije 13 jul-Plantaže: </vt:lpstr>
      <vt:lpstr>PowerPoint Presentation</vt:lpstr>
      <vt:lpstr>Ciljevi</vt:lpstr>
      <vt:lpstr>Poslovna politika</vt:lpstr>
      <vt:lpstr>Poslovna strategija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CILJEVI I POSLOVNA POLITIKA</dc:title>
  <dc:creator>bare</dc:creator>
  <cp:lastModifiedBy>bare</cp:lastModifiedBy>
  <cp:revision>9</cp:revision>
  <dcterms:created xsi:type="dcterms:W3CDTF">2015-11-08T20:24:45Z</dcterms:created>
  <dcterms:modified xsi:type="dcterms:W3CDTF">2015-11-08T21:54:57Z</dcterms:modified>
</cp:coreProperties>
</file>