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FDADB26-02FA-47CF-ACA9-6E5A5F8359F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FF3D9C-CA8F-47B7-8781-A31ED5773F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DB26-02FA-47CF-ACA9-6E5A5F8359F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FF3D9C-CA8F-47B7-8781-A31ED5773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DB26-02FA-47CF-ACA9-6E5A5F8359F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FF3D9C-CA8F-47B7-8781-A31ED5773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DB26-02FA-47CF-ACA9-6E5A5F8359F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FF3D9C-CA8F-47B7-8781-A31ED5773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FDADB26-02FA-47CF-ACA9-6E5A5F8359F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FF3D9C-CA8F-47B7-8781-A31ED5773F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DB26-02FA-47CF-ACA9-6E5A5F8359F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EFF3D9C-CA8F-47B7-8781-A31ED5773F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DB26-02FA-47CF-ACA9-6E5A5F8359F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EFF3D9C-CA8F-47B7-8781-A31ED5773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DB26-02FA-47CF-ACA9-6E5A5F8359F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FF3D9C-CA8F-47B7-8781-A31ED5773F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DB26-02FA-47CF-ACA9-6E5A5F8359F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FF3D9C-CA8F-47B7-8781-A31ED5773F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FDADB26-02FA-47CF-ACA9-6E5A5F8359F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FF3D9C-CA8F-47B7-8781-A31ED5773F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FDADB26-02FA-47CF-ACA9-6E5A5F8359F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FF3D9C-CA8F-47B7-8781-A31ED5773F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FDADB26-02FA-47CF-ACA9-6E5A5F8359F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EFF3D9C-CA8F-47B7-8781-A31ED5773F3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image" Target="../media/image34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SINUSNA I KOSINUSNA TEOREMA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err="1" smtClean="0">
                <a:solidFill>
                  <a:schemeClr val="tx1"/>
                </a:solidFill>
              </a:rPr>
              <a:t>Sinusna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teorema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glasi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sr-Latn-ME" sz="2000" b="1" i="1" noProof="1" smtClean="0">
                <a:solidFill>
                  <a:schemeClr val="tx1"/>
                </a:solidFill>
                <a:latin typeface="Calibri" pitchFamily="34" charset="0"/>
              </a:rPr>
              <a:t>Stranice </a:t>
            </a:r>
            <a:r>
              <a:rPr lang="sr-Latn-ME" sz="2000" b="1" i="1" noProof="1">
                <a:solidFill>
                  <a:schemeClr val="tx1"/>
                </a:solidFill>
                <a:latin typeface="Calibri" pitchFamily="34" charset="0"/>
              </a:rPr>
              <a:t>trougla proporcionalne su sinusima naspramnih uglova. </a:t>
            </a:r>
            <a:r>
              <a:rPr lang="en-US" sz="2000" b="1" i="1" noProof="1">
                <a:solidFill>
                  <a:schemeClr val="tx1"/>
                </a:solidFill>
                <a:latin typeface="Calibri" pitchFamily="34" charset="0"/>
              </a:rPr>
              <a:t>K</a:t>
            </a:r>
            <a:r>
              <a:rPr lang="sr-Latn-ME" sz="2000" b="1" i="1" noProof="1">
                <a:solidFill>
                  <a:schemeClr val="tx1"/>
                </a:solidFill>
                <a:latin typeface="Calibri" pitchFamily="34" charset="0"/>
              </a:rPr>
              <a:t>oeficijent proporcionalnosti je prečnik opisanog kruga oko trougla.</a:t>
            </a:r>
            <a:br>
              <a:rPr lang="sr-Latn-ME" sz="2000" b="1" i="1" noProof="1">
                <a:solidFill>
                  <a:schemeClr val="tx1"/>
                </a:solidFill>
                <a:latin typeface="Calibri" pitchFamily="34" charset="0"/>
              </a:rPr>
            </a:br>
            <a:endParaRPr lang="en-US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17080"/>
            <a:ext cx="3888431" cy="357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54621" y="4038430"/>
                <a:ext cx="38722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21" y="4038430"/>
                <a:ext cx="38722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699792" y="4045357"/>
                <a:ext cx="3888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045357"/>
                <a:ext cx="38882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259632" y="3163393"/>
                <a:ext cx="370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𝛾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163393"/>
                <a:ext cx="370422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355976" y="2794061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ME" b="1" i="1" noProof="1" smtClean="0">
                <a:latin typeface="Calibri" pitchFamily="34" charset="0"/>
              </a:rPr>
              <a:t>Sinusna teorema se primjenjuje:</a:t>
            </a:r>
          </a:p>
          <a:p>
            <a:endParaRPr lang="en-US" b="1" i="1" dirty="0" smtClean="0">
              <a:latin typeface="Calibri" pitchFamily="34" charset="0"/>
            </a:endParaRPr>
          </a:p>
          <a:p>
            <a:r>
              <a:rPr lang="it-IT" b="1" i="1" dirty="0" smtClean="0">
                <a:latin typeface="Calibri" pitchFamily="34" charset="0"/>
              </a:rPr>
              <a:t>1. Kada su data dva ugla i jedna stranica </a:t>
            </a:r>
          </a:p>
          <a:p>
            <a:endParaRPr lang="it-IT" b="1" i="1" dirty="0" smtClean="0">
              <a:latin typeface="Calibri" pitchFamily="34" charset="0"/>
            </a:endParaRPr>
          </a:p>
          <a:p>
            <a:r>
              <a:rPr lang="pl-PL" b="1" i="1" dirty="0" smtClean="0">
                <a:latin typeface="Calibri" pitchFamily="34" charset="0"/>
              </a:rPr>
              <a:t>2. Kada su date dvije stranice i ugao naspram </a:t>
            </a:r>
            <a:r>
              <a:rPr lang="en-US" b="1" i="1" dirty="0" smtClean="0">
                <a:latin typeface="Calibri" pitchFamily="34" charset="0"/>
              </a:rPr>
              <a:t>           </a:t>
            </a:r>
            <a:r>
              <a:rPr lang="pl-PL" b="1" i="1" dirty="0" smtClean="0">
                <a:latin typeface="Calibri" pitchFamily="34" charset="0"/>
              </a:rPr>
              <a:t>jedne od tih stranica</a:t>
            </a:r>
            <a:endParaRPr lang="en-US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73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Kosinusna</a:t>
            </a:r>
            <a:r>
              <a:rPr lang="en-US" dirty="0" smtClean="0"/>
              <a:t> </a:t>
            </a:r>
            <a:r>
              <a:rPr lang="en-US" dirty="0" err="1" smtClean="0"/>
              <a:t>teorema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716016" y="1484784"/>
                <a:ext cx="4038600" cy="452628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𝑏𝑐𝑐𝑜𝑠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𝑐𝑐𝑜𝑠</m:t>
                    </m:r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𝑎𝑏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𝑐𝑜𝑠</m:t>
                    </m:r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sr-Latn-ME" sz="2400" b="1" i="1" noProof="1">
                    <a:solidFill>
                      <a:schemeClr val="tx1"/>
                    </a:solidFill>
                    <a:latin typeface="Calibri" pitchFamily="34" charset="0"/>
                  </a:rPr>
                  <a:t>Kosinusna teorema se primjenjuje:</a:t>
                </a:r>
              </a:p>
              <a:p>
                <a:endParaRPr lang="sr-Latn-ME" sz="2400" b="1" i="1" noProof="1">
                  <a:solidFill>
                    <a:schemeClr val="tx1"/>
                  </a:solidFill>
                  <a:latin typeface="Calibri" pitchFamily="34" charset="0"/>
                </a:endParaRPr>
              </a:p>
              <a:p>
                <a:pPr marL="0" indent="0">
                  <a:buNone/>
                </a:pPr>
                <a:r>
                  <a:rPr lang="sr-Latn-ME" sz="2400" b="1" i="1" noProof="1">
                    <a:solidFill>
                      <a:schemeClr val="tx1"/>
                    </a:solidFill>
                    <a:latin typeface="Calibri" pitchFamily="34" charset="0"/>
                  </a:rPr>
                  <a:t>1. Kad su date dvije stranice i ugao izmedju njih</a:t>
                </a:r>
              </a:p>
              <a:p>
                <a:pPr marL="0" indent="0">
                  <a:buNone/>
                </a:pPr>
                <a:r>
                  <a:rPr lang="sr-Latn-ME" sz="2400" b="1" i="1" noProof="1">
                    <a:solidFill>
                      <a:schemeClr val="tx1"/>
                    </a:solidFill>
                    <a:latin typeface="Calibri" pitchFamily="34" charset="0"/>
                  </a:rPr>
                  <a:t>2. Kad su date sve tri stranice trougla</a:t>
                </a:r>
              </a:p>
              <a:p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16016" y="1484784"/>
                <a:ext cx="4038600" cy="4526280"/>
              </a:xfrm>
              <a:blipFill rotWithShape="1">
                <a:blip r:embed="rId2"/>
                <a:stretch>
                  <a:fillRect l="-2417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204863"/>
            <a:ext cx="4071600" cy="37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27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tle 4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l"/>
                <a:r>
                  <a:rPr lang="it-IT" sz="24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Zadatak 1. Odrediti </a:t>
                </a:r>
                <a:r>
                  <a:rPr lang="it-IT" sz="2400" b="1" i="1" dirty="0">
                    <a:solidFill>
                      <a:schemeClr val="tx1"/>
                    </a:solidFill>
                    <a:latin typeface="Calibri" pitchFamily="34" charset="0"/>
                  </a:rPr>
                  <a:t>stranicu </a:t>
                </a:r>
                <a:r>
                  <a:rPr lang="it-IT" sz="24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c </a:t>
                </a:r>
                <a:r>
                  <a:rPr lang="it-IT" sz="2400" b="1" i="1" dirty="0">
                    <a:solidFill>
                      <a:schemeClr val="tx1"/>
                    </a:solidFill>
                    <a:latin typeface="Calibri" pitchFamily="34" charset="0"/>
                  </a:rPr>
                  <a:t>trougla ABC ako su njegove </a:t>
                </a:r>
                <a:r>
                  <a:rPr lang="it-IT" sz="24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stranice a=6 i b=16,a ugao koji one zaklapaju je </a:t>
                </a:r>
                <a14:m>
                  <m:oMath xmlns:m="http://schemas.openxmlformats.org/officeDocument/2006/math">
                    <m:r>
                      <a:rPr lang="it-IT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𝜸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𝟔𝟎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it-IT" sz="24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. </a:t>
                </a:r>
                <a:r>
                  <a:rPr lang="en-US" sz="2400" b="1" i="1" dirty="0">
                    <a:solidFill>
                      <a:schemeClr val="tx1"/>
                    </a:solidFill>
                    <a:latin typeface="Calibri" pitchFamily="34" charset="0"/>
                  </a:rPr>
                  <a:t/>
                </a:r>
                <a:br>
                  <a:rPr lang="en-US" sz="2400" b="1" i="1" dirty="0">
                    <a:solidFill>
                      <a:schemeClr val="tx1"/>
                    </a:solidFill>
                    <a:latin typeface="Calibri" pitchFamily="34" charset="0"/>
                  </a:rPr>
                </a:b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593" t="-1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23528" y="1412776"/>
            <a:ext cx="1299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Rješenje</a:t>
            </a:r>
            <a:r>
              <a:rPr lang="en-US" b="1" dirty="0" smtClean="0"/>
              <a:t>: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3689" y="141277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stranice</a:t>
            </a:r>
            <a:r>
              <a:rPr lang="en-US" dirty="0" smtClean="0"/>
              <a:t> </a:t>
            </a:r>
            <a:r>
              <a:rPr lang="en-US" dirty="0" err="1" smtClean="0"/>
              <a:t>trougla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ugao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one </a:t>
            </a:r>
            <a:r>
              <a:rPr lang="en-US" dirty="0" err="1" smtClean="0"/>
              <a:t>zaklapaju,pa</a:t>
            </a:r>
            <a:r>
              <a:rPr lang="en-US" dirty="0" smtClean="0"/>
              <a:t> </a:t>
            </a:r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 err="1" smtClean="0"/>
              <a:t>koristimo</a:t>
            </a:r>
            <a:r>
              <a:rPr lang="en-US" dirty="0" smtClean="0"/>
              <a:t>  </a:t>
            </a:r>
            <a:r>
              <a:rPr lang="en-US" dirty="0" err="1" smtClean="0"/>
              <a:t>kosinusnu</a:t>
            </a:r>
            <a:r>
              <a:rPr lang="en-US" dirty="0" smtClean="0"/>
              <a:t> </a:t>
            </a:r>
            <a:r>
              <a:rPr lang="en-US" dirty="0" err="1" smtClean="0"/>
              <a:t>teoremu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94014" y="2420888"/>
                <a:ext cx="2646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𝑎𝑏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𝛾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14" y="2420888"/>
                <a:ext cx="264668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64461" y="2971800"/>
                <a:ext cx="3577326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16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6∙16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61" y="2971800"/>
                <a:ext cx="3577326" cy="6699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23528" y="3400784"/>
                <a:ext cx="3096344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36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256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192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400784"/>
                <a:ext cx="3096344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43073" y="4011720"/>
                <a:ext cx="16850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292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96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73" y="4011720"/>
                <a:ext cx="168507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84459" y="4452695"/>
                <a:ext cx="11528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196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59" y="4452695"/>
                <a:ext cx="115288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89708" y="4941168"/>
                <a:ext cx="9133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708" y="4941168"/>
                <a:ext cx="91332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56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it-IT" sz="22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Zadatak 2. </a:t>
                </a:r>
                <a:r>
                  <a:rPr lang="it-IT" sz="2200" b="1" i="1" dirty="0">
                    <a:solidFill>
                      <a:schemeClr val="tx1"/>
                    </a:solidFill>
                    <a:latin typeface="Calibri" pitchFamily="34" charset="0"/>
                  </a:rPr>
                  <a:t>Odrediti </a:t>
                </a:r>
                <a:r>
                  <a:rPr lang="it-IT" sz="22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ugao </a:t>
                </a:r>
                <a14:m>
                  <m:oMath xmlns:m="http://schemas.openxmlformats.org/officeDocument/2006/math">
                    <m:r>
                      <a:rPr lang="it-IT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it-IT" sz="22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,ako su date sve tri stranice  </a:t>
                </a:r>
                <a:r>
                  <a:rPr lang="it-IT" sz="2200" b="1" i="1" dirty="0">
                    <a:solidFill>
                      <a:schemeClr val="tx1"/>
                    </a:solidFill>
                    <a:latin typeface="Calibri" pitchFamily="34" charset="0"/>
                  </a:rPr>
                  <a:t>trougla </a:t>
                </a:r>
                <a:r>
                  <a:rPr lang="it-IT" sz="22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ABC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𝒃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 ,  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𝒄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593" b="-3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95536" y="1844824"/>
            <a:ext cx="14253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Rješenje</a:t>
            </a:r>
            <a:r>
              <a:rPr lang="en-US" sz="2000" b="1" dirty="0" smtClean="0"/>
              <a:t>: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853864" y="184482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00341" y="2564904"/>
                <a:ext cx="270324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𝑏𝑐𝑐𝑜𝑠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41" y="2564904"/>
                <a:ext cx="2703241" cy="9233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961706" y="1835836"/>
                <a:ext cx="3367525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 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, 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1706" y="1835836"/>
                <a:ext cx="3367525" cy="4019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36393" y="3274413"/>
                <a:ext cx="270324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endParaRPr lang="en-US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:endParaRPr lang="en-US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𝑏𝑐𝑐𝑜𝑠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93" y="3274413"/>
                <a:ext cx="2703241" cy="9233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36393" y="3933056"/>
                <a:ext cx="2341795" cy="12021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b="0" i="1" dirty="0" smtClean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93" y="3933056"/>
                <a:ext cx="2341795" cy="120218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572000" y="2357539"/>
                <a:ext cx="2770567" cy="7840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∙3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57539"/>
                <a:ext cx="2770567" cy="78406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583476" y="3646570"/>
                <a:ext cx="2217851" cy="6701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18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476" y="3646570"/>
                <a:ext cx="2217851" cy="6701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597510" y="4579387"/>
                <a:ext cx="1670522" cy="664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510" y="4579387"/>
                <a:ext cx="1670522" cy="66460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196948" y="4579387"/>
                <a:ext cx="1298048" cy="727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948" y="4579387"/>
                <a:ext cx="1298048" cy="72782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602087" y="5758439"/>
                <a:ext cx="51845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𝑗𝑒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𝑡𝑢𝑝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𝑢𝑔𝑎𝑜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=180°−45°=135°</m:t>
                    </m:r>
                  </m:oMath>
                </a14:m>
                <a:r>
                  <a:rPr lang="en-US" dirty="0" smtClean="0"/>
                  <a:t>   </a:t>
                </a:r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087" y="5758439"/>
                <a:ext cx="5184575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36393" y="2357539"/>
            <a:ext cx="4283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Kada</a:t>
            </a:r>
            <a:r>
              <a:rPr lang="en-US" dirty="0" smtClean="0"/>
              <a:t>  </a:t>
            </a:r>
            <a:r>
              <a:rPr lang="en-US" dirty="0" err="1" smtClean="0"/>
              <a:t>su</a:t>
            </a:r>
            <a:r>
              <a:rPr lang="en-US" dirty="0" smtClean="0"/>
              <a:t> date </a:t>
            </a:r>
            <a:r>
              <a:rPr lang="en-US" dirty="0" err="1" smtClean="0"/>
              <a:t>sve</a:t>
            </a:r>
            <a:r>
              <a:rPr lang="en-US" dirty="0" smtClean="0"/>
              <a:t> tri </a:t>
            </a:r>
            <a:r>
              <a:rPr lang="en-US" dirty="0" err="1" smtClean="0"/>
              <a:t>stranice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se 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osinusna</a:t>
            </a:r>
            <a:r>
              <a:rPr lang="en-US" dirty="0" smtClean="0"/>
              <a:t> </a:t>
            </a:r>
            <a:r>
              <a:rPr lang="en-US" dirty="0" err="1" smtClean="0"/>
              <a:t>teorema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9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it-IT" sz="22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Zadatak 3. </a:t>
                </a:r>
                <a:r>
                  <a:rPr lang="it-IT" sz="2200" b="1" i="1" dirty="0">
                    <a:solidFill>
                      <a:schemeClr val="tx1"/>
                    </a:solidFill>
                    <a:latin typeface="Calibri" pitchFamily="34" charset="0"/>
                  </a:rPr>
                  <a:t>Odrediti </a:t>
                </a:r>
                <a:r>
                  <a:rPr lang="it-IT" sz="2200" b="1" i="1" dirty="0">
                    <a:solidFill>
                      <a:schemeClr val="tx1"/>
                    </a:solidFill>
                    <a:latin typeface="Calibri" pitchFamily="34" charset="0"/>
                  </a:rPr>
                  <a:t>stranicu </a:t>
                </a:r>
                <a:r>
                  <a:rPr lang="it-IT" sz="2200" b="1" i="1" dirty="0">
                    <a:solidFill>
                      <a:schemeClr val="tx1"/>
                    </a:solidFill>
                    <a:latin typeface="Calibri" pitchFamily="34" charset="0"/>
                  </a:rPr>
                  <a:t>a</a:t>
                </a:r>
                <a:r>
                  <a:rPr lang="it-IT" sz="22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 </a:t>
                </a:r>
                <a:r>
                  <a:rPr lang="it-IT" sz="2200" b="1" i="1" dirty="0">
                    <a:solidFill>
                      <a:schemeClr val="tx1"/>
                    </a:solidFill>
                    <a:latin typeface="Calibri" pitchFamily="34" charset="0"/>
                  </a:rPr>
                  <a:t>trougla ABC ako </a:t>
                </a:r>
                <a:r>
                  <a:rPr lang="it-IT" sz="22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je  njegova stranica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𝒄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𝟗</m:t>
                    </m:r>
                  </m:oMath>
                </a14:m>
                <a:r>
                  <a:rPr lang="it-IT" sz="22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  i uglovi 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𝟒𝟓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𝒊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𝜸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𝟑𝟎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it-IT" sz="2200" b="1" i="1" dirty="0">
                    <a:solidFill>
                      <a:schemeClr val="tx1"/>
                    </a:solidFill>
                    <a:latin typeface="Calibri" pitchFamily="34" charset="0"/>
                  </a:rPr>
                  <a:t>. </a:t>
                </a:r>
                <a:r>
                  <a:rPr lang="en-US" sz="2200" b="1" i="1" dirty="0">
                    <a:solidFill>
                      <a:schemeClr val="tx1"/>
                    </a:solidFill>
                    <a:latin typeface="Calibri" pitchFamily="34" charset="0"/>
                  </a:rPr>
                  <a:t/>
                </a:r>
                <a:br>
                  <a:rPr lang="en-US" sz="2200" b="1" i="1" dirty="0">
                    <a:solidFill>
                      <a:schemeClr val="tx1"/>
                    </a:solidFill>
                    <a:latin typeface="Calibri" pitchFamily="34" charset="0"/>
                  </a:rPr>
                </a:br>
                <a:endParaRPr lang="en-US" sz="2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593" t="-1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67544" y="1268760"/>
            <a:ext cx="14253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Rješenje</a:t>
            </a:r>
            <a:r>
              <a:rPr lang="en-US" sz="2000" b="1" dirty="0" smtClean="0"/>
              <a:t>: 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928073" y="1299538"/>
                <a:ext cx="2519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=9,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=45°,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073" y="1299538"/>
                <a:ext cx="251992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99592" y="2060848"/>
            <a:ext cx="6381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data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ugla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stranica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sinusna</a:t>
            </a:r>
            <a:r>
              <a:rPr lang="en-US" dirty="0" smtClean="0"/>
              <a:t> </a:t>
            </a:r>
            <a:r>
              <a:rPr lang="en-US" dirty="0" err="1" smtClean="0"/>
              <a:t>teorema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52740" y="2673707"/>
                <a:ext cx="1445011" cy="610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40" y="2673707"/>
                <a:ext cx="1445011" cy="61003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52740" y="3501008"/>
                <a:ext cx="16790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40" y="3501008"/>
                <a:ext cx="167904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50416" y="4077072"/>
                <a:ext cx="1242455" cy="652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16" y="4077072"/>
                <a:ext cx="1242455" cy="65235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114800" y="2971800"/>
                <a:ext cx="1623393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45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1623393" cy="61837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090433" y="3870339"/>
                <a:ext cx="1124154" cy="10770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433" y="3870339"/>
                <a:ext cx="1124154" cy="107702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086985" y="5085184"/>
                <a:ext cx="1085682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=9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985" y="5085184"/>
                <a:ext cx="1085682" cy="40197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540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l"/>
                <a:r>
                  <a:rPr lang="it-IT" sz="24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Zadatak 4.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Calibri" pitchFamily="34" charset="0"/>
                  </a:rPr>
                  <a:t>R</a:t>
                </a:r>
                <a:r>
                  <a:rPr lang="sr-Latn-ME" sz="2400" i="1" dirty="0">
                    <a:solidFill>
                      <a:schemeClr val="tx1"/>
                    </a:solidFill>
                    <a:latin typeface="Calibri" pitchFamily="34" charset="0"/>
                  </a:rPr>
                  <a:t>iješiti trougao ABC ako je </a:t>
                </a:r>
                <a:r>
                  <a:rPr lang="sr-Latn-ME" sz="2400" i="1" dirty="0" smtClean="0">
                    <a:solidFill>
                      <a:schemeClr val="tx1"/>
                    </a:solidFill>
                    <a:latin typeface="Calibri" pitchFamily="34" charset="0"/>
                  </a:rPr>
                  <a:t>poznato:</a:t>
                </a:r>
                <a:r>
                  <a:rPr lang="en-US" sz="2400" i="1" dirty="0">
                    <a:solidFill>
                      <a:schemeClr val="tx1"/>
                    </a:solidFill>
                    <a:latin typeface="Calibri" pitchFamily="34" charset="0"/>
                  </a:rPr>
                  <a:t/>
                </a:r>
                <a:br>
                  <a:rPr lang="en-US" sz="2400" i="1" dirty="0">
                    <a:solidFill>
                      <a:schemeClr val="tx1"/>
                    </a:solidFill>
                    <a:latin typeface="Calibri" pitchFamily="34" charset="0"/>
                  </a:rPr>
                </a:br>
                <a:r>
                  <a:rPr lang="en-US" sz="2400" i="1" dirty="0" smtClean="0">
                    <a:solidFill>
                      <a:schemeClr val="tx1"/>
                    </a:solidFill>
                    <a:latin typeface="Calibri" pitchFamily="34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=3,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3 </m:t>
                        </m:r>
                      </m:e>
                    </m:ra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=30°</m:t>
                    </m:r>
                  </m:oMath>
                </a14:m>
                <a:r>
                  <a:rPr lang="sr-Latn-ME" sz="2400" i="1" dirty="0">
                    <a:solidFill>
                      <a:schemeClr val="tx1"/>
                    </a:solidFill>
                    <a:latin typeface="Calibri" pitchFamily="34" charset="0"/>
                  </a:rPr>
                  <a:t/>
                </a:r>
                <a:br>
                  <a:rPr lang="sr-Latn-ME" sz="2400" i="1" dirty="0">
                    <a:solidFill>
                      <a:schemeClr val="tx1"/>
                    </a:solidFill>
                    <a:latin typeface="Calibri" pitchFamily="34" charset="0"/>
                  </a:rPr>
                </a:b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593" t="-1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67544" y="1412776"/>
            <a:ext cx="14253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Rješenje</a:t>
            </a:r>
            <a:r>
              <a:rPr lang="en-US" sz="2000" b="1" dirty="0" smtClean="0"/>
              <a:t>: 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090069" y="1400068"/>
            <a:ext cx="60546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sr-Latn-ME" b="1" dirty="0" smtClean="0">
                <a:solidFill>
                  <a:schemeClr val="tx1"/>
                </a:solidFill>
                <a:latin typeface="+mj-lt"/>
              </a:rPr>
              <a:t>iješiti trougao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+mj-lt"/>
              </a:rPr>
              <a:t>zna</a:t>
            </a:r>
            <a:r>
              <a:rPr lang="en-US" b="1" dirty="0" err="1" smtClean="0">
                <a:latin typeface="+mj-lt"/>
              </a:rPr>
              <a:t>č</a:t>
            </a:r>
            <a:r>
              <a:rPr lang="en-US" b="1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izračunati</a:t>
            </a: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</a:t>
            </a:r>
            <a:r>
              <a:rPr lang="en-US" b="1" dirty="0" err="1" smtClean="0">
                <a:latin typeface="+mj-lt"/>
              </a:rPr>
              <a:t>ve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stranice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sve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uglove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trougla,tj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osnovne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elemente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trougla</a:t>
            </a:r>
            <a:r>
              <a:rPr lang="en-US" b="1" dirty="0" smtClean="0">
                <a:latin typeface="+mj-lt"/>
              </a:rPr>
              <a:t>.</a:t>
            </a:r>
          </a:p>
          <a:p>
            <a:endParaRPr lang="en-US" b="1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60143" y="2770815"/>
                <a:ext cx="308225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=3,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3 </m:t>
                          </m:r>
                        </m:e>
                      </m:ra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=30°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43" y="2770815"/>
                <a:ext cx="3082254" cy="4019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79512" y="2138732"/>
            <a:ext cx="8834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stranice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ugao</a:t>
            </a:r>
            <a:r>
              <a:rPr lang="en-US" dirty="0" smtClean="0"/>
              <a:t> </a:t>
            </a:r>
            <a:r>
              <a:rPr lang="en-US" dirty="0" err="1" smtClean="0"/>
              <a:t>naspram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od </a:t>
            </a:r>
            <a:r>
              <a:rPr lang="en-US" dirty="0" err="1" smtClean="0"/>
              <a:t>njih,koristi</a:t>
            </a:r>
            <a:r>
              <a:rPr lang="en-US" dirty="0" smtClean="0"/>
              <a:t> se </a:t>
            </a:r>
            <a:r>
              <a:rPr lang="en-US" dirty="0" err="1" smtClean="0"/>
              <a:t>sinusna</a:t>
            </a:r>
            <a:r>
              <a:rPr lang="en-US" dirty="0" smtClean="0"/>
              <a:t> </a:t>
            </a:r>
            <a:r>
              <a:rPr lang="en-US" dirty="0" err="1" smtClean="0"/>
              <a:t>teorema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48500" y="3356992"/>
                <a:ext cx="1463414" cy="664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00" y="3356992"/>
                <a:ext cx="1463414" cy="6649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48500" y="4293096"/>
                <a:ext cx="17166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00" y="4293096"/>
                <a:ext cx="171668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86869" y="4669355"/>
                <a:ext cx="1588448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69" y="4669355"/>
                <a:ext cx="1588448" cy="6182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2172541" y="3356992"/>
                <a:ext cx="2069669" cy="675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30°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541" y="3356992"/>
                <a:ext cx="2069669" cy="6750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178785" y="4108430"/>
                <a:ext cx="157273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785" y="4108430"/>
                <a:ext cx="1572738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323055" y="4918268"/>
                <a:ext cx="1284198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055" y="4918268"/>
                <a:ext cx="1284198" cy="67326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346867" y="5733256"/>
                <a:ext cx="1033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=60°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867" y="5733256"/>
                <a:ext cx="1033232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499992" y="3356992"/>
                <a:ext cx="19858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=180°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356992"/>
                <a:ext cx="1985800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446439" y="3923764"/>
                <a:ext cx="23805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30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°+60°+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=180°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439" y="3923764"/>
                <a:ext cx="2380588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693363" y="4514301"/>
                <a:ext cx="10148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=90°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363" y="4514301"/>
                <a:ext cx="1014830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7164288" y="3172785"/>
                <a:ext cx="1445011" cy="610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3172785"/>
                <a:ext cx="1445011" cy="61003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6980795" y="3923764"/>
                <a:ext cx="16790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795" y="3923764"/>
                <a:ext cx="1679049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984840" y="4477762"/>
                <a:ext cx="1227324" cy="60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840" y="4477762"/>
                <a:ext cx="1227324" cy="607218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783767" y="5222197"/>
                <a:ext cx="144231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90°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30°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767" y="5222197"/>
                <a:ext cx="1442318" cy="61093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741697" y="5833133"/>
                <a:ext cx="1503232" cy="834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∙1</m:t>
                          </m:r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697" y="5833133"/>
                <a:ext cx="1503232" cy="83445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513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362</TotalTime>
  <Words>685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SINUSNA I KOSINUSNA TEOREMA</vt:lpstr>
      <vt:lpstr>Sinusna teorema glasi: Stranice trougla proporcionalne su sinusima naspramnih uglova. Koeficijent proporcionalnosti je prečnik opisanog kruga oko trougla. </vt:lpstr>
      <vt:lpstr>Kosinusna teorema</vt:lpstr>
      <vt:lpstr>Zadatak 1. Odrediti stranicu c trougla ABC ako su njegove stranice a=6 i b=16,a ugao koji one zaklapaju je γ=60°.  </vt:lpstr>
      <vt:lpstr>Zadatak 2. Odrediti ugao α,ako su date sve tri stranice  trougla ABC a=5,  b=3√2  ,  c=1.</vt:lpstr>
      <vt:lpstr>Zadatak 3. Odrediti stranicu a trougla ABC ako je  njegova stranica c=9  i uglovi  α=45° i  γ=30°.  </vt:lpstr>
      <vt:lpstr>Zadatak 4. Riješiti trougao ABC ako je poznato:                     a=3, b=3√(3 ),  α=30°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SINUSNA I KOSINUSNA TEOREMA</dc:title>
  <dc:creator>SVETLANA</dc:creator>
  <cp:lastModifiedBy>SVETLANA</cp:lastModifiedBy>
  <cp:revision>18</cp:revision>
  <dcterms:created xsi:type="dcterms:W3CDTF">2020-04-29T09:15:49Z</dcterms:created>
  <dcterms:modified xsi:type="dcterms:W3CDTF">2020-04-29T15:18:45Z</dcterms:modified>
</cp:coreProperties>
</file>