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D0B8E0-E397-4385-981B-C853BA9CEF05}" v="55" dt="2020-09-23T07:56:07.851"/>
    <p1510:client id="{9BE34731-EC8F-B103-026E-CC9FE3DB130C}" v="231" dt="2020-09-23T12:30:12.316"/>
    <p1510:client id="{F3EC1E0B-2733-41D2-A07E-175E3D90764F}" v="246" dt="2020-09-23T15:18:50.4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100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cap="all" spc="-100" baseline="0"/>
            </a:lvl1pPr>
          </a:lstStyle>
          <a:p>
            <a:r>
              <a:rPr lang="en-US"/>
              <a:t>Click to edit Master title style</a:t>
            </a:r>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Monday, 12 October,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83195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Monday, 12 October,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49975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Monday, 12 October,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753368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Monday, 12 October,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7324353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cap="all"/>
            </a:lvl1pPr>
          </a:lstStyle>
          <a:p>
            <a:r>
              <a:rPr lang="en-US"/>
              <a:t>Click to edit Master title style</a:t>
            </a:r>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Monday, 12 October,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961400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Monday, 12 October,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346592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Monday, 12 October, 2020</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8722057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Monday, 12 October, 2020</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422983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Monday, 12 October, 2020</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428695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Monday, 12 October,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409156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Monday, 12 October,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7205653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Monday, 12 October, 2020</a:t>
            </a:fld>
            <a:endParaRPr lang="en-US"/>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a:p>
        </p:txBody>
      </p:sp>
    </p:spTree>
    <p:extLst>
      <p:ext uri="{BB962C8B-B14F-4D97-AF65-F5344CB8AC3E}">
        <p14:creationId xmlns:p14="http://schemas.microsoft.com/office/powerpoint/2010/main" val="1914559334"/>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hf sldNum="0" hdr="0" ftr="0" dt="0"/>
  <p:txStyles>
    <p:titleStyle>
      <a:lvl1pPr algn="l" defTabSz="914400" rtl="0" eaLnBrk="1" latinLnBrk="0" hangingPunct="1">
        <a:lnSpc>
          <a:spcPct val="100000"/>
        </a:lnSpc>
        <a:spcBef>
          <a:spcPct val="0"/>
        </a:spcBef>
        <a:buNone/>
        <a:defRPr sz="3200" kern="1200" cap="none" spc="4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7FEECB93-933C-477B-BC7D-C2F2F6271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a:extLst>
              <a:ext uri="{FF2B5EF4-FFF2-40B4-BE49-F238E27FC236}">
                <a16:creationId xmlns:a16="http://schemas.microsoft.com/office/drawing/2014/main" id="{043C9C55-1E33-4D91-88DB-E817C8EA2E88}"/>
              </a:ext>
            </a:extLst>
          </p:cNvPr>
          <p:cNvPicPr>
            <a:picLocks noChangeAspect="1"/>
          </p:cNvPicPr>
          <p:nvPr/>
        </p:nvPicPr>
        <p:blipFill rotWithShape="1">
          <a:blip r:embed="rId2"/>
          <a:srcRect t="2432" b="13299"/>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8" name="Rectangle 27">
            <a:extLst>
              <a:ext uri="{FF2B5EF4-FFF2-40B4-BE49-F238E27FC236}">
                <a16:creationId xmlns:a16="http://schemas.microsoft.com/office/drawing/2014/main" id="{497BC505-FE0C-4637-A29D-B71DFBBBA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20000" y="1455847"/>
            <a:ext cx="9718228" cy="2680055"/>
          </a:xfrm>
        </p:spPr>
        <p:txBody>
          <a:bodyPr>
            <a:normAutofit/>
          </a:bodyPr>
          <a:lstStyle/>
          <a:p>
            <a:r>
              <a:rPr lang="en-US" sz="7200" b="1" dirty="0">
                <a:solidFill>
                  <a:srgbClr val="002060"/>
                </a:solidFill>
                <a:cs typeface="Calibri Light"/>
              </a:rPr>
              <a:t>TROUGAO</a:t>
            </a:r>
            <a:endParaRPr lang="en-US" sz="7200" b="1" dirty="0">
              <a:solidFill>
                <a:srgbClr val="002060"/>
              </a:solidFill>
            </a:endParaRPr>
          </a:p>
        </p:txBody>
      </p:sp>
      <p:grpSp>
        <p:nvGrpSpPr>
          <p:cNvPr id="30" name="Group 29">
            <a:extLst>
              <a:ext uri="{FF2B5EF4-FFF2-40B4-BE49-F238E27FC236}">
                <a16:creationId xmlns:a16="http://schemas.microsoft.com/office/drawing/2014/main" id="{F2FD01A0-E6FF-41CD-AEBD-279232B90D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65602" y="317452"/>
            <a:ext cx="2088038" cy="719230"/>
            <a:chOff x="4532666" y="505937"/>
            <a:chExt cx="2981730" cy="1027064"/>
          </a:xfrm>
        </p:grpSpPr>
        <p:sp>
          <p:nvSpPr>
            <p:cNvPr id="31" name="Freeform 78">
              <a:extLst>
                <a:ext uri="{FF2B5EF4-FFF2-40B4-BE49-F238E27FC236}">
                  <a16:creationId xmlns:a16="http://schemas.microsoft.com/office/drawing/2014/main" id="{811C6308-5554-4129-8881-A95AF512C5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4532666" y="75439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32" name="Freeform 79">
              <a:extLst>
                <a:ext uri="{FF2B5EF4-FFF2-40B4-BE49-F238E27FC236}">
                  <a16:creationId xmlns:a16="http://schemas.microsoft.com/office/drawing/2014/main" id="{C28F3A03-B53B-433E-8DF7-6B13336D0A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5791465" y="50593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33" name="Freeform 85">
              <a:extLst>
                <a:ext uri="{FF2B5EF4-FFF2-40B4-BE49-F238E27FC236}">
                  <a16:creationId xmlns:a16="http://schemas.microsoft.com/office/drawing/2014/main" id="{E990BBBC-E616-4D0E-9917-A6CA72AAEA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7087193" y="75758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35" name="Group 34">
            <a:extLst>
              <a:ext uri="{FF2B5EF4-FFF2-40B4-BE49-F238E27FC236}">
                <a16:creationId xmlns:a16="http://schemas.microsoft.com/office/drawing/2014/main" id="{3C9AA14C-80A4-427C-A911-28CD20C56E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17356" y="5503147"/>
            <a:ext cx="2117174" cy="588806"/>
            <a:chOff x="4549904" y="5078157"/>
            <a:chExt cx="3023338" cy="840818"/>
          </a:xfrm>
        </p:grpSpPr>
        <p:sp>
          <p:nvSpPr>
            <p:cNvPr id="36" name="Freeform 80">
              <a:extLst>
                <a:ext uri="{FF2B5EF4-FFF2-40B4-BE49-F238E27FC236}">
                  <a16:creationId xmlns:a16="http://schemas.microsoft.com/office/drawing/2014/main" id="{EF32CDAF-4619-4949-9516-1E042181E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37" name="Freeform 84">
              <a:extLst>
                <a:ext uri="{FF2B5EF4-FFF2-40B4-BE49-F238E27FC236}">
                  <a16:creationId xmlns:a16="http://schemas.microsoft.com/office/drawing/2014/main" id="{270C485D-6BA8-4BF7-B72C-2B14A43A6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38" name="Freeform 87">
              <a:extLst>
                <a:ext uri="{FF2B5EF4-FFF2-40B4-BE49-F238E27FC236}">
                  <a16:creationId xmlns:a16="http://schemas.microsoft.com/office/drawing/2014/main" id="{79239B91-4327-43B3-AED5-CB9EC1653B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D9444-282D-4BAE-985D-71FB6D6971F4}"/>
              </a:ext>
            </a:extLst>
          </p:cNvPr>
          <p:cNvSpPr>
            <a:spLocks noGrp="1"/>
          </p:cNvSpPr>
          <p:nvPr>
            <p:ph idx="1"/>
          </p:nvPr>
        </p:nvSpPr>
        <p:spPr>
          <a:xfrm>
            <a:off x="593390" y="1162966"/>
            <a:ext cx="10728325" cy="5308172"/>
          </a:xfrm>
        </p:spPr>
        <p:txBody>
          <a:bodyPr>
            <a:normAutofit/>
          </a:bodyPr>
          <a:lstStyle/>
          <a:p>
            <a:r>
              <a:rPr lang="sr-Latn-ME" b="1" i="1" dirty="0">
                <a:solidFill>
                  <a:srgbClr val="92D050">
                    <a:alpha val="58000"/>
                  </a:srgbClr>
                </a:solidFill>
              </a:rPr>
              <a:t>Teorema 7</a:t>
            </a:r>
            <a:r>
              <a:rPr lang="sr-Latn-ME" dirty="0"/>
              <a:t>: (o centru upisanog kruga) Simetrale uglova trougla sijeku se u jednoj tački.</a:t>
            </a:r>
          </a:p>
          <a:p>
            <a:r>
              <a:rPr lang="sr-Latn-ME" b="1" i="1" dirty="0">
                <a:solidFill>
                  <a:srgbClr val="92D050">
                    <a:alpha val="58000"/>
                  </a:srgbClr>
                </a:solidFill>
              </a:rPr>
              <a:t>Teorema 8</a:t>
            </a:r>
            <a:r>
              <a:rPr lang="sr-Latn-ME" dirty="0"/>
              <a:t>: (o centru opisanog kruga) Simetrale stranica trougla sijeku se u jednoj tački.</a:t>
            </a:r>
          </a:p>
          <a:p>
            <a:r>
              <a:rPr lang="sr-Latn-ME" b="1" i="1" dirty="0">
                <a:solidFill>
                  <a:srgbClr val="92D050">
                    <a:alpha val="58000"/>
                  </a:srgbClr>
                </a:solidFill>
              </a:rPr>
              <a:t>Teorema 9</a:t>
            </a:r>
            <a:r>
              <a:rPr lang="sr-Latn-ME" dirty="0"/>
              <a:t>: (o ortocentru) Prave koje sadrže visine trougla imaju jednu zajedničku tačku.</a:t>
            </a:r>
          </a:p>
          <a:p>
            <a:r>
              <a:rPr lang="sr-Latn-ME" b="1" i="1" dirty="0">
                <a:solidFill>
                  <a:srgbClr val="92D050">
                    <a:alpha val="58000"/>
                  </a:srgbClr>
                </a:solidFill>
              </a:rPr>
              <a:t>Teorema 10</a:t>
            </a:r>
            <a:r>
              <a:rPr lang="sr-Latn-ME" dirty="0"/>
              <a:t>: (o težištu) Težišne duži trougla se sijeku u jednoj tački, težištu trougla. Dužina težišne duži od težišta do tjemena dva puta je veća od dužine dijela duži od težišta do središta naspramne stranice.</a:t>
            </a:r>
          </a:p>
          <a:p>
            <a:endParaRPr lang="sr-Latn-ME" dirty="0"/>
          </a:p>
          <a:p>
            <a:endParaRPr lang="sr-Latn-ME" dirty="0"/>
          </a:p>
          <a:p>
            <a:r>
              <a:rPr lang="sr-Latn-ME" dirty="0"/>
              <a:t>Bitno je pomenuti da se kod jednakokrakog trougla sve četiri značajne tačke nalaze na simetrali osnovice. Kod jednakostraničnog trougla sve četiri značajne tačke se poklapaju. Kod pravouglog trougla centar opisane kružnice se nalazi na sredini hipotenuze, a ortocentar u tjemenu kod pravog ugla.</a:t>
            </a:r>
            <a:endParaRPr lang="en-US" dirty="0"/>
          </a:p>
        </p:txBody>
      </p:sp>
    </p:spTree>
    <p:extLst>
      <p:ext uri="{BB962C8B-B14F-4D97-AF65-F5344CB8AC3E}">
        <p14:creationId xmlns:p14="http://schemas.microsoft.com/office/powerpoint/2010/main" val="2757125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960066AE-516A-442D-AD0E-FB9A19E72D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D43C154-1D94-40CC-93ED-E075731B1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AF197092-398C-48A0-8A9D-15D4581ABEBD}"/>
                  </a:ext>
                </a:extLst>
              </p:cNvPr>
              <p:cNvSpPr>
                <a:spLocks noGrp="1"/>
              </p:cNvSpPr>
              <p:nvPr>
                <p:ph type="title"/>
              </p:nvPr>
            </p:nvSpPr>
            <p:spPr>
              <a:xfrm>
                <a:off x="6480000" y="720000"/>
                <a:ext cx="5015638" cy="2804400"/>
              </a:xfrm>
            </p:spPr>
            <p:txBody>
              <a:bodyPr vert="horz" wrap="square" lIns="0" tIns="0" rIns="0" bIns="0" rtlCol="0" anchor="b" anchorCtr="0">
                <a:normAutofit/>
              </a:bodyPr>
              <a:lstStyle/>
              <a:p>
                <a:pPr algn="ctr">
                  <a:lnSpc>
                    <a:spcPct val="90000"/>
                  </a:lnSpc>
                </a:pPr>
                <a:r>
                  <a:rPr lang="en-US" sz="2200" b="1" i="1" spc="-100" dirty="0" err="1">
                    <a:solidFill>
                      <a:srgbClr val="92D050"/>
                    </a:solidFill>
                  </a:rPr>
                  <a:t>Teorema</a:t>
                </a:r>
                <a:r>
                  <a:rPr lang="en-US" sz="2200" b="1" i="1" spc="-100" dirty="0">
                    <a:solidFill>
                      <a:srgbClr val="92D050"/>
                    </a:solidFill>
                  </a:rPr>
                  <a:t>: (</a:t>
                </a:r>
                <a:r>
                  <a:rPr lang="en-US" sz="2200" b="1" i="1" spc="-100" dirty="0" err="1">
                    <a:solidFill>
                      <a:srgbClr val="92D050"/>
                    </a:solidFill>
                  </a:rPr>
                  <a:t>Talesova</a:t>
                </a:r>
                <a:r>
                  <a:rPr lang="en-US" sz="2200" b="1" i="1" spc="-100" dirty="0">
                    <a:solidFill>
                      <a:srgbClr val="92D050"/>
                    </a:solidFill>
                  </a:rPr>
                  <a:t> </a:t>
                </a:r>
                <a:r>
                  <a:rPr lang="en-US" sz="2200" b="1" i="1" spc="-100" dirty="0" err="1">
                    <a:solidFill>
                      <a:srgbClr val="92D050"/>
                    </a:solidFill>
                  </a:rPr>
                  <a:t>teorema</a:t>
                </a:r>
                <a:r>
                  <a:rPr lang="en-US" sz="2200" b="1" i="1" spc="-100" dirty="0">
                    <a:solidFill>
                      <a:srgbClr val="92D050"/>
                    </a:solidFill>
                  </a:rPr>
                  <a:t>)</a:t>
                </a:r>
                <a:br>
                  <a:rPr lang="en-US" sz="2200" spc="-100" dirty="0"/>
                </a:br>
                <a:r>
                  <a:rPr lang="en-US" sz="2200" spc="-100" dirty="0" err="1"/>
                  <a:t>Ako</a:t>
                </a:r>
                <a:r>
                  <a:rPr lang="en-US" sz="2200" spc="-100" dirty="0"/>
                  <a:t> </a:t>
                </a:r>
                <a:r>
                  <a:rPr lang="en-US" sz="2200" spc="-100" dirty="0" err="1"/>
                  <a:t>paralelne</a:t>
                </a:r>
                <a:r>
                  <a:rPr lang="en-US" sz="2200" spc="-100" dirty="0"/>
                  <a:t> </a:t>
                </a:r>
                <a:r>
                  <a:rPr lang="en-US" sz="2200" spc="-100" dirty="0" err="1"/>
                  <a:t>prave</a:t>
                </a:r>
                <a:r>
                  <a:rPr lang="en-US" sz="2200" spc="-100" dirty="0"/>
                  <a:t> </a:t>
                </a:r>
                <a14:m>
                  <m:oMath xmlns:m="http://schemas.openxmlformats.org/officeDocument/2006/math">
                    <m:r>
                      <a:rPr lang="en-US" sz="2200" i="1" spc="-100" dirty="0">
                        <a:latin typeface="Cambria Math" panose="02040503050406030204" pitchFamily="18" charset="0"/>
                      </a:rPr>
                      <m:t>𝑎</m:t>
                    </m:r>
                  </m:oMath>
                </a14:m>
                <a:r>
                  <a:rPr lang="en-US" sz="2200" spc="-100" dirty="0"/>
                  <a:t> </a:t>
                </a:r>
                <a:r>
                  <a:rPr lang="en-US" sz="2200" spc="-100" dirty="0" err="1"/>
                  <a:t>i</a:t>
                </a:r>
                <a:r>
                  <a:rPr lang="en-US" sz="2200" spc="-100" dirty="0"/>
                  <a:t> </a:t>
                </a:r>
                <a14:m>
                  <m:oMath xmlns:m="http://schemas.openxmlformats.org/officeDocument/2006/math">
                    <m:r>
                      <a:rPr lang="en-US" sz="2200" i="1" spc="-100" dirty="0">
                        <a:latin typeface="Cambria Math" panose="02040503050406030204" pitchFamily="18" charset="0"/>
                      </a:rPr>
                      <m:t>𝑏</m:t>
                    </m:r>
                  </m:oMath>
                </a14:m>
                <a:r>
                  <a:rPr lang="en-US" sz="2200" spc="-100" dirty="0"/>
                  <a:t> </a:t>
                </a:r>
                <a:r>
                  <a:rPr lang="en-US" sz="2200" spc="-100" dirty="0" err="1"/>
                  <a:t>presijecaju</a:t>
                </a:r>
                <a:r>
                  <a:rPr lang="en-US" sz="2200" spc="-100" dirty="0"/>
                  <a:t> </a:t>
                </a:r>
                <a:r>
                  <a:rPr lang="en-US" sz="2200" spc="-100" dirty="0" err="1"/>
                  <a:t>pravu</a:t>
                </a:r>
                <a:r>
                  <a:rPr lang="en-US" sz="2200" spc="-100" dirty="0"/>
                  <a:t> </a:t>
                </a:r>
                <a14:m>
                  <m:oMath xmlns:m="http://schemas.openxmlformats.org/officeDocument/2006/math">
                    <m:r>
                      <a:rPr lang="en-US" sz="2200" i="1" spc="-100" dirty="0">
                        <a:latin typeface="Cambria Math" panose="02040503050406030204" pitchFamily="18" charset="0"/>
                      </a:rPr>
                      <m:t>𝑝</m:t>
                    </m:r>
                  </m:oMath>
                </a14:m>
                <a:r>
                  <a:rPr lang="en-US" sz="2200" spc="-100" dirty="0"/>
                  <a:t> u </a:t>
                </a:r>
                <a:r>
                  <a:rPr lang="en-US" sz="2200" spc="-100" dirty="0" err="1"/>
                  <a:t>tačkama</a:t>
                </a:r>
                <a:r>
                  <a:rPr lang="en-US" sz="2200" spc="-100" dirty="0"/>
                  <a:t> </a:t>
                </a:r>
                <a14:m>
                  <m:oMath xmlns:m="http://schemas.openxmlformats.org/officeDocument/2006/math">
                    <m:r>
                      <a:rPr lang="en-US" sz="2200" i="1" spc="-100" dirty="0">
                        <a:latin typeface="Cambria Math" panose="02040503050406030204" pitchFamily="18" charset="0"/>
                      </a:rPr>
                      <m:t>𝐴</m:t>
                    </m:r>
                    <m:r>
                      <a:rPr lang="en-US" sz="2200" i="1" spc="-100" dirty="0">
                        <a:latin typeface="Cambria Math" panose="02040503050406030204" pitchFamily="18" charset="0"/>
                      </a:rPr>
                      <m:t> </m:t>
                    </m:r>
                  </m:oMath>
                </a14:m>
                <a:r>
                  <a:rPr lang="en-US" sz="2200" spc="-100" dirty="0" err="1"/>
                  <a:t>i</a:t>
                </a:r>
                <a:r>
                  <a:rPr lang="en-US" sz="2200" spc="-100" dirty="0"/>
                  <a:t> </a:t>
                </a:r>
                <a14:m>
                  <m:oMath xmlns:m="http://schemas.openxmlformats.org/officeDocument/2006/math">
                    <m:r>
                      <a:rPr lang="en-US" sz="2200" i="1" spc="-100" dirty="0">
                        <a:latin typeface="Cambria Math" panose="02040503050406030204" pitchFamily="18" charset="0"/>
                      </a:rPr>
                      <m:t>𝐵</m:t>
                    </m:r>
                  </m:oMath>
                </a14:m>
                <a:r>
                  <a:rPr lang="en-US" sz="2200" spc="-100" dirty="0"/>
                  <a:t>, a </a:t>
                </a:r>
                <a:r>
                  <a:rPr lang="en-US" sz="2200" spc="-100" dirty="0" err="1"/>
                  <a:t>pravu</a:t>
                </a:r>
                <a:r>
                  <a:rPr lang="en-US" sz="2200" spc="-100" dirty="0"/>
                  <a:t> </a:t>
                </a:r>
                <a14:m>
                  <m:oMath xmlns:m="http://schemas.openxmlformats.org/officeDocument/2006/math">
                    <m:r>
                      <a:rPr lang="en-US" sz="2200" i="1" spc="-100" dirty="0">
                        <a:latin typeface="Cambria Math" panose="02040503050406030204" pitchFamily="18" charset="0"/>
                      </a:rPr>
                      <m:t>𝑞</m:t>
                    </m:r>
                  </m:oMath>
                </a14:m>
                <a:r>
                  <a:rPr lang="en-US" sz="2200" spc="-100" dirty="0"/>
                  <a:t> u </a:t>
                </a:r>
                <a:r>
                  <a:rPr lang="en-US" sz="2200" spc="-100" dirty="0" err="1"/>
                  <a:t>tačkama</a:t>
                </a:r>
                <a:r>
                  <a:rPr lang="en-US" sz="2200" spc="-100" dirty="0"/>
                  <a:t> </a:t>
                </a:r>
                <a14:m>
                  <m:oMath xmlns:m="http://schemas.openxmlformats.org/officeDocument/2006/math">
                    <m:sSub>
                      <m:sSubPr>
                        <m:ctrlPr>
                          <a:rPr lang="en-US" sz="2200" i="1" spc="-100">
                            <a:latin typeface="Cambria Math" panose="02040503050406030204" pitchFamily="18" charset="0"/>
                          </a:rPr>
                        </m:ctrlPr>
                      </m:sSubPr>
                      <m:e>
                        <m:r>
                          <a:rPr lang="en-US" sz="2200" b="0" i="1" spc="-100">
                            <a:latin typeface="Cambria Math" panose="02040503050406030204" pitchFamily="18" charset="0"/>
                          </a:rPr>
                          <m:t>𝐴</m:t>
                        </m:r>
                      </m:e>
                      <m:sub>
                        <m:r>
                          <a:rPr lang="en-US" sz="2200" b="0" i="1" spc="-100">
                            <a:latin typeface="Cambria Math" panose="02040503050406030204" pitchFamily="18" charset="0"/>
                          </a:rPr>
                          <m:t>1</m:t>
                        </m:r>
                      </m:sub>
                    </m:sSub>
                    <m:r>
                      <a:rPr lang="en-US" sz="2200" b="0" i="1" spc="-100">
                        <a:latin typeface="Cambria Math" panose="02040503050406030204" pitchFamily="18" charset="0"/>
                      </a:rPr>
                      <m:t> </m:t>
                    </m:r>
                    <m:r>
                      <a:rPr lang="en-US" sz="2200" b="0" i="1" spc="-100">
                        <a:latin typeface="Cambria Math" panose="02040503050406030204" pitchFamily="18" charset="0"/>
                      </a:rPr>
                      <m:t>𝑖</m:t>
                    </m:r>
                    <m:r>
                      <a:rPr lang="en-US" sz="2200" b="0" i="1" spc="-100">
                        <a:latin typeface="Cambria Math" panose="02040503050406030204" pitchFamily="18" charset="0"/>
                      </a:rPr>
                      <m:t> </m:t>
                    </m:r>
                    <m:sSub>
                      <m:sSubPr>
                        <m:ctrlPr>
                          <a:rPr lang="en-US" sz="2200" i="1" spc="-100">
                            <a:latin typeface="Cambria Math" panose="02040503050406030204" pitchFamily="18" charset="0"/>
                          </a:rPr>
                        </m:ctrlPr>
                      </m:sSubPr>
                      <m:e>
                        <m:r>
                          <a:rPr lang="en-US" sz="2200" b="0" i="1" spc="-100">
                            <a:latin typeface="Cambria Math" panose="02040503050406030204" pitchFamily="18" charset="0"/>
                          </a:rPr>
                          <m:t>𝐵</m:t>
                        </m:r>
                      </m:e>
                      <m:sub>
                        <m:r>
                          <a:rPr lang="en-US" sz="2200" b="0" i="1" spc="-100">
                            <a:latin typeface="Cambria Math" panose="02040503050406030204" pitchFamily="18" charset="0"/>
                          </a:rPr>
                          <m:t>1</m:t>
                        </m:r>
                      </m:sub>
                    </m:sSub>
                  </m:oMath>
                </a14:m>
                <a:r>
                  <a:rPr lang="en-US" sz="2200" spc="-100" dirty="0"/>
                  <a:t>, </a:t>
                </a:r>
                <a:r>
                  <a:rPr lang="en-US" sz="2200" spc="-100" dirty="0" err="1"/>
                  <a:t>i</a:t>
                </a:r>
                <a:r>
                  <a:rPr lang="en-US" sz="2200" spc="-100" dirty="0"/>
                  <a:t> </a:t>
                </a:r>
                <a:r>
                  <a:rPr lang="en-US" sz="2200" spc="-100" dirty="0" err="1"/>
                  <a:t>ako</a:t>
                </a:r>
                <a:r>
                  <a:rPr lang="en-US" sz="2200" spc="-100" dirty="0"/>
                  <a:t> je </a:t>
                </a:r>
                <a14:m>
                  <m:oMath xmlns:m="http://schemas.openxmlformats.org/officeDocument/2006/math">
                    <m:r>
                      <a:rPr lang="en-US" sz="2200" i="1" spc="-100" dirty="0">
                        <a:latin typeface="Cambria Math" panose="02040503050406030204" pitchFamily="18" charset="0"/>
                      </a:rPr>
                      <m:t>𝑆</m:t>
                    </m:r>
                  </m:oMath>
                </a14:m>
                <a:r>
                  <a:rPr lang="en-US" sz="2200" spc="-100" dirty="0"/>
                  <a:t> </a:t>
                </a:r>
                <a:r>
                  <a:rPr lang="en-US" sz="2200" spc="-100" dirty="0" err="1"/>
                  <a:t>zajednička</a:t>
                </a:r>
                <a:r>
                  <a:rPr lang="en-US" sz="2200" spc="-100" dirty="0"/>
                  <a:t> </a:t>
                </a:r>
                <a:r>
                  <a:rPr lang="en-US" sz="2200" spc="-100" dirty="0" err="1"/>
                  <a:t>tačka</a:t>
                </a:r>
                <a:r>
                  <a:rPr lang="en-US" sz="2200" spc="-100" dirty="0"/>
                  <a:t> </a:t>
                </a:r>
                <a:r>
                  <a:rPr lang="en-US" sz="2200" spc="-100" dirty="0" err="1"/>
                  <a:t>pravih</a:t>
                </a:r>
                <a:r>
                  <a:rPr lang="en-US" sz="2200" spc="-100" dirty="0"/>
                  <a:t> </a:t>
                </a:r>
                <a14:m>
                  <m:oMath xmlns:m="http://schemas.openxmlformats.org/officeDocument/2006/math">
                    <m:r>
                      <a:rPr lang="en-US" sz="2200" i="1" spc="-100" dirty="0">
                        <a:latin typeface="Cambria Math" panose="02040503050406030204" pitchFamily="18" charset="0"/>
                      </a:rPr>
                      <m:t>𝑝</m:t>
                    </m:r>
                  </m:oMath>
                </a14:m>
                <a:r>
                  <a:rPr lang="en-US" sz="2200" spc="-100" dirty="0"/>
                  <a:t> </a:t>
                </a:r>
                <a:r>
                  <a:rPr lang="en-US" sz="2200" spc="-100" dirty="0" err="1"/>
                  <a:t>i</a:t>
                </a:r>
                <a:r>
                  <a:rPr lang="en-US" sz="2200" spc="-100" dirty="0"/>
                  <a:t> </a:t>
                </a:r>
                <a14:m>
                  <m:oMath xmlns:m="http://schemas.openxmlformats.org/officeDocument/2006/math">
                    <m:r>
                      <a:rPr lang="en-US" sz="2200" i="1" spc="-100" dirty="0">
                        <a:latin typeface="Cambria Math" panose="02040503050406030204" pitchFamily="18" charset="0"/>
                      </a:rPr>
                      <m:t>𝑞</m:t>
                    </m:r>
                  </m:oMath>
                </a14:m>
                <a:r>
                  <a:rPr lang="en-US" sz="2200" spc="-100" dirty="0"/>
                  <a:t>, </a:t>
                </a:r>
                <a:r>
                  <a:rPr lang="en-US" sz="2200" spc="-100" dirty="0" err="1"/>
                  <a:t>tada</a:t>
                </a:r>
                <a:r>
                  <a:rPr lang="en-US" sz="2200" spc="-100" dirty="0"/>
                  <a:t> </a:t>
                </a:r>
                <a:r>
                  <a:rPr lang="en-US" sz="2200" spc="-100" dirty="0" err="1"/>
                  <a:t>važi</a:t>
                </a:r>
                <a:r>
                  <a:rPr lang="en-US" sz="2200" spc="-100" dirty="0"/>
                  <a:t>:</a:t>
                </a:r>
              </a:p>
            </p:txBody>
          </p:sp>
        </mc:Choice>
        <mc:Fallback xmlns="">
          <p:sp>
            <p:nvSpPr>
              <p:cNvPr id="2" name="Title 1">
                <a:extLst>
                  <a:ext uri="{FF2B5EF4-FFF2-40B4-BE49-F238E27FC236}">
                    <a16:creationId xmlns:a16="http://schemas.microsoft.com/office/drawing/2014/main" id="{AF197092-398C-48A0-8A9D-15D4581ABEBD}"/>
                  </a:ext>
                </a:extLst>
              </p:cNvPr>
              <p:cNvSpPr>
                <a:spLocks noGrp="1" noRot="1" noChangeAspect="1" noMove="1" noResize="1" noEditPoints="1" noAdjustHandles="1" noChangeArrowheads="1" noChangeShapeType="1" noTextEdit="1"/>
              </p:cNvSpPr>
              <p:nvPr>
                <p:ph type="title"/>
              </p:nvPr>
            </p:nvSpPr>
            <p:spPr>
              <a:xfrm>
                <a:off x="6480000" y="720000"/>
                <a:ext cx="5015638" cy="2804400"/>
              </a:xfrm>
              <a:blipFill>
                <a:blip r:embed="rId2"/>
                <a:stretch>
                  <a:fillRect b="-60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B11D6D1-7B98-4281-9508-938121607D5A}"/>
                  </a:ext>
                </a:extLst>
              </p:cNvPr>
              <p:cNvSpPr>
                <a:spLocks noGrp="1"/>
              </p:cNvSpPr>
              <p:nvPr>
                <p:ph idx="1"/>
              </p:nvPr>
            </p:nvSpPr>
            <p:spPr>
              <a:xfrm>
                <a:off x="6480000" y="3830399"/>
                <a:ext cx="5015638" cy="1938576"/>
              </a:xfrm>
            </p:spPr>
            <p:txBody>
              <a:bodyPr vert="horz" lIns="0" tIns="0" rIns="0" bIns="0" rtlCol="0">
                <a:normAutofit/>
              </a:bodyPr>
              <a:lstStyle/>
              <a:p>
                <a:pPr marL="0" indent="0" algn="ctr">
                  <a:buNone/>
                </a:pPr>
                <a14:m>
                  <m:oMathPara xmlns:m="http://schemas.openxmlformats.org/officeDocument/2006/math">
                    <m:oMathParaPr>
                      <m:jc m:val="centerGroup"/>
                    </m:oMathParaPr>
                    <m:oMath xmlns:m="http://schemas.openxmlformats.org/officeDocument/2006/math">
                      <m:f>
                        <m:fPr>
                          <m:ctrlPr>
                            <a:rPr lang="en-US" sz="2800" i="1">
                              <a:solidFill>
                                <a:schemeClr val="tx2">
                                  <a:lumMod val="90000"/>
                                </a:schemeClr>
                              </a:solidFill>
                              <a:latin typeface="Cambria Math" panose="02040503050406030204" pitchFamily="18" charset="0"/>
                            </a:rPr>
                          </m:ctrlPr>
                        </m:fPr>
                        <m:num>
                          <m:r>
                            <a:rPr lang="en-US" sz="2800" b="0" i="1">
                              <a:solidFill>
                                <a:schemeClr val="tx2">
                                  <a:lumMod val="90000"/>
                                </a:schemeClr>
                              </a:solidFill>
                              <a:latin typeface="Cambria Math" panose="02040503050406030204" pitchFamily="18" charset="0"/>
                            </a:rPr>
                            <m:t>𝐴</m:t>
                          </m:r>
                          <m:sSub>
                            <m:sSubPr>
                              <m:ctrlPr>
                                <a:rPr lang="en-US" sz="2800" b="0" i="1">
                                  <a:solidFill>
                                    <a:schemeClr val="tx2">
                                      <a:lumMod val="90000"/>
                                    </a:schemeClr>
                                  </a:solidFill>
                                  <a:latin typeface="Cambria Math" panose="02040503050406030204" pitchFamily="18" charset="0"/>
                                </a:rPr>
                              </m:ctrlPr>
                            </m:sSubPr>
                            <m:e>
                              <m:r>
                                <a:rPr lang="en-US" sz="2800" b="0" i="1">
                                  <a:solidFill>
                                    <a:schemeClr val="tx2">
                                      <a:lumMod val="90000"/>
                                    </a:schemeClr>
                                  </a:solidFill>
                                  <a:latin typeface="Cambria Math" panose="02040503050406030204" pitchFamily="18" charset="0"/>
                                </a:rPr>
                                <m:t>𝐴</m:t>
                              </m:r>
                            </m:e>
                            <m:sub>
                              <m:r>
                                <a:rPr lang="en-US" sz="2800" b="0" i="1">
                                  <a:solidFill>
                                    <a:schemeClr val="tx2">
                                      <a:lumMod val="90000"/>
                                    </a:schemeClr>
                                  </a:solidFill>
                                  <a:latin typeface="Cambria Math" panose="02040503050406030204" pitchFamily="18" charset="0"/>
                                </a:rPr>
                                <m:t>1</m:t>
                              </m:r>
                            </m:sub>
                          </m:sSub>
                        </m:num>
                        <m:den>
                          <m:r>
                            <a:rPr lang="en-US" sz="2800" b="0" i="1">
                              <a:solidFill>
                                <a:schemeClr val="tx2">
                                  <a:lumMod val="90000"/>
                                </a:schemeClr>
                              </a:solidFill>
                              <a:latin typeface="Cambria Math" panose="02040503050406030204" pitchFamily="18" charset="0"/>
                            </a:rPr>
                            <m:t>𝐵</m:t>
                          </m:r>
                          <m:sSub>
                            <m:sSubPr>
                              <m:ctrlPr>
                                <a:rPr lang="en-US" sz="2800" i="1">
                                  <a:solidFill>
                                    <a:schemeClr val="tx2">
                                      <a:lumMod val="90000"/>
                                    </a:schemeClr>
                                  </a:solidFill>
                                  <a:latin typeface="Cambria Math" panose="02040503050406030204" pitchFamily="18" charset="0"/>
                                </a:rPr>
                              </m:ctrlPr>
                            </m:sSubPr>
                            <m:e>
                              <m:r>
                                <a:rPr lang="en-US" sz="2800" b="0" i="1">
                                  <a:solidFill>
                                    <a:schemeClr val="tx2">
                                      <a:lumMod val="90000"/>
                                    </a:schemeClr>
                                  </a:solidFill>
                                  <a:latin typeface="Cambria Math" panose="02040503050406030204" pitchFamily="18" charset="0"/>
                                </a:rPr>
                                <m:t>𝐵</m:t>
                              </m:r>
                            </m:e>
                            <m:sub>
                              <m:r>
                                <a:rPr lang="en-US" sz="2800" i="1">
                                  <a:solidFill>
                                    <a:schemeClr val="tx2">
                                      <a:lumMod val="90000"/>
                                    </a:schemeClr>
                                  </a:solidFill>
                                  <a:latin typeface="Cambria Math" panose="02040503050406030204" pitchFamily="18" charset="0"/>
                                </a:rPr>
                                <m:t>1</m:t>
                              </m:r>
                            </m:sub>
                          </m:sSub>
                        </m:den>
                      </m:f>
                      <m:r>
                        <a:rPr lang="en-US" sz="2800" b="0" i="1">
                          <a:solidFill>
                            <a:schemeClr val="tx2">
                              <a:lumMod val="90000"/>
                            </a:schemeClr>
                          </a:solidFill>
                          <a:latin typeface="Cambria Math" panose="02040503050406030204" pitchFamily="18" charset="0"/>
                        </a:rPr>
                        <m:t>=</m:t>
                      </m:r>
                      <m:f>
                        <m:fPr>
                          <m:ctrlPr>
                            <a:rPr lang="en-US" sz="2800" i="1">
                              <a:solidFill>
                                <a:schemeClr val="tx2">
                                  <a:lumMod val="90000"/>
                                </a:schemeClr>
                              </a:solidFill>
                              <a:latin typeface="Cambria Math" panose="02040503050406030204" pitchFamily="18" charset="0"/>
                            </a:rPr>
                          </m:ctrlPr>
                        </m:fPr>
                        <m:num>
                          <m:r>
                            <a:rPr lang="en-US" sz="2800" b="0" i="1">
                              <a:solidFill>
                                <a:schemeClr val="tx2">
                                  <a:lumMod val="90000"/>
                                </a:schemeClr>
                              </a:solidFill>
                              <a:latin typeface="Cambria Math" panose="02040503050406030204" pitchFamily="18" charset="0"/>
                            </a:rPr>
                            <m:t>𝑆𝐴</m:t>
                          </m:r>
                        </m:num>
                        <m:den>
                          <m:r>
                            <a:rPr lang="en-US" sz="2800" b="0" i="1">
                              <a:solidFill>
                                <a:schemeClr val="tx2">
                                  <a:lumMod val="90000"/>
                                </a:schemeClr>
                              </a:solidFill>
                              <a:latin typeface="Cambria Math" panose="02040503050406030204" pitchFamily="18" charset="0"/>
                            </a:rPr>
                            <m:t>𝑆𝐵</m:t>
                          </m:r>
                        </m:den>
                      </m:f>
                      <m:r>
                        <a:rPr lang="en-US" sz="2800" b="0" i="1">
                          <a:solidFill>
                            <a:schemeClr val="tx2">
                              <a:lumMod val="90000"/>
                            </a:schemeClr>
                          </a:solidFill>
                          <a:latin typeface="Cambria Math" panose="02040503050406030204" pitchFamily="18" charset="0"/>
                        </a:rPr>
                        <m:t>=</m:t>
                      </m:r>
                      <m:f>
                        <m:fPr>
                          <m:ctrlPr>
                            <a:rPr lang="en-US" sz="2800" i="1">
                              <a:solidFill>
                                <a:schemeClr val="tx2">
                                  <a:lumMod val="90000"/>
                                </a:schemeClr>
                              </a:solidFill>
                              <a:latin typeface="Cambria Math" panose="02040503050406030204" pitchFamily="18" charset="0"/>
                            </a:rPr>
                          </m:ctrlPr>
                        </m:fPr>
                        <m:num>
                          <m:r>
                            <a:rPr lang="en-US" sz="2800" b="0" i="1">
                              <a:solidFill>
                                <a:schemeClr val="tx2">
                                  <a:lumMod val="90000"/>
                                </a:schemeClr>
                              </a:solidFill>
                              <a:latin typeface="Cambria Math" panose="02040503050406030204" pitchFamily="18" charset="0"/>
                            </a:rPr>
                            <m:t>𝑆</m:t>
                          </m:r>
                          <m:sSub>
                            <m:sSubPr>
                              <m:ctrlPr>
                                <a:rPr lang="en-US" sz="2800" i="1">
                                  <a:solidFill>
                                    <a:schemeClr val="tx2">
                                      <a:lumMod val="90000"/>
                                    </a:schemeClr>
                                  </a:solidFill>
                                  <a:latin typeface="Cambria Math" panose="02040503050406030204" pitchFamily="18" charset="0"/>
                                </a:rPr>
                              </m:ctrlPr>
                            </m:sSubPr>
                            <m:e>
                              <m:r>
                                <a:rPr lang="en-US" sz="2800" i="1">
                                  <a:solidFill>
                                    <a:schemeClr val="tx2">
                                      <a:lumMod val="90000"/>
                                    </a:schemeClr>
                                  </a:solidFill>
                                  <a:latin typeface="Cambria Math" panose="02040503050406030204" pitchFamily="18" charset="0"/>
                                </a:rPr>
                                <m:t>𝐴</m:t>
                              </m:r>
                            </m:e>
                            <m:sub>
                              <m:r>
                                <a:rPr lang="en-US" sz="2800" i="1">
                                  <a:solidFill>
                                    <a:schemeClr val="tx2">
                                      <a:lumMod val="90000"/>
                                    </a:schemeClr>
                                  </a:solidFill>
                                  <a:latin typeface="Cambria Math" panose="02040503050406030204" pitchFamily="18" charset="0"/>
                                </a:rPr>
                                <m:t>1</m:t>
                              </m:r>
                            </m:sub>
                          </m:sSub>
                        </m:num>
                        <m:den>
                          <m:r>
                            <a:rPr lang="en-US" sz="2800" b="0" i="1">
                              <a:solidFill>
                                <a:schemeClr val="tx2">
                                  <a:lumMod val="90000"/>
                                </a:schemeClr>
                              </a:solidFill>
                              <a:latin typeface="Cambria Math" panose="02040503050406030204" pitchFamily="18" charset="0"/>
                            </a:rPr>
                            <m:t>𝑆</m:t>
                          </m:r>
                          <m:sSub>
                            <m:sSubPr>
                              <m:ctrlPr>
                                <a:rPr lang="en-US" sz="2800" i="1">
                                  <a:solidFill>
                                    <a:schemeClr val="tx2">
                                      <a:lumMod val="90000"/>
                                    </a:schemeClr>
                                  </a:solidFill>
                                  <a:latin typeface="Cambria Math" panose="02040503050406030204" pitchFamily="18" charset="0"/>
                                </a:rPr>
                              </m:ctrlPr>
                            </m:sSubPr>
                            <m:e>
                              <m:r>
                                <a:rPr lang="en-US" sz="2800" b="0" i="1">
                                  <a:solidFill>
                                    <a:schemeClr val="tx2">
                                      <a:lumMod val="90000"/>
                                    </a:schemeClr>
                                  </a:solidFill>
                                  <a:latin typeface="Cambria Math" panose="02040503050406030204" pitchFamily="18" charset="0"/>
                                </a:rPr>
                                <m:t>𝐵</m:t>
                              </m:r>
                            </m:e>
                            <m:sub>
                              <m:r>
                                <a:rPr lang="en-US" sz="2800" i="1">
                                  <a:solidFill>
                                    <a:schemeClr val="tx2">
                                      <a:lumMod val="90000"/>
                                    </a:schemeClr>
                                  </a:solidFill>
                                  <a:latin typeface="Cambria Math" panose="02040503050406030204" pitchFamily="18" charset="0"/>
                                </a:rPr>
                                <m:t>1</m:t>
                              </m:r>
                            </m:sub>
                          </m:sSub>
                        </m:den>
                      </m:f>
                    </m:oMath>
                  </m:oMathPara>
                </a14:m>
                <a:endParaRPr lang="en-US" sz="2800" dirty="0">
                  <a:solidFill>
                    <a:schemeClr val="tx2">
                      <a:lumMod val="90000"/>
                    </a:schemeClr>
                  </a:solidFill>
                </a:endParaRPr>
              </a:p>
            </p:txBody>
          </p:sp>
        </mc:Choice>
        <mc:Fallback xmlns="">
          <p:sp>
            <p:nvSpPr>
              <p:cNvPr id="3" name="Content Placeholder 2">
                <a:extLst>
                  <a:ext uri="{FF2B5EF4-FFF2-40B4-BE49-F238E27FC236}">
                    <a16:creationId xmlns:a16="http://schemas.microsoft.com/office/drawing/2014/main" id="{AB11D6D1-7B98-4281-9508-938121607D5A}"/>
                  </a:ext>
                </a:extLst>
              </p:cNvPr>
              <p:cNvSpPr>
                <a:spLocks noGrp="1" noRot="1" noChangeAspect="1" noMove="1" noResize="1" noEditPoints="1" noAdjustHandles="1" noChangeArrowheads="1" noChangeShapeType="1" noTextEdit="1"/>
              </p:cNvSpPr>
              <p:nvPr>
                <p:ph idx="1"/>
              </p:nvPr>
            </p:nvSpPr>
            <p:spPr>
              <a:xfrm>
                <a:off x="6480000" y="3830399"/>
                <a:ext cx="5015638" cy="1938576"/>
              </a:xfrm>
              <a:blipFill>
                <a:blip r:embed="rId3"/>
                <a:stretch>
                  <a:fillRect/>
                </a:stretch>
              </a:blipFill>
            </p:spPr>
            <p:txBody>
              <a:bodyPr/>
              <a:lstStyle/>
              <a:p>
                <a:r>
                  <a:rPr lang="en-US">
                    <a:noFill/>
                  </a:rPr>
                  <a:t> </a:t>
                </a:r>
              </a:p>
            </p:txBody>
          </p:sp>
        </mc:Fallback>
      </mc:AlternateContent>
      <p:sp useBgFill="1">
        <p:nvSpPr>
          <p:cNvPr id="16" name="Freeform: Shape 15">
            <a:extLst>
              <a:ext uri="{FF2B5EF4-FFF2-40B4-BE49-F238E27FC236}">
                <a16:creationId xmlns:a16="http://schemas.microsoft.com/office/drawing/2014/main" id="{D72FA90D-8CAF-4C39-88C1-00DD80AF9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a:off x="-542374" y="542375"/>
            <a:ext cx="6858000" cy="5773253"/>
          </a:xfrm>
          <a:custGeom>
            <a:avLst/>
            <a:gdLst>
              <a:gd name="connsiteX0" fmla="*/ 0 w 6858000"/>
              <a:gd name="connsiteY0" fmla="*/ 5773253 h 5773253"/>
              <a:gd name="connsiteX1" fmla="*/ 0 w 6858000"/>
              <a:gd name="connsiteY1" fmla="*/ 43571 h 5773253"/>
              <a:gd name="connsiteX2" fmla="*/ 266567 w 6858000"/>
              <a:gd name="connsiteY2" fmla="*/ 43992 h 5773253"/>
              <a:gd name="connsiteX3" fmla="*/ 2395558 w 6858000"/>
              <a:gd name="connsiteY3" fmla="*/ 21121 h 5773253"/>
              <a:gd name="connsiteX4" fmla="*/ 6845953 w 6858000"/>
              <a:gd name="connsiteY4" fmla="*/ 52794 h 5773253"/>
              <a:gd name="connsiteX5" fmla="*/ 6858000 w 6858000"/>
              <a:gd name="connsiteY5" fmla="*/ 53070 h 5773253"/>
              <a:gd name="connsiteX6" fmla="*/ 6858000 w 6858000"/>
              <a:gd name="connsiteY6" fmla="*/ 5773253 h 577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73253">
                <a:moveTo>
                  <a:pt x="0" y="5773253"/>
                </a:moveTo>
                <a:lnTo>
                  <a:pt x="0" y="43571"/>
                </a:lnTo>
                <a:lnTo>
                  <a:pt x="266567" y="43992"/>
                </a:lnTo>
                <a:cubicBezTo>
                  <a:pt x="1182954" y="44986"/>
                  <a:pt x="2015133" y="42335"/>
                  <a:pt x="2395558" y="21121"/>
                </a:cubicBezTo>
                <a:cubicBezTo>
                  <a:pt x="3029599" y="-26022"/>
                  <a:pt x="5182696" y="15228"/>
                  <a:pt x="6845953" y="52794"/>
                </a:cubicBezTo>
                <a:lnTo>
                  <a:pt x="6858000" y="53070"/>
                </a:lnTo>
                <a:lnTo>
                  <a:pt x="6858000" y="5773253"/>
                </a:ln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pic>
        <p:nvPicPr>
          <p:cNvPr id="5" name="Picture 4" descr="A picture containing text, map, boat, photo&#10;&#10;Description automatically generated">
            <a:extLst>
              <a:ext uri="{FF2B5EF4-FFF2-40B4-BE49-F238E27FC236}">
                <a16:creationId xmlns:a16="http://schemas.microsoft.com/office/drawing/2014/main" id="{87FA6D7A-9A20-4B60-ADD3-0B45C532B0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269" y="1555996"/>
            <a:ext cx="5294713" cy="3746008"/>
          </a:xfrm>
          <a:custGeom>
            <a:avLst/>
            <a:gdLst/>
            <a:ahLst/>
            <a:cxnLst/>
            <a:rect l="l" t="t" r="r" b="b"/>
            <a:pathLst>
              <a:path w="5014800" h="5409338">
                <a:moveTo>
                  <a:pt x="0" y="0"/>
                </a:moveTo>
                <a:lnTo>
                  <a:pt x="5014800" y="0"/>
                </a:lnTo>
                <a:lnTo>
                  <a:pt x="5014800" y="5409338"/>
                </a:lnTo>
                <a:lnTo>
                  <a:pt x="0" y="5409338"/>
                </a:lnTo>
                <a:close/>
              </a:path>
            </a:pathLst>
          </a:custGeom>
        </p:spPr>
      </p:pic>
    </p:spTree>
    <p:extLst>
      <p:ext uri="{BB962C8B-B14F-4D97-AF65-F5344CB8AC3E}">
        <p14:creationId xmlns:p14="http://schemas.microsoft.com/office/powerpoint/2010/main" val="30681679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FD02D-9B36-4DC5-A5E4-678E08AEAF0D}"/>
              </a:ext>
            </a:extLst>
          </p:cNvPr>
          <p:cNvSpPr>
            <a:spLocks noGrp="1"/>
          </p:cNvSpPr>
          <p:nvPr>
            <p:ph type="title"/>
          </p:nvPr>
        </p:nvSpPr>
        <p:spPr>
          <a:xfrm>
            <a:off x="720000" y="619200"/>
            <a:ext cx="10728322" cy="717231"/>
          </a:xfrm>
        </p:spPr>
        <p:txBody>
          <a:bodyPr/>
          <a:lstStyle/>
          <a:p>
            <a:r>
              <a:rPr lang="sr-Latn-ME" dirty="0"/>
              <a:t>ZADACI:</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5CD0E58-8053-47CA-A238-2E8132A735EB}"/>
                  </a:ext>
                </a:extLst>
              </p:cNvPr>
              <p:cNvSpPr>
                <a:spLocks noGrp="1"/>
              </p:cNvSpPr>
              <p:nvPr>
                <p:ph idx="1"/>
              </p:nvPr>
            </p:nvSpPr>
            <p:spPr>
              <a:xfrm>
                <a:off x="720000" y="1505244"/>
                <a:ext cx="10728325" cy="4263732"/>
              </a:xfrm>
            </p:spPr>
            <p:txBody>
              <a:bodyPr>
                <a:noAutofit/>
              </a:bodyPr>
              <a:lstStyle/>
              <a:p>
                <a:pPr marL="514350" indent="-514350">
                  <a:buFont typeface="+mj-lt"/>
                  <a:buAutoNum type="arabicPeriod"/>
                </a:pPr>
                <a:r>
                  <a:rPr lang="sr-Latn-ME" sz="2400" dirty="0"/>
                  <a:t>Unutrašnji uglovi trougla su redom jednaki </a:t>
                </a:r>
                <a14:m>
                  <m:oMath xmlns:m="http://schemas.openxmlformats.org/officeDocument/2006/math">
                    <m:r>
                      <a:rPr lang="sr-Latn-ME" sz="2400" b="0" i="1" smtClean="0">
                        <a:latin typeface="Cambria Math" panose="02040503050406030204" pitchFamily="18" charset="0"/>
                      </a:rPr>
                      <m:t>2</m:t>
                    </m:r>
                    <m:r>
                      <a:rPr lang="sr-Latn-ME" sz="2400" b="0" i="1" smtClean="0">
                        <a:latin typeface="Cambria Math" panose="02040503050406030204" pitchFamily="18" charset="0"/>
                        <a:ea typeface="Cambria Math" panose="02040503050406030204" pitchFamily="18" charset="0"/>
                      </a:rPr>
                      <m:t>𝜑</m:t>
                    </m:r>
                    <m:r>
                      <a:rPr lang="sr-Latn-ME" sz="2400" b="0" i="1" smtClean="0">
                        <a:latin typeface="Cambria Math" panose="02040503050406030204" pitchFamily="18" charset="0"/>
                        <a:ea typeface="Cambria Math" panose="02040503050406030204" pitchFamily="18" charset="0"/>
                      </a:rPr>
                      <m:t>, 3</m:t>
                    </m:r>
                    <m:r>
                      <a:rPr lang="sr-Latn-ME" sz="2400" b="0" i="1" smtClean="0">
                        <a:latin typeface="Cambria Math" panose="02040503050406030204" pitchFamily="18" charset="0"/>
                        <a:ea typeface="Cambria Math" panose="02040503050406030204" pitchFamily="18" charset="0"/>
                      </a:rPr>
                      <m:t>𝜑</m:t>
                    </m:r>
                    <m:r>
                      <a:rPr lang="sr-Latn-ME" sz="2400" b="0" i="1" smtClean="0">
                        <a:latin typeface="Cambria Math" panose="02040503050406030204" pitchFamily="18" charset="0"/>
                        <a:ea typeface="Cambria Math" panose="02040503050406030204" pitchFamily="18" charset="0"/>
                      </a:rPr>
                      <m:t>, 4</m:t>
                    </m:r>
                    <m:r>
                      <a:rPr lang="sr-Latn-ME" sz="2400" b="0" i="1" smtClean="0">
                        <a:latin typeface="Cambria Math" panose="02040503050406030204" pitchFamily="18" charset="0"/>
                        <a:ea typeface="Cambria Math" panose="02040503050406030204" pitchFamily="18" charset="0"/>
                      </a:rPr>
                      <m:t>𝜑</m:t>
                    </m:r>
                  </m:oMath>
                </a14:m>
                <a:r>
                  <a:rPr lang="sr-Latn-ME" sz="2400" dirty="0"/>
                  <a:t>. Izračunaj u stepenima unutrašnje uglove trougla.</a:t>
                </a:r>
              </a:p>
              <a:p>
                <a:pPr marL="457200" indent="-457200">
                  <a:buFont typeface="+mj-lt"/>
                  <a:buAutoNum type="arabicPeriod"/>
                </a:pPr>
                <a:r>
                  <a:rPr lang="sr-Latn-ME" sz="2400" dirty="0"/>
                  <a:t>Neka su </a:t>
                </a:r>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r>
                      <a:rPr lang="sr-Latn-ME" sz="2400" b="0" i="1" smtClean="0">
                        <a:latin typeface="Cambria Math" panose="02040503050406030204" pitchFamily="18" charset="0"/>
                        <a:ea typeface="Cambria Math" panose="02040503050406030204" pitchFamily="18" charset="0"/>
                      </a:rPr>
                      <m:t>=42</m:t>
                    </m:r>
                    <m:r>
                      <a:rPr lang="sr-Latn-ME" sz="2400" i="1">
                        <a:latin typeface="Cambria Math" panose="02040503050406030204" pitchFamily="18" charset="0"/>
                        <a:ea typeface="Cambria Math" panose="02040503050406030204" pitchFamily="18" charset="0"/>
                      </a:rPr>
                      <m:t>°</m:t>
                    </m:r>
                    <m:r>
                      <a:rPr lang="sr-Latn-ME" sz="2400" b="0" i="1" smtClean="0">
                        <a:latin typeface="Cambria Math" panose="02040503050406030204" pitchFamily="18" charset="0"/>
                        <a:ea typeface="Cambria Math" panose="02040503050406030204" pitchFamily="18" charset="0"/>
                      </a:rPr>
                      <m:t> </m:t>
                    </m:r>
                    <m:r>
                      <a:rPr lang="sr-Latn-ME" sz="2400" b="0" i="1" smtClean="0">
                        <a:latin typeface="Cambria Math" panose="02040503050406030204" pitchFamily="18" charset="0"/>
                        <a:ea typeface="Cambria Math" panose="02040503050406030204" pitchFamily="18" charset="0"/>
                      </a:rPr>
                      <m:t>𝑖</m:t>
                    </m:r>
                    <m:r>
                      <a:rPr lang="sr-Latn-ME" sz="2400" b="0" i="1" smtClean="0">
                        <a:latin typeface="Cambria Math" panose="02040503050406030204" pitchFamily="18" charset="0"/>
                        <a:ea typeface="Cambria Math" panose="02040503050406030204" pitchFamily="18" charset="0"/>
                      </a:rPr>
                      <m:t> </m:t>
                    </m:r>
                    <m:r>
                      <a:rPr lang="sr-Latn-ME" sz="2400" b="0" i="1" smtClean="0">
                        <a:latin typeface="Cambria Math" panose="02040503050406030204" pitchFamily="18" charset="0"/>
                        <a:ea typeface="Cambria Math" panose="02040503050406030204" pitchFamily="18" charset="0"/>
                      </a:rPr>
                      <m:t>𝛽</m:t>
                    </m:r>
                    <m:r>
                      <a:rPr lang="sr-Latn-ME" sz="2400" b="0" i="1" smtClean="0">
                        <a:latin typeface="Cambria Math" panose="02040503050406030204" pitchFamily="18" charset="0"/>
                        <a:ea typeface="Cambria Math" panose="02040503050406030204" pitchFamily="18" charset="0"/>
                      </a:rPr>
                      <m:t>=56°</m:t>
                    </m:r>
                  </m:oMath>
                </a14:m>
                <a:r>
                  <a:rPr lang="sr-Latn-ME" sz="2400" dirty="0"/>
                  <a:t> uglovi trougla. Izračunaj uglove koje obrazju simetrale uglova </a:t>
                </a:r>
                <a14:m>
                  <m:oMath xmlns:m="http://schemas.openxmlformats.org/officeDocument/2006/math">
                    <m:r>
                      <a:rPr lang="sr-Latn-ME" sz="2400" i="1" smtClean="0">
                        <a:latin typeface="Cambria Math" panose="02040503050406030204" pitchFamily="18" charset="0"/>
                        <a:ea typeface="Cambria Math" panose="02040503050406030204" pitchFamily="18" charset="0"/>
                      </a:rPr>
                      <m:t>𝛼</m:t>
                    </m:r>
                    <m:r>
                      <a:rPr lang="sr-Latn-ME" sz="2400" b="0" i="1" smtClean="0">
                        <a:latin typeface="Cambria Math" panose="02040503050406030204" pitchFamily="18" charset="0"/>
                        <a:ea typeface="Cambria Math" panose="02040503050406030204" pitchFamily="18" charset="0"/>
                      </a:rPr>
                      <m:t> </m:t>
                    </m:r>
                    <m:r>
                      <a:rPr lang="sr-Latn-ME" sz="2400" b="0" i="1" smtClean="0">
                        <a:latin typeface="Cambria Math" panose="02040503050406030204" pitchFamily="18" charset="0"/>
                        <a:ea typeface="Cambria Math" panose="02040503050406030204" pitchFamily="18" charset="0"/>
                      </a:rPr>
                      <m:t>𝑖</m:t>
                    </m:r>
                    <m:r>
                      <a:rPr lang="sr-Latn-ME" sz="2400" b="0" i="1" smtClean="0">
                        <a:latin typeface="Cambria Math" panose="02040503050406030204" pitchFamily="18" charset="0"/>
                        <a:ea typeface="Cambria Math" panose="02040503050406030204" pitchFamily="18" charset="0"/>
                      </a:rPr>
                      <m:t> </m:t>
                    </m:r>
                    <m:r>
                      <a:rPr lang="sr-Latn-ME" sz="2400" b="0" i="1" smtClean="0">
                        <a:latin typeface="Cambria Math" panose="02040503050406030204" pitchFamily="18" charset="0"/>
                        <a:ea typeface="Cambria Math" panose="02040503050406030204" pitchFamily="18" charset="0"/>
                      </a:rPr>
                      <m:t>𝛾</m:t>
                    </m:r>
                  </m:oMath>
                </a14:m>
                <a:r>
                  <a:rPr lang="sr-Latn-ME" sz="2400" dirty="0"/>
                  <a:t>.</a:t>
                </a:r>
              </a:p>
              <a:p>
                <a:pPr marL="457200" indent="-457200">
                  <a:buFont typeface="+mj-lt"/>
                  <a:buAutoNum type="arabicPeriod"/>
                </a:pPr>
                <a:r>
                  <a:rPr lang="sr-Latn-ME" sz="2400" dirty="0"/>
                  <a:t>Spoljašnji ugao na osnovici jednakokrakog trougla je </a:t>
                </a:r>
                <a14:m>
                  <m:oMath xmlns:m="http://schemas.openxmlformats.org/officeDocument/2006/math">
                    <m:r>
                      <a:rPr lang="sr-Latn-ME" sz="2400" i="1">
                        <a:latin typeface="Cambria Math" panose="02040503050406030204" pitchFamily="18" charset="0"/>
                        <a:ea typeface="Cambria Math" panose="02040503050406030204" pitchFamily="18" charset="0"/>
                      </a:rPr>
                      <m:t>1</m:t>
                    </m:r>
                    <m:r>
                      <a:rPr lang="sr-Latn-ME" sz="2400" b="0" i="1" smtClean="0">
                        <a:latin typeface="Cambria Math" panose="02040503050406030204" pitchFamily="18" charset="0"/>
                        <a:ea typeface="Cambria Math" panose="02040503050406030204" pitchFamily="18" charset="0"/>
                      </a:rPr>
                      <m:t>00</m:t>
                    </m:r>
                    <m:r>
                      <a:rPr lang="sr-Latn-ME" sz="2400" i="1">
                        <a:latin typeface="Cambria Math" panose="02040503050406030204" pitchFamily="18" charset="0"/>
                        <a:ea typeface="Cambria Math" panose="02040503050406030204" pitchFamily="18" charset="0"/>
                      </a:rPr>
                      <m:t>°</m:t>
                    </m:r>
                  </m:oMath>
                </a14:m>
                <a:r>
                  <a:rPr lang="sr-Latn-ME" sz="2400" dirty="0"/>
                  <a:t>. Izračunaj ugao između visine i simetrale unutrašnjeg ugla iz jednog tjemena s osnovice trougla.</a:t>
                </a:r>
              </a:p>
              <a:p>
                <a:pPr marL="457200" indent="-457200">
                  <a:buFont typeface="+mj-lt"/>
                  <a:buAutoNum type="arabicPeriod"/>
                </a:pPr>
                <a:r>
                  <a:rPr lang="sr-Latn-ME" sz="2400" dirty="0"/>
                  <a:t>Visina koja odgovara kraku obrazuje sa osnovicom jednakokrakog trougla ugao </a:t>
                </a:r>
                <a14:m>
                  <m:oMath xmlns:m="http://schemas.openxmlformats.org/officeDocument/2006/math">
                    <m:r>
                      <a:rPr lang="sr-Latn-ME" sz="2400" b="0" i="0" smtClean="0">
                        <a:latin typeface="Cambria Math" panose="02040503050406030204" pitchFamily="18" charset="0"/>
                        <a:ea typeface="Cambria Math" panose="02040503050406030204" pitchFamily="18" charset="0"/>
                      </a:rPr>
                      <m:t>24</m:t>
                    </m:r>
                    <m:r>
                      <a:rPr lang="sr-Latn-ME" sz="2400" i="1">
                        <a:latin typeface="Cambria Math" panose="02040503050406030204" pitchFamily="18" charset="0"/>
                        <a:ea typeface="Cambria Math" panose="02040503050406030204" pitchFamily="18" charset="0"/>
                      </a:rPr>
                      <m:t>°</m:t>
                    </m:r>
                  </m:oMath>
                </a14:m>
                <a:r>
                  <a:rPr lang="sr-Latn-ME" sz="2400" dirty="0"/>
                  <a:t>. Izračunati unutrašnje uglove tog jednakokrakog trougla.</a:t>
                </a:r>
              </a:p>
              <a:p>
                <a:endParaRPr lang="en-US" sz="2400" dirty="0"/>
              </a:p>
            </p:txBody>
          </p:sp>
        </mc:Choice>
        <mc:Fallback xmlns="">
          <p:sp>
            <p:nvSpPr>
              <p:cNvPr id="3" name="Content Placeholder 2">
                <a:extLst>
                  <a:ext uri="{FF2B5EF4-FFF2-40B4-BE49-F238E27FC236}">
                    <a16:creationId xmlns:a16="http://schemas.microsoft.com/office/drawing/2014/main" id="{25CD0E58-8053-47CA-A238-2E8132A735EB}"/>
                  </a:ext>
                </a:extLst>
              </p:cNvPr>
              <p:cNvSpPr>
                <a:spLocks noGrp="1" noRot="1" noChangeAspect="1" noMove="1" noResize="1" noEditPoints="1" noAdjustHandles="1" noChangeArrowheads="1" noChangeShapeType="1" noTextEdit="1"/>
              </p:cNvSpPr>
              <p:nvPr>
                <p:ph idx="1"/>
              </p:nvPr>
            </p:nvSpPr>
            <p:spPr>
              <a:xfrm>
                <a:off x="720000" y="1505244"/>
                <a:ext cx="10728325" cy="4263732"/>
              </a:xfrm>
              <a:blipFill>
                <a:blip r:embed="rId2"/>
                <a:stretch>
                  <a:fillRect l="-1761" t="-1431" b="-15594"/>
                </a:stretch>
              </a:blipFill>
            </p:spPr>
            <p:txBody>
              <a:bodyPr/>
              <a:lstStyle/>
              <a:p>
                <a:r>
                  <a:rPr lang="en-US">
                    <a:noFill/>
                  </a:rPr>
                  <a:t> </a:t>
                </a:r>
              </a:p>
            </p:txBody>
          </p:sp>
        </mc:Fallback>
      </mc:AlternateContent>
    </p:spTree>
    <p:extLst>
      <p:ext uri="{BB962C8B-B14F-4D97-AF65-F5344CB8AC3E}">
        <p14:creationId xmlns:p14="http://schemas.microsoft.com/office/powerpoint/2010/main" val="2638868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B26BA-27B3-46B7-A65E-73DBB251B48C}"/>
              </a:ext>
            </a:extLst>
          </p:cNvPr>
          <p:cNvSpPr>
            <a:spLocks noGrp="1"/>
          </p:cNvSpPr>
          <p:nvPr>
            <p:ph type="title"/>
          </p:nvPr>
        </p:nvSpPr>
        <p:spPr>
          <a:xfrm>
            <a:off x="916947" y="2690336"/>
            <a:ext cx="10728322" cy="1477328"/>
          </a:xfrm>
        </p:spPr>
        <p:txBody>
          <a:bodyPr>
            <a:normAutofit/>
          </a:bodyPr>
          <a:lstStyle/>
          <a:p>
            <a:r>
              <a:rPr lang="sr-Latn-ME" sz="8800" b="1" i="1" dirty="0">
                <a:solidFill>
                  <a:srgbClr val="92D050"/>
                </a:solidFill>
              </a:rPr>
              <a:t>HVALA NA PAŽNJI.</a:t>
            </a:r>
            <a:endParaRPr lang="en-US" sz="8800" b="1" i="1" dirty="0">
              <a:solidFill>
                <a:srgbClr val="92D050"/>
              </a:solidFill>
            </a:endParaRPr>
          </a:p>
        </p:txBody>
      </p:sp>
    </p:spTree>
    <p:extLst>
      <p:ext uri="{BB962C8B-B14F-4D97-AF65-F5344CB8AC3E}">
        <p14:creationId xmlns:p14="http://schemas.microsoft.com/office/powerpoint/2010/main" val="1146456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73AA7E-FB13-4C7C-BE86-ECAD9E590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6EC153-DED3-475F-9AE0-D69887DF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8756A1B-6950-48DF-9439-2314515C37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4789061" cy="6858000"/>
          </a:xfrm>
          <a:custGeom>
            <a:avLst/>
            <a:gdLst>
              <a:gd name="connsiteX0" fmla="*/ 0 w 4789061"/>
              <a:gd name="connsiteY0" fmla="*/ 0 h 6858000"/>
              <a:gd name="connsiteX1" fmla="*/ 4248416 w 4789061"/>
              <a:gd name="connsiteY1" fmla="*/ 0 h 6858000"/>
              <a:gd name="connsiteX2" fmla="*/ 4442571 w 4789061"/>
              <a:gd name="connsiteY2" fmla="*/ 413260 h 6858000"/>
              <a:gd name="connsiteX3" fmla="*/ 4652176 w 4789061"/>
              <a:gd name="connsiteY3" fmla="*/ 4153439 h 6858000"/>
              <a:gd name="connsiteX4" fmla="*/ 3478386 w 4789061"/>
              <a:gd name="connsiteY4" fmla="*/ 6758958 h 6858000"/>
              <a:gd name="connsiteX5" fmla="*/ 3423920 w 4789061"/>
              <a:gd name="connsiteY5" fmla="*/ 6858000 h 6858000"/>
              <a:gd name="connsiteX6" fmla="*/ 0 w 47890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89061" h="6858000">
                <a:moveTo>
                  <a:pt x="0" y="0"/>
                </a:moveTo>
                <a:lnTo>
                  <a:pt x="4248416" y="0"/>
                </a:lnTo>
                <a:lnTo>
                  <a:pt x="4442571" y="413260"/>
                </a:lnTo>
                <a:cubicBezTo>
                  <a:pt x="5071387" y="1505896"/>
                  <a:pt x="4652176" y="3775219"/>
                  <a:pt x="4652176" y="4153439"/>
                </a:cubicBezTo>
                <a:cubicBezTo>
                  <a:pt x="4652176" y="5624297"/>
                  <a:pt x="3855675" y="6170615"/>
                  <a:pt x="3478386" y="6758958"/>
                </a:cubicBezTo>
                <a:lnTo>
                  <a:pt x="342392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ECD24687-DDED-467F-955B-3B54CF1B8C84}"/>
              </a:ext>
            </a:extLst>
          </p:cNvPr>
          <p:cNvSpPr>
            <a:spLocks noGrp="1"/>
          </p:cNvSpPr>
          <p:nvPr>
            <p:ph type="title"/>
          </p:nvPr>
        </p:nvSpPr>
        <p:spPr>
          <a:xfrm>
            <a:off x="720000" y="633577"/>
            <a:ext cx="3296909" cy="5340693"/>
          </a:xfrm>
        </p:spPr>
        <p:txBody>
          <a:bodyPr>
            <a:normAutofit/>
          </a:bodyPr>
          <a:lstStyle/>
          <a:p>
            <a:pPr>
              <a:lnSpc>
                <a:spcPct val="90000"/>
              </a:lnSpc>
            </a:pPr>
            <a:r>
              <a:rPr lang="en-US" sz="2700" b="1" dirty="0">
                <a:solidFill>
                  <a:srgbClr val="92D050"/>
                </a:solidFill>
              </a:rPr>
              <a:t>DEF</a:t>
            </a:r>
            <a:r>
              <a:rPr lang="en-US" sz="2700" dirty="0"/>
              <a:t>: </a:t>
            </a:r>
            <a:r>
              <a:rPr lang="en-US" sz="2700" b="1" dirty="0" err="1"/>
              <a:t>Trougaona</a:t>
            </a:r>
            <a:r>
              <a:rPr lang="en-US" sz="2700" b="1" dirty="0"/>
              <a:t> </a:t>
            </a:r>
            <a:r>
              <a:rPr lang="en-US" sz="2700" b="1" dirty="0" err="1"/>
              <a:t>linija</a:t>
            </a:r>
            <a:r>
              <a:rPr lang="en-US" sz="2700" b="1" dirty="0"/>
              <a:t> </a:t>
            </a:r>
            <a:r>
              <a:rPr lang="en-US" sz="2700" dirty="0"/>
              <a:t>je </a:t>
            </a:r>
            <a:r>
              <a:rPr lang="en-US" sz="2700" dirty="0" err="1"/>
              <a:t>zatvorena</a:t>
            </a:r>
            <a:r>
              <a:rPr lang="en-US" sz="2700" dirty="0"/>
              <a:t> </a:t>
            </a:r>
            <a:r>
              <a:rPr lang="en-US" sz="2700" dirty="0" err="1"/>
              <a:t>izlomljena</a:t>
            </a:r>
            <a:r>
              <a:rPr lang="en-US" sz="2700" dirty="0"/>
              <a:t> </a:t>
            </a:r>
            <a:r>
              <a:rPr lang="en-US" sz="2700" dirty="0" err="1"/>
              <a:t>linija</a:t>
            </a:r>
            <a:r>
              <a:rPr lang="en-US" sz="2700" dirty="0"/>
              <a:t> </a:t>
            </a:r>
            <a:r>
              <a:rPr lang="en-US" sz="2700" dirty="0" err="1"/>
              <a:t>određena</a:t>
            </a:r>
            <a:r>
              <a:rPr lang="en-US" sz="2700" dirty="0"/>
              <a:t> </a:t>
            </a:r>
            <a:r>
              <a:rPr lang="en-US" sz="2700" dirty="0" err="1"/>
              <a:t>sa</a:t>
            </a:r>
            <a:r>
              <a:rPr lang="en-US" sz="2700" dirty="0"/>
              <a:t> 3 </a:t>
            </a:r>
            <a:r>
              <a:rPr lang="en-US" sz="2700" dirty="0" err="1"/>
              <a:t>nekolinearne</a:t>
            </a:r>
            <a:r>
              <a:rPr lang="en-US" sz="2700" dirty="0"/>
              <a:t> </a:t>
            </a:r>
            <a:r>
              <a:rPr lang="en-US" sz="2700" dirty="0" err="1"/>
              <a:t>tačke</a:t>
            </a:r>
            <a:r>
              <a:rPr lang="en-US" sz="2700" dirty="0"/>
              <a:t>. </a:t>
            </a:r>
            <a:r>
              <a:rPr lang="en-US" sz="2700" b="1" dirty="0" err="1"/>
              <a:t>Trougao</a:t>
            </a:r>
            <a:r>
              <a:rPr lang="en-US" sz="2700" dirty="0"/>
              <a:t> je </a:t>
            </a:r>
            <a:r>
              <a:rPr lang="en-US" sz="2700" dirty="0" err="1"/>
              <a:t>geometrijska</a:t>
            </a:r>
            <a:r>
              <a:rPr lang="en-US" sz="2700" dirty="0"/>
              <a:t> </a:t>
            </a:r>
            <a:r>
              <a:rPr lang="en-US" sz="2700" dirty="0" err="1"/>
              <a:t>figura</a:t>
            </a:r>
            <a:r>
              <a:rPr lang="en-US" sz="2700" dirty="0"/>
              <a:t> </a:t>
            </a:r>
            <a:r>
              <a:rPr lang="en-US" sz="2700" dirty="0" err="1"/>
              <a:t>koju</a:t>
            </a:r>
            <a:r>
              <a:rPr lang="en-US" sz="2700" dirty="0"/>
              <a:t> </a:t>
            </a:r>
            <a:r>
              <a:rPr lang="en-US" sz="2700" dirty="0" err="1"/>
              <a:t>čine</a:t>
            </a:r>
            <a:r>
              <a:rPr lang="en-US" sz="2700" dirty="0"/>
              <a:t> </a:t>
            </a:r>
            <a:r>
              <a:rPr lang="en-US" sz="2700" dirty="0" err="1"/>
              <a:t>trougaona</a:t>
            </a:r>
            <a:r>
              <a:rPr lang="en-US" sz="2700" dirty="0"/>
              <a:t> </a:t>
            </a:r>
            <a:r>
              <a:rPr lang="en-US" sz="2700" dirty="0" err="1"/>
              <a:t>linija</a:t>
            </a:r>
            <a:r>
              <a:rPr lang="en-US" sz="2700" dirty="0"/>
              <a:t> </a:t>
            </a:r>
            <a:r>
              <a:rPr lang="en-US" sz="2700" dirty="0" err="1"/>
              <a:t>i</a:t>
            </a:r>
            <a:r>
              <a:rPr lang="en-US" sz="2700" dirty="0"/>
              <a:t> </a:t>
            </a:r>
            <a:r>
              <a:rPr lang="en-US" sz="2700" dirty="0" err="1"/>
              <a:t>njena</a:t>
            </a:r>
            <a:r>
              <a:rPr lang="en-US" sz="2700" dirty="0"/>
              <a:t> </a:t>
            </a:r>
            <a:r>
              <a:rPr lang="en-US" sz="2700" dirty="0" err="1"/>
              <a:t>unutrašnjost</a:t>
            </a:r>
            <a:r>
              <a:rPr lang="en-US" sz="2700" dirty="0"/>
              <a:t>.</a:t>
            </a:r>
          </a:p>
        </p:txBody>
      </p:sp>
      <p:sp>
        <p:nvSpPr>
          <p:cNvPr id="14" name="Freeform 10">
            <a:extLst>
              <a:ext uri="{FF2B5EF4-FFF2-40B4-BE49-F238E27FC236}">
                <a16:creationId xmlns:a16="http://schemas.microsoft.com/office/drawing/2014/main" id="{F85A6BBD-7399-450C-8FA5-F8AE24156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4394617">
            <a:off x="2970833" y="4308884"/>
            <a:ext cx="2069886" cy="1937439"/>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BD67EAE-3187-4A7E-8C15-969F477F39AB}"/>
                  </a:ext>
                </a:extLst>
              </p:cNvPr>
              <p:cNvSpPr>
                <a:spLocks noGrp="1"/>
              </p:cNvSpPr>
              <p:nvPr>
                <p:ph idx="1"/>
              </p:nvPr>
            </p:nvSpPr>
            <p:spPr>
              <a:xfrm>
                <a:off x="6444000" y="633600"/>
                <a:ext cx="4991962" cy="5135374"/>
              </a:xfrm>
            </p:spPr>
            <p:txBody>
              <a:bodyPr vert="horz" lIns="0" tIns="0" rIns="0" bIns="0" rtlCol="0" anchor="t">
                <a:normAutofit/>
              </a:bodyPr>
              <a:lstStyle/>
              <a:p>
                <a:r>
                  <a:rPr lang="en-US" dirty="0">
                    <a:solidFill>
                      <a:srgbClr val="FFFFFF"/>
                    </a:solidFill>
                  </a:rPr>
                  <a:t>A, B, C – </a:t>
                </a:r>
                <a:r>
                  <a:rPr lang="en-US" dirty="0" err="1">
                    <a:solidFill>
                      <a:srgbClr val="FFFFFF"/>
                    </a:solidFill>
                  </a:rPr>
                  <a:t>tjemena</a:t>
                </a:r>
                <a:r>
                  <a:rPr lang="en-US" dirty="0">
                    <a:solidFill>
                      <a:srgbClr val="FFFFFF"/>
                    </a:solidFill>
                  </a:rPr>
                  <a:t> </a:t>
                </a:r>
                <a:r>
                  <a:rPr lang="en-US" dirty="0" err="1">
                    <a:solidFill>
                      <a:srgbClr val="FFFFFF"/>
                    </a:solidFill>
                  </a:rPr>
                  <a:t>trougla</a:t>
                </a:r>
                <a:endParaRPr lang="en-US" dirty="0">
                  <a:solidFill>
                    <a:srgbClr val="FFFFFF"/>
                  </a:solidFill>
                </a:endParaRPr>
              </a:p>
              <a:p>
                <a:r>
                  <a:rPr lang="en-US" dirty="0" err="1">
                    <a:solidFill>
                      <a:srgbClr val="FFFFFF"/>
                    </a:solidFill>
                  </a:rPr>
                  <a:t>Duži</a:t>
                </a:r>
                <a:r>
                  <a:rPr lang="en-US" dirty="0">
                    <a:solidFill>
                      <a:srgbClr val="FFFFFF"/>
                    </a:solidFill>
                  </a:rPr>
                  <a:t> AB</a:t>
                </a:r>
                <a:r>
                  <a:rPr lang="sr-Latn-ME" dirty="0">
                    <a:solidFill>
                      <a:srgbClr val="FFFFFF"/>
                    </a:solidFill>
                  </a:rPr>
                  <a:t>=c</a:t>
                </a:r>
                <a:r>
                  <a:rPr lang="en-US" dirty="0">
                    <a:solidFill>
                      <a:srgbClr val="FFFFFF"/>
                    </a:solidFill>
                  </a:rPr>
                  <a:t>, BC</a:t>
                </a:r>
                <a:r>
                  <a:rPr lang="sr-Latn-ME" dirty="0">
                    <a:solidFill>
                      <a:srgbClr val="FFFFFF"/>
                    </a:solidFill>
                  </a:rPr>
                  <a:t>=a</a:t>
                </a:r>
                <a:r>
                  <a:rPr lang="en-US" dirty="0">
                    <a:solidFill>
                      <a:srgbClr val="FFFFFF"/>
                    </a:solidFill>
                  </a:rPr>
                  <a:t>, CA</a:t>
                </a:r>
                <a:r>
                  <a:rPr lang="sr-Latn-ME" dirty="0">
                    <a:solidFill>
                      <a:srgbClr val="FFFFFF"/>
                    </a:solidFill>
                  </a:rPr>
                  <a:t>=b</a:t>
                </a:r>
                <a:r>
                  <a:rPr lang="en-US" dirty="0">
                    <a:solidFill>
                      <a:srgbClr val="FFFFFF"/>
                    </a:solidFill>
                  </a:rPr>
                  <a:t> – </a:t>
                </a:r>
                <a:r>
                  <a:rPr lang="en-US" dirty="0" err="1">
                    <a:solidFill>
                      <a:srgbClr val="FFFFFF"/>
                    </a:solidFill>
                  </a:rPr>
                  <a:t>stranice</a:t>
                </a:r>
                <a:r>
                  <a:rPr lang="en-US" dirty="0">
                    <a:solidFill>
                      <a:srgbClr val="FFFFFF"/>
                    </a:solidFill>
                  </a:rPr>
                  <a:t> </a:t>
                </a:r>
                <a:r>
                  <a:rPr lang="en-US" dirty="0" err="1">
                    <a:solidFill>
                      <a:srgbClr val="FFFFFF"/>
                    </a:solidFill>
                  </a:rPr>
                  <a:t>trougla</a:t>
                </a:r>
                <a:endParaRPr lang="sr-Latn-ME" dirty="0">
                  <a:solidFill>
                    <a:srgbClr val="FFFFFF"/>
                  </a:solidFill>
                </a:endParaRPr>
              </a:p>
              <a:p>
                <a14:m>
                  <m:oMath xmlns:m="http://schemas.openxmlformats.org/officeDocument/2006/math">
                    <m:r>
                      <a:rPr lang="en-US" i="1" smtClean="0">
                        <a:solidFill>
                          <a:srgbClr val="FFFFFF"/>
                        </a:solidFill>
                        <a:latin typeface="Cambria Math" panose="02040503050406030204" pitchFamily="18" charset="0"/>
                        <a:ea typeface="Cambria Math" panose="02040503050406030204" pitchFamily="18" charset="0"/>
                      </a:rPr>
                      <m:t>∢</m:t>
                    </m:r>
                    <m:r>
                      <a:rPr lang="sr-Latn-ME" b="0" i="1" smtClean="0">
                        <a:solidFill>
                          <a:srgbClr val="FFFFFF"/>
                        </a:solidFill>
                        <a:latin typeface="Cambria Math" panose="02040503050406030204" pitchFamily="18" charset="0"/>
                        <a:ea typeface="Cambria Math" panose="02040503050406030204" pitchFamily="18" charset="0"/>
                      </a:rPr>
                      <m:t>𝐴𝐵𝐶</m:t>
                    </m:r>
                    <m:r>
                      <a:rPr lang="sr-Latn-ME" b="0" i="1" smtClean="0">
                        <a:solidFill>
                          <a:srgbClr val="FFFFFF"/>
                        </a:solidFill>
                        <a:latin typeface="Cambria Math" panose="02040503050406030204" pitchFamily="18" charset="0"/>
                        <a:ea typeface="Cambria Math" panose="02040503050406030204" pitchFamily="18" charset="0"/>
                      </a:rPr>
                      <m:t>=</m:t>
                    </m:r>
                    <m:r>
                      <a:rPr lang="sr-Latn-ME" b="0" i="1" smtClean="0">
                        <a:solidFill>
                          <a:srgbClr val="FFFFFF"/>
                        </a:solidFill>
                        <a:latin typeface="Cambria Math" panose="02040503050406030204" pitchFamily="18" charset="0"/>
                        <a:ea typeface="Cambria Math" panose="02040503050406030204" pitchFamily="18" charset="0"/>
                      </a:rPr>
                      <m:t>𝛾</m:t>
                    </m:r>
                    <m:r>
                      <a:rPr lang="sr-Latn-ME" b="0" i="1" smtClean="0">
                        <a:solidFill>
                          <a:srgbClr val="FFFFFF"/>
                        </a:solidFill>
                        <a:latin typeface="Cambria Math" panose="02040503050406030204" pitchFamily="18" charset="0"/>
                        <a:ea typeface="Cambria Math" panose="02040503050406030204" pitchFamily="18" charset="0"/>
                      </a:rPr>
                      <m:t>, ∢</m:t>
                    </m:r>
                    <m:r>
                      <a:rPr lang="sr-Latn-ME" b="0" i="1" smtClean="0">
                        <a:solidFill>
                          <a:srgbClr val="FFFFFF"/>
                        </a:solidFill>
                        <a:latin typeface="Cambria Math" panose="02040503050406030204" pitchFamily="18" charset="0"/>
                        <a:ea typeface="Cambria Math" panose="02040503050406030204" pitchFamily="18" charset="0"/>
                      </a:rPr>
                      <m:t>𝐶𝐴𝐵</m:t>
                    </m:r>
                    <m:r>
                      <a:rPr lang="sr-Latn-ME" b="0" i="1" smtClean="0">
                        <a:solidFill>
                          <a:srgbClr val="FFFFFF"/>
                        </a:solidFill>
                        <a:latin typeface="Cambria Math" panose="02040503050406030204" pitchFamily="18" charset="0"/>
                        <a:ea typeface="Cambria Math" panose="02040503050406030204" pitchFamily="18" charset="0"/>
                      </a:rPr>
                      <m:t>=</m:t>
                    </m:r>
                    <m:r>
                      <a:rPr lang="sr-Latn-ME" b="0" i="1" smtClean="0">
                        <a:solidFill>
                          <a:srgbClr val="FFFFFF"/>
                        </a:solidFill>
                        <a:latin typeface="Cambria Math" panose="02040503050406030204" pitchFamily="18" charset="0"/>
                        <a:ea typeface="Cambria Math" panose="02040503050406030204" pitchFamily="18" charset="0"/>
                      </a:rPr>
                      <m:t>𝛼</m:t>
                    </m:r>
                    <m:r>
                      <a:rPr lang="sr-Latn-ME" b="0" i="1" smtClean="0">
                        <a:solidFill>
                          <a:srgbClr val="FFFFFF"/>
                        </a:solidFill>
                        <a:latin typeface="Cambria Math" panose="02040503050406030204" pitchFamily="18" charset="0"/>
                        <a:ea typeface="Cambria Math" panose="02040503050406030204" pitchFamily="18" charset="0"/>
                      </a:rPr>
                      <m:t>, ∢</m:t>
                    </m:r>
                    <m:r>
                      <a:rPr lang="sr-Latn-ME" b="0" i="1" smtClean="0">
                        <a:solidFill>
                          <a:srgbClr val="FFFFFF"/>
                        </a:solidFill>
                        <a:latin typeface="Cambria Math" panose="02040503050406030204" pitchFamily="18" charset="0"/>
                        <a:ea typeface="Cambria Math" panose="02040503050406030204" pitchFamily="18" charset="0"/>
                      </a:rPr>
                      <m:t>𝐵𝐶𝐴</m:t>
                    </m:r>
                    <m:r>
                      <a:rPr lang="sr-Latn-ME" b="0" i="1" smtClean="0">
                        <a:solidFill>
                          <a:srgbClr val="FFFFFF"/>
                        </a:solidFill>
                        <a:latin typeface="Cambria Math" panose="02040503050406030204" pitchFamily="18" charset="0"/>
                        <a:ea typeface="Cambria Math" panose="02040503050406030204" pitchFamily="18" charset="0"/>
                      </a:rPr>
                      <m:t>=</m:t>
                    </m:r>
                    <m:r>
                      <a:rPr lang="sr-Latn-ME" b="0" i="1" smtClean="0">
                        <a:solidFill>
                          <a:srgbClr val="FFFFFF"/>
                        </a:solidFill>
                        <a:latin typeface="Cambria Math" panose="02040503050406030204" pitchFamily="18" charset="0"/>
                        <a:ea typeface="Cambria Math" panose="02040503050406030204" pitchFamily="18" charset="0"/>
                      </a:rPr>
                      <m:t>𝛽</m:t>
                    </m:r>
                    <m:r>
                      <a:rPr lang="sr-Latn-ME" b="0" i="1" smtClean="0">
                        <a:solidFill>
                          <a:srgbClr val="FFFFFF"/>
                        </a:solidFill>
                        <a:latin typeface="Cambria Math" panose="02040503050406030204" pitchFamily="18" charset="0"/>
                        <a:ea typeface="Cambria Math" panose="02040503050406030204" pitchFamily="18" charset="0"/>
                      </a:rPr>
                      <m:t> </m:t>
                    </m:r>
                  </m:oMath>
                </a14:m>
                <a:r>
                  <a:rPr lang="sr-Latn-ME" dirty="0">
                    <a:solidFill>
                      <a:srgbClr val="FFFFFF"/>
                    </a:solidFill>
                  </a:rPr>
                  <a:t>– (unutrašnji) uglovi trougla</a:t>
                </a:r>
                <a:endParaRPr lang="en-US" dirty="0">
                  <a:solidFill>
                    <a:srgbClr val="FFFFFF"/>
                  </a:solidFill>
                </a:endParaRPr>
              </a:p>
              <a:p>
                <a:endParaRPr lang="en-US" dirty="0"/>
              </a:p>
            </p:txBody>
          </p:sp>
        </mc:Choice>
        <mc:Fallback xmlns="">
          <p:sp>
            <p:nvSpPr>
              <p:cNvPr id="3" name="Content Placeholder 2">
                <a:extLst>
                  <a:ext uri="{FF2B5EF4-FFF2-40B4-BE49-F238E27FC236}">
                    <a16:creationId xmlns:a16="http://schemas.microsoft.com/office/drawing/2014/main" id="{CBD67EAE-3187-4A7E-8C15-969F477F39AB}"/>
                  </a:ext>
                </a:extLst>
              </p:cNvPr>
              <p:cNvSpPr>
                <a:spLocks noGrp="1" noRot="1" noChangeAspect="1" noMove="1" noResize="1" noEditPoints="1" noAdjustHandles="1" noChangeArrowheads="1" noChangeShapeType="1" noTextEdit="1"/>
              </p:cNvSpPr>
              <p:nvPr>
                <p:ph idx="1"/>
              </p:nvPr>
            </p:nvSpPr>
            <p:spPr>
              <a:xfrm>
                <a:off x="6444000" y="633600"/>
                <a:ext cx="4991962" cy="5135374"/>
              </a:xfrm>
              <a:blipFill>
                <a:blip r:embed="rId2"/>
                <a:stretch>
                  <a:fillRect l="-3175" t="-950"/>
                </a:stretch>
              </a:blipFill>
            </p:spPr>
            <p:txBody>
              <a:bodyPr/>
              <a:lstStyle/>
              <a:p>
                <a:r>
                  <a:rPr lang="en-US">
                    <a:noFill/>
                  </a:rPr>
                  <a:t> </a:t>
                </a:r>
              </a:p>
            </p:txBody>
          </p:sp>
        </mc:Fallback>
      </mc:AlternateContent>
      <p:pic>
        <p:nvPicPr>
          <p:cNvPr id="5" name="Picture 4" descr="A picture containing boat, sitting, computer, umbrella&#10;&#10;Description automatically generated">
            <a:extLst>
              <a:ext uri="{FF2B5EF4-FFF2-40B4-BE49-F238E27FC236}">
                <a16:creationId xmlns:a16="http://schemas.microsoft.com/office/drawing/2014/main" id="{3C2F70B0-461E-499A-B82C-97B3056957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3999" y="2797846"/>
            <a:ext cx="4949653" cy="3515641"/>
          </a:xfrm>
          <a:prstGeom prst="rect">
            <a:avLst/>
          </a:prstGeom>
        </p:spPr>
      </p:pic>
    </p:spTree>
    <p:extLst>
      <p:ext uri="{BB962C8B-B14F-4D97-AF65-F5344CB8AC3E}">
        <p14:creationId xmlns:p14="http://schemas.microsoft.com/office/powerpoint/2010/main" val="13649546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E60262B8-726D-4935-B3BC-1B4BA2928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4E4A5A0-9D18-4E03-8178-BA8EB91C5C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2168-7A4C-4623-91EB-A2974AEE93BC}"/>
              </a:ext>
            </a:extLst>
          </p:cNvPr>
          <p:cNvSpPr>
            <a:spLocks noGrp="1"/>
          </p:cNvSpPr>
          <p:nvPr>
            <p:ph type="title"/>
          </p:nvPr>
        </p:nvSpPr>
        <p:spPr>
          <a:xfrm>
            <a:off x="696209" y="2136338"/>
            <a:ext cx="5015638" cy="2585323"/>
          </a:xfrm>
        </p:spPr>
        <p:txBody>
          <a:bodyPr vert="horz" wrap="square" lIns="0" tIns="0" rIns="0" bIns="0" rtlCol="0" anchor="b" anchorCtr="0">
            <a:noAutofit/>
          </a:bodyPr>
          <a:lstStyle/>
          <a:p>
            <a:pPr algn="ctr">
              <a:lnSpc>
                <a:spcPct val="90000"/>
              </a:lnSpc>
            </a:pPr>
            <a:r>
              <a:rPr lang="en-US" spc="-100" dirty="0" err="1"/>
              <a:t>Trouglovi</a:t>
            </a:r>
            <a:r>
              <a:rPr lang="en-US" spc="-100" dirty="0"/>
              <a:t> se </a:t>
            </a:r>
            <a:r>
              <a:rPr lang="en-US" spc="-100" dirty="0" err="1"/>
              <a:t>mogu</a:t>
            </a:r>
            <a:r>
              <a:rPr lang="en-US" spc="-100" dirty="0"/>
              <a:t> </a:t>
            </a:r>
            <a:r>
              <a:rPr lang="en-US" spc="-100" dirty="0" err="1"/>
              <a:t>dijeliti</a:t>
            </a:r>
            <a:r>
              <a:rPr lang="sr-Latn-ME" spc="-100" dirty="0"/>
              <a:t> prema</a:t>
            </a:r>
            <a:r>
              <a:rPr lang="en-US" spc="-100" dirty="0"/>
              <a:t> </a:t>
            </a:r>
            <a:r>
              <a:rPr lang="en-US" spc="-100" dirty="0" err="1"/>
              <a:t>dužini</a:t>
            </a:r>
            <a:r>
              <a:rPr lang="en-US" spc="-100" dirty="0"/>
              <a:t> </a:t>
            </a:r>
            <a:r>
              <a:rPr lang="en-US" spc="-100" dirty="0" err="1"/>
              <a:t>stranica</a:t>
            </a:r>
            <a:r>
              <a:rPr lang="en-US" spc="-100" dirty="0"/>
              <a:t>: </a:t>
            </a:r>
            <a:r>
              <a:rPr lang="en-US" spc="-100" dirty="0" err="1"/>
              <a:t>raznostrani</a:t>
            </a:r>
            <a:r>
              <a:rPr lang="en-US" spc="-100" dirty="0"/>
              <a:t>, </a:t>
            </a:r>
            <a:r>
              <a:rPr lang="en-US" spc="-100" dirty="0" err="1"/>
              <a:t>jednakokraki</a:t>
            </a:r>
            <a:r>
              <a:rPr lang="en-US" spc="-100" dirty="0"/>
              <a:t> </a:t>
            </a:r>
            <a:r>
              <a:rPr lang="en-US" spc="-100" dirty="0" err="1"/>
              <a:t>i</a:t>
            </a:r>
            <a:r>
              <a:rPr lang="en-US" spc="-100" dirty="0"/>
              <a:t> </a:t>
            </a:r>
            <a:r>
              <a:rPr lang="en-US" spc="-100" dirty="0" err="1"/>
              <a:t>jednakostranični</a:t>
            </a:r>
            <a:r>
              <a:rPr lang="sr-Latn-ME" spc="-100" dirty="0"/>
              <a:t>.</a:t>
            </a:r>
            <a:br>
              <a:rPr lang="en-US" spc="-100" dirty="0"/>
            </a:br>
            <a:endParaRPr lang="en-US" spc="-100" dirty="0"/>
          </a:p>
        </p:txBody>
      </p:sp>
      <p:grpSp>
        <p:nvGrpSpPr>
          <p:cNvPr id="20" name="Group 19">
            <a:extLst>
              <a:ext uri="{FF2B5EF4-FFF2-40B4-BE49-F238E27FC236}">
                <a16:creationId xmlns:a16="http://schemas.microsoft.com/office/drawing/2014/main" id="{C4E4089E-2454-4227-830F-322AB9D873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65602" y="136477"/>
            <a:ext cx="2088038" cy="719230"/>
            <a:chOff x="4532666" y="505937"/>
            <a:chExt cx="2981730" cy="1027064"/>
          </a:xfrm>
        </p:grpSpPr>
        <p:sp>
          <p:nvSpPr>
            <p:cNvPr id="21" name="Freeform 78">
              <a:extLst>
                <a:ext uri="{FF2B5EF4-FFF2-40B4-BE49-F238E27FC236}">
                  <a16:creationId xmlns:a16="http://schemas.microsoft.com/office/drawing/2014/main" id="{B6795882-4013-42EB-AED8-51FFEEC195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4532666" y="75439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2" name="Freeform 79">
              <a:extLst>
                <a:ext uri="{FF2B5EF4-FFF2-40B4-BE49-F238E27FC236}">
                  <a16:creationId xmlns:a16="http://schemas.microsoft.com/office/drawing/2014/main" id="{EAC7DF46-0151-4635-B8AA-C38145ED1D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5791465" y="50593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3" name="Freeform 85">
              <a:extLst>
                <a:ext uri="{FF2B5EF4-FFF2-40B4-BE49-F238E27FC236}">
                  <a16:creationId xmlns:a16="http://schemas.microsoft.com/office/drawing/2014/main" id="{AFCE9351-12EE-4297-9B83-C79712116E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7087193" y="75758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pic>
        <p:nvPicPr>
          <p:cNvPr id="5" name="Content Placeholder 4" descr="A close up of a logo&#10;&#10;Description automatically generated">
            <a:extLst>
              <a:ext uri="{FF2B5EF4-FFF2-40B4-BE49-F238E27FC236}">
                <a16:creationId xmlns:a16="http://schemas.microsoft.com/office/drawing/2014/main" id="{99475D3F-8CB6-4313-84AC-8FE3B6FCF06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66884" y="720001"/>
            <a:ext cx="1882681" cy="2524669"/>
          </a:xfrm>
          <a:custGeom>
            <a:avLst/>
            <a:gdLst/>
            <a:ahLst/>
            <a:cxnLst/>
            <a:rect l="l" t="t" r="r" b="b"/>
            <a:pathLst>
              <a:path w="2327399" h="2524669">
                <a:moveTo>
                  <a:pt x="0" y="0"/>
                </a:moveTo>
                <a:lnTo>
                  <a:pt x="2327399" y="0"/>
                </a:lnTo>
                <a:lnTo>
                  <a:pt x="2327399" y="2524669"/>
                </a:lnTo>
                <a:lnTo>
                  <a:pt x="0" y="2524669"/>
                </a:lnTo>
                <a:close/>
              </a:path>
            </a:pathLst>
          </a:custGeom>
        </p:spPr>
      </p:pic>
      <p:pic>
        <p:nvPicPr>
          <p:cNvPr id="7" name="Picture 6" descr="A close up of a tripod&#10;&#10;Description automatically generated">
            <a:extLst>
              <a:ext uri="{FF2B5EF4-FFF2-40B4-BE49-F238E27FC236}">
                <a16:creationId xmlns:a16="http://schemas.microsoft.com/office/drawing/2014/main" id="{2E464D5F-BBEC-4296-90CA-A0A359A9A2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1924" y="828333"/>
            <a:ext cx="2327400" cy="2308004"/>
          </a:xfrm>
          <a:custGeom>
            <a:avLst/>
            <a:gdLst/>
            <a:ahLst/>
            <a:cxnLst/>
            <a:rect l="l" t="t" r="r" b="b"/>
            <a:pathLst>
              <a:path w="2327400" h="2524669">
                <a:moveTo>
                  <a:pt x="0" y="0"/>
                </a:moveTo>
                <a:lnTo>
                  <a:pt x="2327400" y="0"/>
                </a:lnTo>
                <a:lnTo>
                  <a:pt x="2327400" y="2524669"/>
                </a:lnTo>
                <a:lnTo>
                  <a:pt x="0" y="2524669"/>
                </a:lnTo>
                <a:close/>
              </a:path>
            </a:pathLst>
          </a:custGeom>
        </p:spPr>
      </p:pic>
      <p:grpSp>
        <p:nvGrpSpPr>
          <p:cNvPr id="25" name="Group 24">
            <a:extLst>
              <a:ext uri="{FF2B5EF4-FFF2-40B4-BE49-F238E27FC236}">
                <a16:creationId xmlns:a16="http://schemas.microsoft.com/office/drawing/2014/main" id="{A76B9236-A7DE-4153-A6C7-09D97EF9E11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17357" y="5646022"/>
            <a:ext cx="2117174" cy="588806"/>
            <a:chOff x="4549904" y="5078157"/>
            <a:chExt cx="3023338" cy="840818"/>
          </a:xfrm>
        </p:grpSpPr>
        <p:sp>
          <p:nvSpPr>
            <p:cNvPr id="26" name="Freeform 80">
              <a:extLst>
                <a:ext uri="{FF2B5EF4-FFF2-40B4-BE49-F238E27FC236}">
                  <a16:creationId xmlns:a16="http://schemas.microsoft.com/office/drawing/2014/main" id="{66CF5538-BF6C-4A04-A378-87B2401E74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7" name="Freeform 84">
              <a:extLst>
                <a:ext uri="{FF2B5EF4-FFF2-40B4-BE49-F238E27FC236}">
                  <a16:creationId xmlns:a16="http://schemas.microsoft.com/office/drawing/2014/main" id="{6939BDDA-EB16-4A77-8CA5-9D25AF176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8" name="Freeform 87">
              <a:extLst>
                <a:ext uri="{FF2B5EF4-FFF2-40B4-BE49-F238E27FC236}">
                  <a16:creationId xmlns:a16="http://schemas.microsoft.com/office/drawing/2014/main" id="{F8420009-5C83-4606-A57B-C54FCADDC6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pic>
        <p:nvPicPr>
          <p:cNvPr id="9" name="Picture 8">
            <a:extLst>
              <a:ext uri="{FF2B5EF4-FFF2-40B4-BE49-F238E27FC236}">
                <a16:creationId xmlns:a16="http://schemas.microsoft.com/office/drawing/2014/main" id="{0C553359-9E93-4215-945D-2428481B2C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4852" y="3604669"/>
            <a:ext cx="2774143" cy="2524669"/>
          </a:xfrm>
          <a:custGeom>
            <a:avLst/>
            <a:gdLst/>
            <a:ahLst/>
            <a:cxnLst/>
            <a:rect l="l" t="t" r="r" b="b"/>
            <a:pathLst>
              <a:path w="5014800" h="2524669">
                <a:moveTo>
                  <a:pt x="0" y="0"/>
                </a:moveTo>
                <a:lnTo>
                  <a:pt x="5014800" y="0"/>
                </a:lnTo>
                <a:lnTo>
                  <a:pt x="5014800" y="2524669"/>
                </a:lnTo>
                <a:lnTo>
                  <a:pt x="0" y="2524669"/>
                </a:lnTo>
                <a:close/>
              </a:path>
            </a:pathLst>
          </a:custGeom>
        </p:spPr>
      </p:pic>
    </p:spTree>
    <p:extLst>
      <p:ext uri="{BB962C8B-B14F-4D97-AF65-F5344CB8AC3E}">
        <p14:creationId xmlns:p14="http://schemas.microsoft.com/office/powerpoint/2010/main" val="19639381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E06F0204-3244-41B2-8D38-7329E1A595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B1EC2F9-83BD-46B3-B70D-029CEA88F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C62938-8926-4E45-A778-C1B54D350713}"/>
              </a:ext>
            </a:extLst>
          </p:cNvPr>
          <p:cNvSpPr>
            <a:spLocks noGrp="1"/>
          </p:cNvSpPr>
          <p:nvPr>
            <p:ph type="title"/>
          </p:nvPr>
        </p:nvSpPr>
        <p:spPr>
          <a:xfrm>
            <a:off x="653193" y="1493723"/>
            <a:ext cx="5015638" cy="3005984"/>
          </a:xfrm>
        </p:spPr>
        <p:txBody>
          <a:bodyPr vert="horz" wrap="square" lIns="0" tIns="0" rIns="0" bIns="0" rtlCol="0" anchor="b" anchorCtr="0">
            <a:normAutofit/>
          </a:bodyPr>
          <a:lstStyle/>
          <a:p>
            <a:pPr algn="ctr">
              <a:lnSpc>
                <a:spcPct val="90000"/>
              </a:lnSpc>
            </a:pPr>
            <a:r>
              <a:rPr lang="en-US" spc="-100" dirty="0" err="1"/>
              <a:t>Trouglovi</a:t>
            </a:r>
            <a:r>
              <a:rPr lang="en-US" spc="-100" dirty="0"/>
              <a:t> s</a:t>
            </a:r>
            <a:r>
              <a:rPr lang="sr-Latn-ME" spc="-100" dirty="0"/>
              <a:t>e </a:t>
            </a:r>
            <a:r>
              <a:rPr lang="en-US" spc="-100" dirty="0"/>
              <a:t>mog</a:t>
            </a:r>
            <a:r>
              <a:rPr lang="sr-Latn-ME" spc="-100" dirty="0"/>
              <a:t>u</a:t>
            </a:r>
            <a:r>
              <a:rPr lang="en-US" spc="-100" dirty="0"/>
              <a:t> </a:t>
            </a:r>
            <a:r>
              <a:rPr lang="en-US" spc="-100" dirty="0" err="1"/>
              <a:t>dijeliti</a:t>
            </a:r>
            <a:r>
              <a:rPr lang="en-US" spc="-100" dirty="0"/>
              <a:t> </a:t>
            </a:r>
            <a:r>
              <a:rPr lang="en-US" spc="-100" dirty="0" err="1"/>
              <a:t>i</a:t>
            </a:r>
            <a:r>
              <a:rPr lang="en-US" spc="-100" dirty="0"/>
              <a:t> </a:t>
            </a:r>
            <a:r>
              <a:rPr lang="en-US" spc="-100" dirty="0" err="1"/>
              <a:t>prema</a:t>
            </a:r>
            <a:r>
              <a:rPr lang="en-US" spc="-100" dirty="0"/>
              <a:t> </a:t>
            </a:r>
            <a:r>
              <a:rPr lang="en-US" spc="-100" dirty="0" err="1"/>
              <a:t>vrsti</a:t>
            </a:r>
            <a:r>
              <a:rPr lang="en-US" spc="-100" dirty="0"/>
              <a:t> </a:t>
            </a:r>
            <a:r>
              <a:rPr lang="en-US" spc="-100" dirty="0" err="1"/>
              <a:t>uglova</a:t>
            </a:r>
            <a:r>
              <a:rPr lang="sr-Latn-ME" spc="-100" dirty="0"/>
              <a:t> u trouglu</a:t>
            </a:r>
            <a:r>
              <a:rPr lang="en-US" spc="-100" dirty="0"/>
              <a:t>: </a:t>
            </a:r>
            <a:r>
              <a:rPr lang="en-US" spc="-100" dirty="0" err="1"/>
              <a:t>oštrougli</a:t>
            </a:r>
            <a:r>
              <a:rPr lang="en-US" spc="-100" dirty="0"/>
              <a:t>, </a:t>
            </a:r>
            <a:r>
              <a:rPr lang="en-US" spc="-100" dirty="0" err="1"/>
              <a:t>pravougli</a:t>
            </a:r>
            <a:r>
              <a:rPr lang="en-US" spc="-100" dirty="0"/>
              <a:t>, </a:t>
            </a:r>
            <a:r>
              <a:rPr lang="en-US" spc="-100" dirty="0" err="1"/>
              <a:t>tupougli</a:t>
            </a:r>
            <a:r>
              <a:rPr lang="sr-Latn-ME" spc="-100" dirty="0"/>
              <a:t>.</a:t>
            </a:r>
            <a:endParaRPr lang="en-US" spc="-100" dirty="0"/>
          </a:p>
        </p:txBody>
      </p:sp>
      <p:sp useBgFill="1">
        <p:nvSpPr>
          <p:cNvPr id="20" name="Freeform: Shape 19">
            <a:extLst>
              <a:ext uri="{FF2B5EF4-FFF2-40B4-BE49-F238E27FC236}">
                <a16:creationId xmlns:a16="http://schemas.microsoft.com/office/drawing/2014/main" id="{84DFCA82-2E7D-4D6D-AEA9-A4E70FE20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5867334" y="533335"/>
            <a:ext cx="6858000" cy="5791331"/>
          </a:xfrm>
          <a:custGeom>
            <a:avLst/>
            <a:gdLst>
              <a:gd name="connsiteX0" fmla="*/ 6858000 w 6858000"/>
              <a:gd name="connsiteY0" fmla="*/ 14535 h 5791331"/>
              <a:gd name="connsiteX1" fmla="*/ 6858000 w 6858000"/>
              <a:gd name="connsiteY1" fmla="*/ 5791331 h 5791331"/>
              <a:gd name="connsiteX2" fmla="*/ 0 w 6858000"/>
              <a:gd name="connsiteY2" fmla="*/ 5791330 h 5791331"/>
              <a:gd name="connsiteX3" fmla="*/ 0 w 6858000"/>
              <a:gd name="connsiteY3" fmla="*/ 0 h 5791331"/>
              <a:gd name="connsiteX4" fmla="*/ 145832 w 6858000"/>
              <a:gd name="connsiteY4" fmla="*/ 1175 h 5791331"/>
              <a:gd name="connsiteX5" fmla="*/ 2611132 w 6858000"/>
              <a:gd name="connsiteY5" fmla="*/ 48625 h 5791331"/>
              <a:gd name="connsiteX6" fmla="*/ 6643031 w 6858000"/>
              <a:gd name="connsiteY6" fmla="*/ 15010 h 5791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91331">
                <a:moveTo>
                  <a:pt x="6858000" y="14535"/>
                </a:moveTo>
                <a:lnTo>
                  <a:pt x="6858000" y="5791331"/>
                </a:lnTo>
                <a:lnTo>
                  <a:pt x="0" y="5791330"/>
                </a:lnTo>
                <a:lnTo>
                  <a:pt x="0" y="0"/>
                </a:lnTo>
                <a:lnTo>
                  <a:pt x="145832" y="1175"/>
                </a:lnTo>
                <a:cubicBezTo>
                  <a:pt x="886907" y="14750"/>
                  <a:pt x="2228596" y="125101"/>
                  <a:pt x="2611132" y="48625"/>
                </a:cubicBezTo>
                <a:cubicBezTo>
                  <a:pt x="2933352" y="-3056"/>
                  <a:pt x="5032814" y="16325"/>
                  <a:pt x="6643031" y="15010"/>
                </a:cubicBez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pic>
        <p:nvPicPr>
          <p:cNvPr id="5" name="Content Placeholder 4" descr="A picture containing game&#10;&#10;Description automatically generated">
            <a:extLst>
              <a:ext uri="{FF2B5EF4-FFF2-40B4-BE49-F238E27FC236}">
                <a16:creationId xmlns:a16="http://schemas.microsoft.com/office/drawing/2014/main" id="{1F2C35FC-03DB-41C1-AA05-4057693B25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81563" y="728663"/>
            <a:ext cx="1951198" cy="2524669"/>
          </a:xfrm>
          <a:custGeom>
            <a:avLst/>
            <a:gdLst/>
            <a:ahLst/>
            <a:cxnLst/>
            <a:rect l="l" t="t" r="r" b="b"/>
            <a:pathLst>
              <a:path w="1961999" h="2524669">
                <a:moveTo>
                  <a:pt x="0" y="0"/>
                </a:moveTo>
                <a:lnTo>
                  <a:pt x="1961999" y="0"/>
                </a:lnTo>
                <a:lnTo>
                  <a:pt x="1961999" y="2524669"/>
                </a:lnTo>
                <a:lnTo>
                  <a:pt x="0" y="2524669"/>
                </a:lnTo>
                <a:close/>
              </a:path>
            </a:pathLst>
          </a:custGeom>
        </p:spPr>
      </p:pic>
      <p:pic>
        <p:nvPicPr>
          <p:cNvPr id="7" name="Picture 6" descr="A close up of a logo&#10;&#10;Description automatically generated">
            <a:extLst>
              <a:ext uri="{FF2B5EF4-FFF2-40B4-BE49-F238E27FC236}">
                <a16:creationId xmlns:a16="http://schemas.microsoft.com/office/drawing/2014/main" id="{42CF1761-33EE-44E9-B432-71FC0517AF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98162" y="1104735"/>
            <a:ext cx="1962001" cy="1772524"/>
          </a:xfrm>
          <a:custGeom>
            <a:avLst/>
            <a:gdLst/>
            <a:ahLst/>
            <a:cxnLst/>
            <a:rect l="l" t="t" r="r" b="b"/>
            <a:pathLst>
              <a:path w="1962001" h="2524669">
                <a:moveTo>
                  <a:pt x="0" y="0"/>
                </a:moveTo>
                <a:lnTo>
                  <a:pt x="1962001" y="0"/>
                </a:lnTo>
                <a:lnTo>
                  <a:pt x="1962001" y="2524669"/>
                </a:lnTo>
                <a:lnTo>
                  <a:pt x="0" y="2524669"/>
                </a:lnTo>
                <a:close/>
              </a:path>
            </a:pathLst>
          </a:custGeom>
        </p:spPr>
      </p:pic>
      <p:pic>
        <p:nvPicPr>
          <p:cNvPr id="9" name="Picture 8" descr="A picture containing umbrella&#10;&#10;Description automatically generated">
            <a:extLst>
              <a:ext uri="{FF2B5EF4-FFF2-40B4-BE49-F238E27FC236}">
                <a16:creationId xmlns:a16="http://schemas.microsoft.com/office/drawing/2014/main" id="{966D80EC-E4A9-45C8-8061-69365C1228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6163" y="3714533"/>
            <a:ext cx="4284000" cy="2322267"/>
          </a:xfrm>
          <a:custGeom>
            <a:avLst/>
            <a:gdLst/>
            <a:ahLst/>
            <a:cxnLst/>
            <a:rect l="l" t="t" r="r" b="b"/>
            <a:pathLst>
              <a:path w="4284000" h="2524669">
                <a:moveTo>
                  <a:pt x="0" y="0"/>
                </a:moveTo>
                <a:lnTo>
                  <a:pt x="4284000" y="0"/>
                </a:lnTo>
                <a:lnTo>
                  <a:pt x="4284000" y="2524669"/>
                </a:lnTo>
                <a:lnTo>
                  <a:pt x="0" y="2524669"/>
                </a:lnTo>
                <a:close/>
              </a:path>
            </a:pathLst>
          </a:custGeom>
        </p:spPr>
      </p:pic>
    </p:spTree>
    <p:extLst>
      <p:ext uri="{BB962C8B-B14F-4D97-AF65-F5344CB8AC3E}">
        <p14:creationId xmlns:p14="http://schemas.microsoft.com/office/powerpoint/2010/main" val="3418713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C45865-2D96-4109-999E-868F73001708}"/>
              </a:ext>
            </a:extLst>
          </p:cNvPr>
          <p:cNvSpPr>
            <a:spLocks noGrp="1"/>
          </p:cNvSpPr>
          <p:nvPr>
            <p:ph idx="1"/>
          </p:nvPr>
        </p:nvSpPr>
        <p:spPr>
          <a:xfrm>
            <a:off x="731837" y="1111927"/>
            <a:ext cx="10728325" cy="5120061"/>
          </a:xfrm>
        </p:spPr>
        <p:txBody>
          <a:bodyPr>
            <a:noAutofit/>
          </a:bodyPr>
          <a:lstStyle/>
          <a:p>
            <a:r>
              <a:rPr lang="sr-Latn-ME" sz="2400" dirty="0"/>
              <a:t>Za svaki trougao se vezuju određeni pojmovi, sa kojima ste se već susreli u osnovnoj školi, ali ćemo ih sada i obnoviti:</a:t>
            </a:r>
          </a:p>
          <a:p>
            <a:r>
              <a:rPr lang="sr-Latn-ME" sz="2400" b="1" dirty="0">
                <a:solidFill>
                  <a:srgbClr val="92D050">
                    <a:alpha val="58000"/>
                  </a:srgbClr>
                </a:solidFill>
              </a:rPr>
              <a:t>težišna duž</a:t>
            </a:r>
            <a:r>
              <a:rPr lang="sr-Latn-ME" sz="2400" dirty="0"/>
              <a:t>: duž koja spaja tjeme trougla sa sredinom naspramne stranice</a:t>
            </a:r>
          </a:p>
          <a:p>
            <a:r>
              <a:rPr lang="sr-Latn-ME" sz="2400" b="1" dirty="0">
                <a:solidFill>
                  <a:srgbClr val="92D050">
                    <a:alpha val="58000"/>
                  </a:srgbClr>
                </a:solidFill>
              </a:rPr>
              <a:t>visina trougla</a:t>
            </a:r>
            <a:r>
              <a:rPr lang="sr-Latn-ME" sz="2400" dirty="0"/>
              <a:t>: duž čija je jedna krajnja tačka tjeme tog trougla, a druga podnožje normale iz tog tjemena na naspramnu stranicu</a:t>
            </a:r>
          </a:p>
          <a:p>
            <a:r>
              <a:rPr lang="sr-Latn-ME" sz="2400" b="1" dirty="0">
                <a:solidFill>
                  <a:srgbClr val="92D050">
                    <a:alpha val="58000"/>
                  </a:srgbClr>
                </a:solidFill>
              </a:rPr>
              <a:t>opisana kružnica</a:t>
            </a:r>
            <a:r>
              <a:rPr lang="sr-Latn-ME" sz="2400" dirty="0"/>
              <a:t> oko trougla: kružnica kojoj pripadaju sva tri tjemena trougla</a:t>
            </a:r>
          </a:p>
          <a:p>
            <a:r>
              <a:rPr lang="sr-Latn-ME" sz="2400" b="1" dirty="0">
                <a:solidFill>
                  <a:srgbClr val="92D050">
                    <a:alpha val="58000"/>
                  </a:srgbClr>
                </a:solidFill>
              </a:rPr>
              <a:t>upisana kružnica</a:t>
            </a:r>
            <a:r>
              <a:rPr lang="sr-Latn-ME" sz="2400" dirty="0"/>
              <a:t>: kružnica koja dodiruje sve tri stranice trougla</a:t>
            </a:r>
          </a:p>
          <a:p>
            <a:r>
              <a:rPr lang="sr-Latn-ME" sz="2400" b="1" dirty="0">
                <a:solidFill>
                  <a:srgbClr val="92D050">
                    <a:alpha val="58000"/>
                  </a:srgbClr>
                </a:solidFill>
              </a:rPr>
              <a:t>srednja linija </a:t>
            </a:r>
            <a:r>
              <a:rPr lang="sr-Latn-ME" sz="2400" dirty="0"/>
              <a:t>trougla: duž koja spaja središte dvije stranice trougla</a:t>
            </a:r>
            <a:endParaRPr lang="en-US" sz="2400" dirty="0"/>
          </a:p>
        </p:txBody>
      </p:sp>
    </p:spTree>
    <p:extLst>
      <p:ext uri="{BB962C8B-B14F-4D97-AF65-F5344CB8AC3E}">
        <p14:creationId xmlns:p14="http://schemas.microsoft.com/office/powerpoint/2010/main" val="799858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46924D9C-24FC-4FA3-81A9-6131A2B984C3}"/>
                  </a:ext>
                </a:extLst>
              </p:cNvPr>
              <p:cNvSpPr>
                <a:spLocks noGrp="1"/>
              </p:cNvSpPr>
              <p:nvPr>
                <p:ph type="title"/>
              </p:nvPr>
            </p:nvSpPr>
            <p:spPr/>
            <p:txBody>
              <a:bodyPr>
                <a:normAutofit fontScale="90000"/>
              </a:bodyPr>
              <a:lstStyle/>
              <a:p>
                <a:r>
                  <a:rPr lang="sr-Latn-ME" b="1" i="1" dirty="0">
                    <a:solidFill>
                      <a:srgbClr val="92D050"/>
                    </a:solidFill>
                  </a:rPr>
                  <a:t>TEOREMA 1:</a:t>
                </a:r>
                <a:br>
                  <a:rPr lang="sr-Latn-ME" dirty="0"/>
                </a:br>
                <a:r>
                  <a:rPr lang="sr-Latn-ME" dirty="0"/>
                  <a:t>Zbir unutrašnjih uglova bilokog trougla jednak je </a:t>
                </a:r>
                <a14:m>
                  <m:oMath xmlns:m="http://schemas.openxmlformats.org/officeDocument/2006/math">
                    <m:r>
                      <a:rPr lang="sr-Latn-ME" b="0" i="1" smtClean="0">
                        <a:latin typeface="Cambria Math" panose="02040503050406030204" pitchFamily="18" charset="0"/>
                      </a:rPr>
                      <m:t>180</m:t>
                    </m:r>
                    <m:r>
                      <a:rPr lang="sr-Latn-ME" b="0" i="1" smtClean="0">
                        <a:latin typeface="Cambria Math" panose="02040503050406030204" pitchFamily="18" charset="0"/>
                        <a:ea typeface="Cambria Math" panose="02040503050406030204" pitchFamily="18" charset="0"/>
                      </a:rPr>
                      <m:t>°</m:t>
                    </m:r>
                  </m:oMath>
                </a14:m>
                <a:r>
                  <a:rPr lang="sr-Latn-ME" dirty="0"/>
                  <a:t>.</a:t>
                </a:r>
                <a:endParaRPr lang="en-US" dirty="0"/>
              </a:p>
            </p:txBody>
          </p:sp>
        </mc:Choice>
        <mc:Fallback xmlns="">
          <p:sp>
            <p:nvSpPr>
              <p:cNvPr id="2" name="Title 1">
                <a:extLst>
                  <a:ext uri="{FF2B5EF4-FFF2-40B4-BE49-F238E27FC236}">
                    <a16:creationId xmlns:a16="http://schemas.microsoft.com/office/drawing/2014/main" id="{46924D9C-24FC-4FA3-81A9-6131A2B984C3}"/>
                  </a:ext>
                </a:extLst>
              </p:cNvPr>
              <p:cNvSpPr>
                <a:spLocks noGrp="1" noRot="1" noChangeAspect="1" noMove="1" noResize="1" noEditPoints="1" noAdjustHandles="1" noChangeArrowheads="1" noChangeShapeType="1" noTextEdit="1"/>
              </p:cNvSpPr>
              <p:nvPr>
                <p:ph type="title"/>
              </p:nvPr>
            </p:nvSpPr>
            <p:spPr>
              <a:blipFill>
                <a:blip r:embed="rId2"/>
                <a:stretch>
                  <a:fillRect l="-2045" t="-8264"/>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2154BD93-F882-4BED-B318-12355643F374}"/>
              </a:ext>
            </a:extLst>
          </p:cNvPr>
          <p:cNvSpPr>
            <a:spLocks noGrp="1"/>
          </p:cNvSpPr>
          <p:nvPr>
            <p:ph idx="1"/>
          </p:nvPr>
        </p:nvSpPr>
        <p:spPr/>
        <p:txBody>
          <a:bodyPr/>
          <a:lstStyle/>
          <a:p>
            <a:r>
              <a:rPr lang="sr-Latn-ME" b="1" i="1" dirty="0">
                <a:solidFill>
                  <a:srgbClr val="92D050">
                    <a:alpha val="58000"/>
                  </a:srgbClr>
                </a:solidFill>
              </a:rPr>
              <a:t>Tvrđenje 1</a:t>
            </a:r>
            <a:r>
              <a:rPr lang="sr-Latn-ME" dirty="0"/>
              <a:t>:</a:t>
            </a:r>
            <a:r>
              <a:rPr lang="sr-Latn-ME" b="1" i="1" dirty="0">
                <a:solidFill>
                  <a:srgbClr val="92D050">
                    <a:alpha val="58000"/>
                  </a:srgbClr>
                </a:solidFill>
              </a:rPr>
              <a:t> </a:t>
            </a:r>
            <a:r>
              <a:rPr lang="sr-Latn-ME" dirty="0"/>
              <a:t>Trougao može imati najviše jedan prav ugao.</a:t>
            </a:r>
          </a:p>
          <a:p>
            <a:r>
              <a:rPr lang="sr-Latn-ME" b="1" i="1" dirty="0">
                <a:solidFill>
                  <a:srgbClr val="92D050">
                    <a:alpha val="58000"/>
                  </a:srgbClr>
                </a:solidFill>
              </a:rPr>
              <a:t>Tvrđenje 2</a:t>
            </a:r>
            <a:r>
              <a:rPr lang="sr-Latn-ME" dirty="0"/>
              <a:t>: Trougao može imati najviše jedan tup ugao.</a:t>
            </a:r>
            <a:endParaRPr lang="en-US" dirty="0"/>
          </a:p>
        </p:txBody>
      </p:sp>
    </p:spTree>
    <p:extLst>
      <p:ext uri="{BB962C8B-B14F-4D97-AF65-F5344CB8AC3E}">
        <p14:creationId xmlns:p14="http://schemas.microsoft.com/office/powerpoint/2010/main" val="4239864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01E87-376C-4885-8E48-799BCE9D2B76}"/>
              </a:ext>
            </a:extLst>
          </p:cNvPr>
          <p:cNvSpPr>
            <a:spLocks noGrp="1"/>
          </p:cNvSpPr>
          <p:nvPr>
            <p:ph type="title"/>
          </p:nvPr>
        </p:nvSpPr>
        <p:spPr/>
        <p:txBody>
          <a:bodyPr/>
          <a:lstStyle/>
          <a:p>
            <a:r>
              <a:rPr lang="sr-Latn-ME" b="1" dirty="0">
                <a:solidFill>
                  <a:srgbClr val="92D050"/>
                </a:solidFill>
              </a:rPr>
              <a:t>DEFINICIJA</a:t>
            </a:r>
            <a:r>
              <a:rPr lang="sr-Latn-ME" dirty="0"/>
              <a:t>: </a:t>
            </a:r>
            <a:br>
              <a:rPr lang="sr-Latn-ME" dirty="0"/>
            </a:br>
            <a:r>
              <a:rPr lang="sr-Latn-ME" dirty="0"/>
              <a:t>Spoljašnji ugao trougla je ugao uporedan sa nekim od </a:t>
            </a:r>
            <a:r>
              <a:rPr lang="en-US" dirty="0" err="1"/>
              <a:t>unutra</a:t>
            </a:r>
            <a:r>
              <a:rPr lang="sr-Latn-ME"/>
              <a:t>šnjih uglova </a:t>
            </a:r>
            <a:r>
              <a:rPr lang="sr-Latn-ME" dirty="0"/>
              <a:t>tog trougla.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90F3034-808E-4CAC-9020-DCA57E072A8D}"/>
                  </a:ext>
                </a:extLst>
              </p:cNvPr>
              <p:cNvSpPr>
                <a:spLocks noGrp="1"/>
              </p:cNvSpPr>
              <p:nvPr>
                <p:ph idx="1"/>
              </p:nvPr>
            </p:nvSpPr>
            <p:spPr/>
            <p:txBody>
              <a:bodyPr/>
              <a:lstStyle/>
              <a:p>
                <a:r>
                  <a:rPr lang="sr-Latn-ME" b="1" i="1" dirty="0">
                    <a:solidFill>
                      <a:srgbClr val="92D050">
                        <a:alpha val="58000"/>
                      </a:srgbClr>
                    </a:solidFill>
                  </a:rPr>
                  <a:t>Teorema 2</a:t>
                </a:r>
                <a:r>
                  <a:rPr lang="sr-Latn-ME" dirty="0"/>
                  <a:t>: Spoljašnji ugao trougla jednak je zbiru dva njemu nesusjedna unutrašnja ugla tog trougla.</a:t>
                </a:r>
              </a:p>
              <a:p>
                <a:r>
                  <a:rPr lang="sr-Latn-ME" b="1" dirty="0">
                    <a:solidFill>
                      <a:srgbClr val="92D050">
                        <a:alpha val="58000"/>
                      </a:srgbClr>
                    </a:solidFill>
                  </a:rPr>
                  <a:t>Teorema 3</a:t>
                </a:r>
                <a:r>
                  <a:rPr lang="sr-Latn-ME" dirty="0"/>
                  <a:t>: Zbir sva tri spoljašnja ugla u proizvoljnom trouglu jednak je </a:t>
                </a:r>
                <a14:m>
                  <m:oMath xmlns:m="http://schemas.openxmlformats.org/officeDocument/2006/math">
                    <m:r>
                      <a:rPr lang="sr-Latn-ME" b="0" i="1" smtClean="0">
                        <a:latin typeface="Cambria Math" panose="02040503050406030204" pitchFamily="18" charset="0"/>
                      </a:rPr>
                      <m:t>360</m:t>
                    </m:r>
                    <m:r>
                      <a:rPr lang="sr-Latn-ME" b="0" i="1" smtClean="0">
                        <a:latin typeface="Cambria Math" panose="02040503050406030204" pitchFamily="18" charset="0"/>
                        <a:ea typeface="Cambria Math" panose="02040503050406030204" pitchFamily="18" charset="0"/>
                      </a:rPr>
                      <m:t>°</m:t>
                    </m:r>
                  </m:oMath>
                </a14:m>
                <a:r>
                  <a:rPr lang="sr-Latn-ME" dirty="0"/>
                  <a:t>.</a:t>
                </a:r>
                <a:endParaRPr lang="en-US" dirty="0"/>
              </a:p>
            </p:txBody>
          </p:sp>
        </mc:Choice>
        <mc:Fallback xmlns="">
          <p:sp>
            <p:nvSpPr>
              <p:cNvPr id="3" name="Content Placeholder 2">
                <a:extLst>
                  <a:ext uri="{FF2B5EF4-FFF2-40B4-BE49-F238E27FC236}">
                    <a16:creationId xmlns:a16="http://schemas.microsoft.com/office/drawing/2014/main" id="{490F3034-808E-4CAC-9020-DCA57E072A8D}"/>
                  </a:ext>
                </a:extLst>
              </p:cNvPr>
              <p:cNvSpPr>
                <a:spLocks noGrp="1" noRot="1" noChangeAspect="1" noMove="1" noResize="1" noEditPoints="1" noAdjustHandles="1" noChangeArrowheads="1" noChangeShapeType="1" noTextEdit="1"/>
              </p:cNvSpPr>
              <p:nvPr>
                <p:ph idx="1"/>
              </p:nvPr>
            </p:nvSpPr>
            <p:spPr>
              <a:blipFill>
                <a:blip r:embed="rId2"/>
                <a:stretch>
                  <a:fillRect l="-1477" t="-1512"/>
                </a:stretch>
              </a:blipFill>
            </p:spPr>
            <p:txBody>
              <a:bodyPr/>
              <a:lstStyle/>
              <a:p>
                <a:r>
                  <a:rPr lang="en-US">
                    <a:noFill/>
                  </a:rPr>
                  <a:t> </a:t>
                </a:r>
              </a:p>
            </p:txBody>
          </p:sp>
        </mc:Fallback>
      </mc:AlternateContent>
    </p:spTree>
    <p:extLst>
      <p:ext uri="{BB962C8B-B14F-4D97-AF65-F5344CB8AC3E}">
        <p14:creationId xmlns:p14="http://schemas.microsoft.com/office/powerpoint/2010/main" val="2611154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DCDDCD-5AD5-4A05-A8E7-927A837D011A}"/>
              </a:ext>
            </a:extLst>
          </p:cNvPr>
          <p:cNvSpPr>
            <a:spLocks noGrp="1"/>
          </p:cNvSpPr>
          <p:nvPr>
            <p:ph idx="1"/>
          </p:nvPr>
        </p:nvSpPr>
        <p:spPr/>
        <p:txBody>
          <a:bodyPr/>
          <a:lstStyle/>
          <a:p>
            <a:r>
              <a:rPr lang="sr-Latn-ME" b="1" i="1" dirty="0">
                <a:solidFill>
                  <a:srgbClr val="92D050">
                    <a:alpha val="58000"/>
                  </a:srgbClr>
                </a:solidFill>
              </a:rPr>
              <a:t>Teorema 4</a:t>
            </a:r>
            <a:r>
              <a:rPr lang="sr-Latn-ME" dirty="0"/>
              <a:t>: Srednja linija trougla je paralelna sa naspramnom stranicom i dva puta je kraća od nje.</a:t>
            </a:r>
          </a:p>
          <a:p>
            <a:r>
              <a:rPr lang="sr-Latn-ME" b="1" i="1" dirty="0">
                <a:solidFill>
                  <a:srgbClr val="92D050">
                    <a:alpha val="58000"/>
                  </a:srgbClr>
                </a:solidFill>
              </a:rPr>
              <a:t>Teorema 5</a:t>
            </a:r>
            <a:r>
              <a:rPr lang="sr-Latn-ME" dirty="0"/>
              <a:t>: Naspram jednakih stranica trougla nalaze se  jednaki uglovi, i obrnuto.</a:t>
            </a:r>
          </a:p>
          <a:p>
            <a:r>
              <a:rPr lang="sr-Latn-ME" b="1" i="1" dirty="0">
                <a:solidFill>
                  <a:srgbClr val="92D050">
                    <a:alpha val="58000"/>
                  </a:srgbClr>
                </a:solidFill>
              </a:rPr>
              <a:t>Teorema 6</a:t>
            </a:r>
            <a:r>
              <a:rPr lang="sr-Latn-ME" dirty="0"/>
              <a:t>: (o nejednakosti trougla) Bilo koja stranica trougla manja je od zbira druge dvije. Razlika dvije stranice trougla uvijek je manja od treće stranice.</a:t>
            </a:r>
          </a:p>
        </p:txBody>
      </p:sp>
    </p:spTree>
    <p:extLst>
      <p:ext uri="{BB962C8B-B14F-4D97-AF65-F5344CB8AC3E}">
        <p14:creationId xmlns:p14="http://schemas.microsoft.com/office/powerpoint/2010/main" val="750126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B7A07-2059-4AD3-BC6A-65409EE9C2A2}"/>
              </a:ext>
            </a:extLst>
          </p:cNvPr>
          <p:cNvSpPr>
            <a:spLocks noGrp="1"/>
          </p:cNvSpPr>
          <p:nvPr>
            <p:ph type="title"/>
          </p:nvPr>
        </p:nvSpPr>
        <p:spPr/>
        <p:txBody>
          <a:bodyPr/>
          <a:lstStyle/>
          <a:p>
            <a:r>
              <a:rPr lang="sr-Latn-ME" dirty="0">
                <a:solidFill>
                  <a:srgbClr val="92D050"/>
                </a:solidFill>
              </a:rPr>
              <a:t>Z</a:t>
            </a:r>
            <a:r>
              <a:rPr lang="sr-Latn-ME" b="1" dirty="0">
                <a:solidFill>
                  <a:srgbClr val="92D050"/>
                </a:solidFill>
              </a:rPr>
              <a:t>NAČAJNE TAČKE TROUGLA</a:t>
            </a:r>
            <a:endParaRPr lang="en-US" b="1" dirty="0">
              <a:solidFill>
                <a:srgbClr val="92D050"/>
              </a:solidFill>
            </a:endParaRPr>
          </a:p>
        </p:txBody>
      </p:sp>
      <p:sp>
        <p:nvSpPr>
          <p:cNvPr id="3" name="Content Placeholder 2">
            <a:extLst>
              <a:ext uri="{FF2B5EF4-FFF2-40B4-BE49-F238E27FC236}">
                <a16:creationId xmlns:a16="http://schemas.microsoft.com/office/drawing/2014/main" id="{B2D1B3B3-8CDD-47E0-8DB9-25866F068378}"/>
              </a:ext>
            </a:extLst>
          </p:cNvPr>
          <p:cNvSpPr>
            <a:spLocks noGrp="1"/>
          </p:cNvSpPr>
          <p:nvPr>
            <p:ph idx="1"/>
          </p:nvPr>
        </p:nvSpPr>
        <p:spPr/>
        <p:txBody>
          <a:bodyPr/>
          <a:lstStyle/>
          <a:p>
            <a:r>
              <a:rPr lang="sr-Latn-ME" dirty="0"/>
              <a:t>Pored tjemena postoje još četiri značajne tačke trougla koje treba definisati:</a:t>
            </a:r>
          </a:p>
          <a:p>
            <a:pPr>
              <a:buFont typeface="Wingdings" panose="05000000000000000000" pitchFamily="2" charset="2"/>
              <a:buChar char="v"/>
            </a:pPr>
            <a:r>
              <a:rPr lang="sr-Latn-ME" dirty="0"/>
              <a:t> centar opisanog kruga</a:t>
            </a:r>
          </a:p>
          <a:p>
            <a:pPr>
              <a:buFont typeface="Wingdings" panose="05000000000000000000" pitchFamily="2" charset="2"/>
              <a:buChar char="v"/>
            </a:pPr>
            <a:r>
              <a:rPr lang="sr-Latn-ME" dirty="0"/>
              <a:t> centar upisanog kruga</a:t>
            </a:r>
          </a:p>
          <a:p>
            <a:pPr>
              <a:buFont typeface="Wingdings" panose="05000000000000000000" pitchFamily="2" charset="2"/>
              <a:buChar char="v"/>
            </a:pPr>
            <a:r>
              <a:rPr lang="sr-Latn-ME" dirty="0"/>
              <a:t> ortocentar</a:t>
            </a:r>
          </a:p>
          <a:p>
            <a:pPr>
              <a:buFont typeface="Wingdings" panose="05000000000000000000" pitchFamily="2" charset="2"/>
              <a:buChar char="v"/>
            </a:pPr>
            <a:r>
              <a:rPr lang="sr-Latn-ME" dirty="0"/>
              <a:t> težište</a:t>
            </a:r>
            <a:endParaRPr lang="en-US" dirty="0"/>
          </a:p>
        </p:txBody>
      </p:sp>
    </p:spTree>
    <p:extLst>
      <p:ext uri="{BB962C8B-B14F-4D97-AF65-F5344CB8AC3E}">
        <p14:creationId xmlns:p14="http://schemas.microsoft.com/office/powerpoint/2010/main" val="19742486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obVTI">
  <a:themeElements>
    <a:clrScheme name="AnalogousFromRegularSeed_2SEEDS">
      <a:dk1>
        <a:srgbClr val="000000"/>
      </a:dk1>
      <a:lt1>
        <a:srgbClr val="FFFFFF"/>
      </a:lt1>
      <a:dk2>
        <a:srgbClr val="41243C"/>
      </a:dk2>
      <a:lt2>
        <a:srgbClr val="E2E8E3"/>
      </a:lt2>
      <a:accent1>
        <a:srgbClr val="B13B9E"/>
      </a:accent1>
      <a:accent2>
        <a:srgbClr val="A54DC3"/>
      </a:accent2>
      <a:accent3>
        <a:srgbClr val="C34D7E"/>
      </a:accent3>
      <a:accent4>
        <a:srgbClr val="6BB13B"/>
      </a:accent4>
      <a:accent5>
        <a:srgbClr val="48B84A"/>
      </a:accent5>
      <a:accent6>
        <a:srgbClr val="3BB16D"/>
      </a:accent6>
      <a:hlink>
        <a:srgbClr val="319542"/>
      </a:hlink>
      <a:folHlink>
        <a:srgbClr val="7F7F7F"/>
      </a:folHlink>
    </a:clrScheme>
    <a:fontScheme name="Blob">
      <a:majorFont>
        <a:latin typeface="Rockwell Nova Light"/>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26</TotalTime>
  <Words>659</Words>
  <Application>Microsoft Office PowerPoint</Application>
  <PresentationFormat>Widescreen</PresentationFormat>
  <Paragraphs>43</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Avenir Next LT Pro</vt:lpstr>
      <vt:lpstr>Cambria Math</vt:lpstr>
      <vt:lpstr>Rockwell Nova Light</vt:lpstr>
      <vt:lpstr>The Hand Extrablack</vt:lpstr>
      <vt:lpstr>Wingdings</vt:lpstr>
      <vt:lpstr>BlobVTI</vt:lpstr>
      <vt:lpstr>TROUGAO</vt:lpstr>
      <vt:lpstr>DEF: Trougaona linija je zatvorena izlomljena linija određena sa 3 nekolinearne tačke. Trougao je geometrijska figura koju čine trougaona linija i njena unutrašnjost.</vt:lpstr>
      <vt:lpstr>Trouglovi se mogu dijeliti prema dužini stranica: raznostrani, jednakokraki i jednakostranični. </vt:lpstr>
      <vt:lpstr>Trouglovi se mogu dijeliti i prema vrsti uglova u trouglu: oštrougli, pravougli, tupougli.</vt:lpstr>
      <vt:lpstr>PowerPoint Presentation</vt:lpstr>
      <vt:lpstr>TEOREMA 1: Zbir unutrašnjih uglova bilokog trougla jednak je 180°.</vt:lpstr>
      <vt:lpstr>DEFINICIJA:  Spoljašnji ugao trougla je ugao uporedan sa nekim od unutrašnjih uglova tog trougla.</vt:lpstr>
      <vt:lpstr>PowerPoint Presentation</vt:lpstr>
      <vt:lpstr>ZNAČAJNE TAČKE TROUGLA</vt:lpstr>
      <vt:lpstr>PowerPoint Presentation</vt:lpstr>
      <vt:lpstr>Teorema: (Talesova teorema) Ako paralelne prave a i b presijecaju pravu p u tačkama A i B, a pravu q u tačkama A_1  i B_1, i ako je S zajednička tačka pravih p i q, tada važi:</vt:lpstr>
      <vt:lpstr>ZADACI:</vt:lpstr>
      <vt:lpstr>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TROUGAO</dc:title>
  <dc:creator>Scekic Jelena</dc:creator>
  <cp:lastModifiedBy>Scekic Jelena</cp:lastModifiedBy>
  <cp:revision>4</cp:revision>
  <dcterms:created xsi:type="dcterms:W3CDTF">2020-09-23T15:03:18Z</dcterms:created>
  <dcterms:modified xsi:type="dcterms:W3CDTF">2020-10-12T07:16:39Z</dcterms:modified>
</cp:coreProperties>
</file>