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F2ACA-0118-4B39-A885-6EA63B27054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F43A-B802-48AD-BB4A-A7FB85959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F43A-B802-48AD-BB4A-A7FB859590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9476-3F27-4519-A216-2B65C76696E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FC7-AE45-4F6C-A85E-5E924DB6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PbvtBCg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dirty="0" smtClean="0"/>
              <a:t>Grade: 2</a:t>
            </a:r>
            <a:br>
              <a:rPr lang="sr-Latn-ME" dirty="0" smtClean="0"/>
            </a:br>
            <a:r>
              <a:rPr lang="sr-Latn-ME" dirty="0" smtClean="0"/>
              <a:t>Classes: </a:t>
            </a:r>
            <a:r>
              <a:rPr lang="en-US" dirty="0" smtClean="0"/>
              <a:t>R2A, R2B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REVISION</a:t>
            </a:r>
            <a:endParaRPr lang="en-US" dirty="0"/>
          </a:p>
        </p:txBody>
      </p:sp>
      <p:pic>
        <p:nvPicPr>
          <p:cNvPr id="8" name="Content Placeholder 7" descr="snu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2643182"/>
            <a:ext cx="300039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7950" y="4652963"/>
            <a:ext cx="8928100" cy="1223962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>
                <a:latin typeface="Arial Black" pitchFamily="34" charset="0"/>
              </a:rPr>
              <a:t>Children</a:t>
            </a:r>
            <a:r>
              <a:rPr lang="ru-RU" sz="3600">
                <a:latin typeface="Arial Black" pitchFamily="34" charset="0"/>
              </a:rPr>
              <a:t>  _______</a:t>
            </a:r>
            <a:r>
              <a:rPr lang="en-US" sz="3600">
                <a:latin typeface="Arial Black" pitchFamily="34" charset="0"/>
              </a:rPr>
              <a:t>___________</a:t>
            </a:r>
            <a:r>
              <a:rPr lang="ru-RU" sz="3600">
                <a:latin typeface="Arial Black" pitchFamily="34" charset="0"/>
              </a:rPr>
              <a:t> </a:t>
            </a:r>
            <a:r>
              <a:rPr lang="en-US" sz="3600">
                <a:latin typeface="Arial Black" pitchFamily="34" charset="0"/>
              </a:rPr>
              <a:t>a </a:t>
            </a:r>
          </a:p>
          <a:p>
            <a:r>
              <a:rPr lang="en-US" sz="3600">
                <a:latin typeface="Arial Black" pitchFamily="34" charset="0"/>
              </a:rPr>
              <a:t>snowman</a:t>
            </a:r>
            <a:r>
              <a:rPr lang="ru-RU" sz="3600">
                <a:latin typeface="Arial Black" pitchFamily="34" charset="0"/>
              </a:rPr>
              <a:t>.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227763" y="13414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don’t make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227763" y="3333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haven’t made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didn’t make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are not making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771775" y="4652963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haven’t made</a:t>
            </a:r>
            <a:endParaRPr lang="ru-RU" sz="3600">
              <a:latin typeface="Arial Black" pitchFamily="34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35625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525621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5" grpId="1" animBg="1"/>
      <p:bldP spid="18436" grpId="0" animBg="1"/>
      <p:bldP spid="18436" grpId="1" animBg="1"/>
      <p:bldP spid="18437" grpId="0" animBg="1"/>
      <p:bldP spid="18437" grpId="1" animBg="1"/>
      <p:bldP spid="18438" grpId="0" animBg="1"/>
      <p:bldP spid="18438" grpId="1" animBg="1"/>
      <p:bldP spid="184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900113" y="476250"/>
            <a:ext cx="4679950" cy="3744913"/>
          </a:xfrm>
          <a:prstGeom prst="octagon">
            <a:avLst>
              <a:gd name="adj" fmla="val 17083"/>
            </a:avLst>
          </a:prstGeom>
          <a:solidFill>
            <a:schemeClr val="bg1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50825" y="4581525"/>
            <a:ext cx="8713788" cy="1223963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>
                <a:latin typeface="Arial Black" pitchFamily="34" charset="0"/>
              </a:rPr>
              <a:t>The fortress</a:t>
            </a:r>
            <a:r>
              <a:rPr lang="ru-RU" sz="3200">
                <a:latin typeface="Arial Black" pitchFamily="34" charset="0"/>
              </a:rPr>
              <a:t>  ____ </a:t>
            </a:r>
            <a:r>
              <a:rPr lang="en-US" sz="3200">
                <a:latin typeface="Arial Black" pitchFamily="34" charset="0"/>
              </a:rPr>
              <a:t>on the bank of the </a:t>
            </a:r>
          </a:p>
          <a:p>
            <a:r>
              <a:rPr lang="en-US" sz="3200">
                <a:latin typeface="Arial Black" pitchFamily="34" charset="0"/>
              </a:rPr>
              <a:t>river</a:t>
            </a:r>
            <a:r>
              <a:rPr lang="ru-RU" sz="3200">
                <a:latin typeface="Arial Black" pitchFamily="34" charset="0"/>
              </a:rPr>
              <a:t>.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227763" y="47625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been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is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227763" y="14128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was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are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348038" y="4652963"/>
            <a:ext cx="93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 Black" pitchFamily="34" charset="0"/>
              </a:rPr>
              <a:t>is</a:t>
            </a:r>
            <a:endParaRPr lang="ru-RU" sz="3200">
              <a:latin typeface="Arial Black" pitchFamily="34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35625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628775"/>
            <a:ext cx="47513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0" grpId="1" animBg="1"/>
      <p:bldP spid="19461" grpId="0" animBg="1"/>
      <p:bldP spid="19461" grpId="1" animBg="1"/>
      <p:bldP spid="19462" grpId="0" animBg="1"/>
      <p:bldP spid="19462" grpId="1" animBg="1"/>
      <p:bldP spid="19463" grpId="0" animBg="1"/>
      <p:bldP spid="19463" grpId="1" animBg="1"/>
      <p:bldP spid="194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258888" y="476250"/>
            <a:ext cx="4679950" cy="3744913"/>
          </a:xfrm>
          <a:prstGeom prst="octagon">
            <a:avLst>
              <a:gd name="adj" fmla="val 17083"/>
            </a:avLst>
          </a:prstGeom>
          <a:solidFill>
            <a:schemeClr val="bg1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50825" y="4508500"/>
            <a:ext cx="8712200" cy="1223963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Arial Black" pitchFamily="34" charset="0"/>
              </a:rPr>
              <a:t>I</a:t>
            </a:r>
            <a:r>
              <a:rPr lang="ru-RU" sz="3200">
                <a:latin typeface="Arial Black" pitchFamily="34" charset="0"/>
              </a:rPr>
              <a:t> ______</a:t>
            </a:r>
            <a:r>
              <a:rPr lang="en-US" sz="3200">
                <a:latin typeface="Arial Black" pitchFamily="34" charset="0"/>
              </a:rPr>
              <a:t> a bike when I was a child</a:t>
            </a:r>
            <a:r>
              <a:rPr lang="ru-RU" sz="3200">
                <a:latin typeface="Arial Black" pitchFamily="34" charset="0"/>
              </a:rPr>
              <a:t>.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227763" y="47625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am riding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227763" y="14128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rode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ride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ridden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16013" y="4797425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rode</a:t>
            </a:r>
            <a:endParaRPr lang="ru-RU" sz="3600">
              <a:latin typeface="Arial Black" pitchFamily="34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260350"/>
            <a:ext cx="4029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373688"/>
            <a:ext cx="106521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4" grpId="1" animBg="1"/>
      <p:bldP spid="20485" grpId="0" animBg="1"/>
      <p:bldP spid="20485" grpId="1" animBg="1"/>
      <p:bldP spid="20486" grpId="0" animBg="1"/>
      <p:bldP spid="20486" grpId="1" animBg="1"/>
      <p:bldP spid="20487" grpId="0" animBg="1"/>
      <p:bldP spid="20487" grpId="1" animBg="1"/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Students</a:t>
            </a:r>
            <a:r>
              <a:rPr lang="en-US" dirty="0" smtClean="0"/>
              <a:t>’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4, exercise 7</a:t>
            </a:r>
          </a:p>
          <a:p>
            <a:r>
              <a:rPr lang="en-US" dirty="0" smtClean="0"/>
              <a:t>Page 5, exercise 8</a:t>
            </a:r>
          </a:p>
          <a:p>
            <a:r>
              <a:rPr lang="en-US" dirty="0" smtClean="0"/>
              <a:t>Page 6, exercises 3 and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2 Workbook, pages 4 and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2800" dirty="0" smtClean="0"/>
              <a:t>Link za video lekciju: </a:t>
            </a:r>
            <a:r>
              <a:rPr lang="en-US" sz="2800" dirty="0" smtClean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www.youtube.com/watch?v=N9PbvtBCgsk</a:t>
            </a:r>
            <a:r>
              <a:rPr lang="sr-Latn-ME" sz="2800" dirty="0" smtClean="0"/>
              <a:t/>
            </a:r>
            <a:br>
              <a:rPr lang="sr-Latn-ME" sz="2800" dirty="0" smtClean="0"/>
            </a:br>
            <a:endParaRPr lang="en-US" sz="2800" dirty="0"/>
          </a:p>
        </p:txBody>
      </p:sp>
      <p:pic>
        <p:nvPicPr>
          <p:cNvPr id="5" name="Content Placeholder 4" descr="993e3868224657.5b55de0187e0e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14480" y="2214554"/>
            <a:ext cx="5715000" cy="25717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Organizacija 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Udžbenik: “</a:t>
            </a:r>
            <a:r>
              <a:rPr lang="en-US" dirty="0" smtClean="0"/>
              <a:t>F</a:t>
            </a:r>
            <a:r>
              <a:rPr lang="sr-Latn-ME" dirty="0" smtClean="0"/>
              <a:t>ocus 2”, </a:t>
            </a:r>
            <a:r>
              <a:rPr lang="en-US" dirty="0" err="1" smtClean="0"/>
              <a:t>Paerson</a:t>
            </a:r>
            <a:r>
              <a:rPr lang="sr-Latn-ME" dirty="0" smtClean="0"/>
              <a:t>, Longman</a:t>
            </a:r>
          </a:p>
          <a:p>
            <a:r>
              <a:rPr lang="sr-Latn-ME" dirty="0" smtClean="0"/>
              <a:t>YouTube kanal škole</a:t>
            </a:r>
          </a:p>
          <a:p>
            <a:r>
              <a:rPr lang="sr-Latn-ME" dirty="0" smtClean="0"/>
              <a:t>Školski sajt: www. elektropg.online (Kurs pod nazivom “Drugi razred R</a:t>
            </a:r>
            <a:r>
              <a:rPr lang="en-US" dirty="0" smtClean="0"/>
              <a:t>2</a:t>
            </a:r>
            <a:r>
              <a:rPr lang="sr-Latn-ME" dirty="0" smtClean="0"/>
              <a:t>a,R</a:t>
            </a:r>
            <a:r>
              <a:rPr lang="en-US" dirty="0" smtClean="0"/>
              <a:t>2</a:t>
            </a:r>
            <a:r>
              <a:rPr lang="sr-Latn-ME" dirty="0" smtClean="0"/>
              <a:t>b)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Tenses</a:t>
            </a:r>
            <a:endParaRPr lang="en-US" dirty="0"/>
          </a:p>
        </p:txBody>
      </p:sp>
      <p:pic>
        <p:nvPicPr>
          <p:cNvPr id="4" name="Content Placeholder 3" descr="16 Tenses in English Gramm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8572560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258888" y="476250"/>
            <a:ext cx="4679950" cy="3744913"/>
          </a:xfrm>
          <a:prstGeom prst="octagon">
            <a:avLst>
              <a:gd name="adj" fmla="val 17083"/>
            </a:avLst>
          </a:prstGeom>
          <a:solidFill>
            <a:schemeClr val="bg1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95288" y="4797425"/>
            <a:ext cx="8569325" cy="1223963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latin typeface="Arial Black" pitchFamily="34" charset="0"/>
              </a:rPr>
              <a:t>Nancy</a:t>
            </a:r>
            <a:r>
              <a:rPr lang="ru-RU" sz="3600">
                <a:latin typeface="Arial Black" pitchFamily="34" charset="0"/>
              </a:rPr>
              <a:t> ______</a:t>
            </a:r>
            <a:r>
              <a:rPr lang="en-US" sz="3600">
                <a:latin typeface="Arial Black" pitchFamily="34" charset="0"/>
              </a:rPr>
              <a:t>_</a:t>
            </a:r>
            <a:r>
              <a:rPr lang="ru-RU" sz="3600">
                <a:latin typeface="Arial Black" pitchFamily="34" charset="0"/>
              </a:rPr>
              <a:t> </a:t>
            </a:r>
            <a:r>
              <a:rPr lang="en-US" sz="3600">
                <a:latin typeface="Arial Black" pitchFamily="34" charset="0"/>
              </a:rPr>
              <a:t>milk every morning</a:t>
            </a:r>
            <a:r>
              <a:rPr lang="ru-RU" sz="3600">
                <a:latin typeface="Arial Black" pitchFamily="34" charset="0"/>
              </a:rPr>
              <a:t>.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227763" y="47625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drank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227763" y="14128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drinks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drunk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drink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620713"/>
            <a:ext cx="28940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051050" y="5084763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drinks</a:t>
            </a:r>
            <a:endParaRPr lang="ru-RU" sz="3600">
              <a:latin typeface="Arial Black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35625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4" grpId="1" animBg="1"/>
      <p:bldP spid="2055" grpId="0" animBg="1"/>
      <p:bldP spid="2055" grpId="1" animBg="1"/>
      <p:bldP spid="2056" grpId="0" animBg="1"/>
      <p:bldP spid="2056" grpId="1" animBg="1"/>
      <p:bldP spid="2057" grpId="0" animBg="1"/>
      <p:bldP spid="2057" grpId="1" animBg="1"/>
      <p:bldP spid="20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258888" y="476250"/>
            <a:ext cx="4679950" cy="3744913"/>
          </a:xfrm>
          <a:prstGeom prst="octagon">
            <a:avLst>
              <a:gd name="adj" fmla="val 17083"/>
            </a:avLst>
          </a:prstGeom>
          <a:solidFill>
            <a:schemeClr val="bg1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79388" y="4724400"/>
            <a:ext cx="8856662" cy="1223963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latin typeface="Arial Black" pitchFamily="34" charset="0"/>
              </a:rPr>
              <a:t>Susan</a:t>
            </a:r>
            <a:r>
              <a:rPr lang="ru-RU" sz="3600">
                <a:latin typeface="Arial Black" pitchFamily="34" charset="0"/>
              </a:rPr>
              <a:t> _______ </a:t>
            </a:r>
            <a:r>
              <a:rPr lang="en-US" sz="3600">
                <a:latin typeface="Arial Black" pitchFamily="34" charset="0"/>
              </a:rPr>
              <a:t>the floor an hour ago</a:t>
            </a:r>
            <a:r>
              <a:rPr lang="ru-RU" sz="3600">
                <a:latin typeface="Arial Black" pitchFamily="34" charset="0"/>
              </a:rPr>
              <a:t>.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6227763" y="47625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sweep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swept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227763" y="14128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sweeped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sweeps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35150" y="5013325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swept</a:t>
            </a:r>
            <a:endParaRPr lang="ru-RU" sz="3600">
              <a:latin typeface="Arial Black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35625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630238"/>
            <a:ext cx="403225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6" grpId="1" animBg="1"/>
      <p:bldP spid="3077" grpId="0" animBg="1"/>
      <p:bldP spid="3077" grpId="1" animBg="1"/>
      <p:bldP spid="3078" grpId="0" animBg="1"/>
      <p:bldP spid="3078" grpId="1" animBg="1"/>
      <p:bldP spid="3079" grpId="0" animBg="1"/>
      <p:bldP spid="3079" grpId="1" animBg="1"/>
      <p:bldP spid="3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258888" y="476250"/>
            <a:ext cx="4679950" cy="3744913"/>
          </a:xfrm>
          <a:prstGeom prst="octagon">
            <a:avLst>
              <a:gd name="adj" fmla="val 17083"/>
            </a:avLst>
          </a:prstGeom>
          <a:solidFill>
            <a:schemeClr val="bg1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9388" y="4868863"/>
            <a:ext cx="8785225" cy="1223962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>
                <a:latin typeface="Arial Black" pitchFamily="34" charset="0"/>
              </a:rPr>
              <a:t>Valerie</a:t>
            </a:r>
            <a:r>
              <a:rPr lang="ru-RU" sz="3200">
                <a:latin typeface="Arial Black" pitchFamily="34" charset="0"/>
              </a:rPr>
              <a:t> _____________ </a:t>
            </a:r>
            <a:r>
              <a:rPr lang="en-US" sz="3200">
                <a:latin typeface="Arial Black" pitchFamily="34" charset="0"/>
              </a:rPr>
              <a:t>about being a </a:t>
            </a:r>
          </a:p>
          <a:p>
            <a:r>
              <a:rPr lang="en-US" sz="3200">
                <a:latin typeface="Arial Black" pitchFamily="34" charset="0"/>
              </a:rPr>
              <a:t>painter at the moment</a:t>
            </a:r>
            <a:r>
              <a:rPr lang="ru-RU" sz="3200">
                <a:latin typeface="Arial Black" pitchFamily="34" charset="0"/>
              </a:rPr>
              <a:t>.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227763" y="47625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dreamt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is dreaming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has dreamt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227763" y="14128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dreams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51050" y="4941888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 Black" pitchFamily="34" charset="0"/>
              </a:rPr>
              <a:t>is dreaming</a:t>
            </a:r>
            <a:endParaRPr lang="ru-RU" sz="3200">
              <a:latin typeface="Arial Black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35625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04813"/>
            <a:ext cx="329088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0" grpId="1" animBg="1"/>
      <p:bldP spid="4101" grpId="0" animBg="1"/>
      <p:bldP spid="4101" grpId="1" animBg="1"/>
      <p:bldP spid="4102" grpId="0" animBg="1"/>
      <p:bldP spid="4102" grpId="1" animBg="1"/>
      <p:bldP spid="4103" grpId="0" animBg="1"/>
      <p:bldP spid="4103" grpId="1" animBg="1"/>
      <p:bldP spid="4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258888" y="476250"/>
            <a:ext cx="4679950" cy="3744913"/>
          </a:xfrm>
          <a:prstGeom prst="octagon">
            <a:avLst>
              <a:gd name="adj" fmla="val 17083"/>
            </a:avLst>
          </a:prstGeom>
          <a:solidFill>
            <a:schemeClr val="bg1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042988" y="4797425"/>
            <a:ext cx="7921625" cy="1223963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>
                <a:latin typeface="Arial Black" pitchFamily="34" charset="0"/>
              </a:rPr>
              <a:t>What’s wrong with Ron?</a:t>
            </a:r>
          </a:p>
          <a:p>
            <a:r>
              <a:rPr lang="en-US" sz="3600">
                <a:latin typeface="Arial Black" pitchFamily="34" charset="0"/>
              </a:rPr>
              <a:t>He</a:t>
            </a:r>
            <a:r>
              <a:rPr lang="ru-RU" sz="3600">
                <a:latin typeface="Arial Black" pitchFamily="34" charset="0"/>
              </a:rPr>
              <a:t>  _________</a:t>
            </a:r>
            <a:r>
              <a:rPr lang="en-US" sz="3600">
                <a:latin typeface="Arial Black" pitchFamily="34" charset="0"/>
              </a:rPr>
              <a:t>___ a cold</a:t>
            </a:r>
            <a:r>
              <a:rPr lang="ru-RU" sz="3600">
                <a:latin typeface="Arial Black" pitchFamily="34" charset="0"/>
              </a:rPr>
              <a:t>.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227763" y="13414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caught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227763" y="3333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has caught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catches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is catching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051050" y="5373688"/>
            <a:ext cx="302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has caught</a:t>
            </a:r>
            <a:endParaRPr lang="ru-RU" sz="3600">
              <a:latin typeface="Arial Black" pitchFamily="34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35625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76250"/>
            <a:ext cx="2201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4" grpId="1" animBg="1"/>
      <p:bldP spid="5125" grpId="0" animBg="1"/>
      <p:bldP spid="5125" grpId="1" animBg="1"/>
      <p:bldP spid="5126" grpId="0" animBg="1"/>
      <p:bldP spid="5126" grpId="1" animBg="1"/>
      <p:bldP spid="5127" grpId="0" animBg="1"/>
      <p:bldP spid="5127" grpId="1" animBg="1"/>
      <p:bldP spid="5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258888" y="476250"/>
            <a:ext cx="4679950" cy="3744913"/>
          </a:xfrm>
          <a:prstGeom prst="octagon">
            <a:avLst>
              <a:gd name="adj" fmla="val 17083"/>
            </a:avLst>
          </a:prstGeom>
          <a:solidFill>
            <a:schemeClr val="bg1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87338" y="4724400"/>
            <a:ext cx="8856662" cy="1223963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>
                <a:latin typeface="Arial Black" pitchFamily="34" charset="0"/>
              </a:rPr>
              <a:t>Your brothers </a:t>
            </a:r>
            <a:r>
              <a:rPr lang="ru-RU" sz="3600">
                <a:latin typeface="Arial Black" pitchFamily="34" charset="0"/>
              </a:rPr>
              <a:t> ________</a:t>
            </a:r>
            <a:r>
              <a:rPr lang="en-US" sz="3600">
                <a:latin typeface="Arial Black" pitchFamily="34" charset="0"/>
              </a:rPr>
              <a:t>_____</a:t>
            </a:r>
            <a:r>
              <a:rPr lang="ru-RU" sz="3600">
                <a:latin typeface="Arial Black" pitchFamily="34" charset="0"/>
              </a:rPr>
              <a:t> </a:t>
            </a:r>
            <a:r>
              <a:rPr lang="en-US" sz="3600">
                <a:latin typeface="Arial Black" pitchFamily="34" charset="0"/>
              </a:rPr>
              <a:t>the </a:t>
            </a:r>
          </a:p>
          <a:p>
            <a:r>
              <a:rPr lang="en-US" sz="3600">
                <a:latin typeface="Arial Black" pitchFamily="34" charset="0"/>
              </a:rPr>
              <a:t>hens now</a:t>
            </a:r>
            <a:r>
              <a:rPr lang="ru-RU" sz="3600">
                <a:latin typeface="Arial Black" pitchFamily="34" charset="0"/>
              </a:rPr>
              <a:t>.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227763" y="47625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fed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227763" y="14128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are feeding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have fed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feeds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140200" y="472440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 Black" pitchFamily="34" charset="0"/>
              </a:rPr>
              <a:t>are feeding</a:t>
            </a:r>
            <a:endParaRPr lang="ru-RU" sz="3600">
              <a:latin typeface="Arial Black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35625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908050"/>
            <a:ext cx="44640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8" grpId="1" animBg="1"/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  <p:bldP spid="6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258888" y="476250"/>
            <a:ext cx="4679950" cy="3744913"/>
          </a:xfrm>
          <a:prstGeom prst="octagon">
            <a:avLst>
              <a:gd name="adj" fmla="val 17083"/>
            </a:avLst>
          </a:prstGeom>
          <a:solidFill>
            <a:schemeClr val="bg1"/>
          </a:solidFill>
          <a:ln w="381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23850" y="4581525"/>
            <a:ext cx="8640763" cy="1223963"/>
          </a:xfrm>
          <a:prstGeom prst="roundRect">
            <a:avLst>
              <a:gd name="adj" fmla="val 16667"/>
            </a:avLst>
          </a:prstGeom>
          <a:solidFill>
            <a:schemeClr val="bg1">
              <a:alpha val="67999"/>
            </a:schemeClr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Arial Black" pitchFamily="34" charset="0"/>
              </a:rPr>
              <a:t>Ships</a:t>
            </a:r>
            <a:r>
              <a:rPr lang="ru-RU" sz="3200">
                <a:latin typeface="Arial Black" pitchFamily="34" charset="0"/>
              </a:rPr>
              <a:t>  ______</a:t>
            </a:r>
            <a:r>
              <a:rPr lang="en-US" sz="3200">
                <a:latin typeface="Arial Black" pitchFamily="34" charset="0"/>
              </a:rPr>
              <a:t>__</a:t>
            </a:r>
            <a:r>
              <a:rPr lang="ru-RU" sz="3200">
                <a:latin typeface="Arial Black" pitchFamily="34" charset="0"/>
              </a:rPr>
              <a:t> </a:t>
            </a:r>
            <a:r>
              <a:rPr lang="en-US" sz="3200">
                <a:latin typeface="Arial Black" pitchFamily="34" charset="0"/>
              </a:rPr>
              <a:t>to the port yesterday</a:t>
            </a:r>
            <a:r>
              <a:rPr lang="ru-RU" sz="3200">
                <a:latin typeface="Arial Black" pitchFamily="34" charset="0"/>
              </a:rPr>
              <a:t>.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227763" y="47625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are standing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227763" y="3284538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arrived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227763" y="2349500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arrives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227763" y="1412875"/>
            <a:ext cx="27003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have arrived</a:t>
            </a:r>
            <a:endParaRPr lang="ru-RU" sz="24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051050" y="4868863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 Black" pitchFamily="34" charset="0"/>
              </a:rPr>
              <a:t>arrived</a:t>
            </a:r>
            <a:endParaRPr lang="ru-RU" sz="3200">
              <a:latin typeface="Arial Black" pitchFamily="34" charset="0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635625"/>
            <a:ext cx="12239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6250"/>
            <a:ext cx="2228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2" grpId="1" animBg="1"/>
      <p:bldP spid="17413" grpId="0" animBg="1"/>
      <p:bldP spid="17413" grpId="1" animBg="1"/>
      <p:bldP spid="17414" grpId="0" animBg="1"/>
      <p:bldP spid="17414" grpId="1" animBg="1"/>
      <p:bldP spid="17415" grpId="0" animBg="1"/>
      <p:bldP spid="17415" grpId="1" animBg="1"/>
      <p:bldP spid="174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215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Grade: 2 Classes: R2A, R2B REVISION</vt:lpstr>
      <vt:lpstr>Organizacija rada</vt:lpstr>
      <vt:lpstr>Tenses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Students’ books</vt:lpstr>
      <vt:lpstr>Further practice</vt:lpstr>
      <vt:lpstr>Link za video lekciju: https://www.youtube.com/watch?v=N9PbvtBCgsk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Grade: 2 Classes: R2a, R2B REVISION</dc:title>
  <dc:creator>EOP</dc:creator>
  <cp:lastModifiedBy>EOP</cp:lastModifiedBy>
  <cp:revision>5</cp:revision>
  <dcterms:created xsi:type="dcterms:W3CDTF">2020-09-14T14:18:11Z</dcterms:created>
  <dcterms:modified xsi:type="dcterms:W3CDTF">2020-09-17T10:17:31Z</dcterms:modified>
</cp:coreProperties>
</file>