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matic SC" charset="1" panose="00000500000000000000"/>
      <p:regular r:id="rId10"/>
    </p:embeddedFont>
    <p:embeddedFont>
      <p:font typeface="Amatic SC Bold" charset="1" panose="00000800000000000000"/>
      <p:regular r:id="rId11"/>
    </p:embeddedFont>
    <p:embeddedFont>
      <p:font typeface="Amatic SC Italics" charset="1" panose="00000500000000000000"/>
      <p:regular r:id="rId12"/>
    </p:embeddedFont>
    <p:embeddedFont>
      <p:font typeface="Amatic SC Bold Italics" charset="1" panose="00000800000000000000"/>
      <p:regular r:id="rId13"/>
    </p:embeddedFont>
    <p:embeddedFont>
      <p:font typeface="Muli Bold" charset="1" panose="00000800000000000000"/>
      <p:regular r:id="rId14"/>
    </p:embeddedFont>
    <p:embeddedFont>
      <p:font typeface="Muli Bold Bold" charset="1" panose="00000900000000000000"/>
      <p:regular r:id="rId15"/>
    </p:embeddedFont>
    <p:embeddedFont>
      <p:font typeface="Muli Bold Italics" charset="1" panose="00000800000000000000"/>
      <p:regular r:id="rId16"/>
    </p:embeddedFont>
    <p:embeddedFont>
      <p:font typeface="Muli Bold Bold Italics" charset="1" panose="00000900000000000000"/>
      <p:regular r:id="rId17"/>
    </p:embeddedFont>
    <p:embeddedFont>
      <p:font typeface="Muli Regular" charset="1" panose="00000500000000000000"/>
      <p:regular r:id="rId18"/>
    </p:embeddedFont>
    <p:embeddedFont>
      <p:font typeface="Muli Regular Bold" charset="1" panose="00000700000000000000"/>
      <p:regular r:id="rId19"/>
    </p:embeddedFont>
    <p:embeddedFont>
      <p:font typeface="Muli Regular Italics" charset="1" panose="00000500000000000000"/>
      <p:regular r:id="rId20"/>
    </p:embeddedFont>
    <p:embeddedFont>
      <p:font typeface="Muli Regular Bold Italics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jpe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0.pn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7.png" Type="http://schemas.openxmlformats.org/officeDocument/2006/relationships/image"/><Relationship Id="rId2" Target="../media/image29.png" Type="http://schemas.openxmlformats.org/officeDocument/2006/relationships/image"/><Relationship Id="rId3" Target="../media/image1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jpe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jpeg" Type="http://schemas.openxmlformats.org/officeDocument/2006/relationships/image"/><Relationship Id="rId6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0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23.jpe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6.png" Type="http://schemas.openxmlformats.org/officeDocument/2006/relationships/image"/><Relationship Id="rId6" Target="../media/image15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4.jpeg" Type="http://schemas.openxmlformats.org/officeDocument/2006/relationships/image"/><Relationship Id="rId6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5.jpeg" Type="http://schemas.openxmlformats.org/officeDocument/2006/relationships/image"/><Relationship Id="rId6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297725">
            <a:off x="4019514" y="3326278"/>
            <a:ext cx="10254876" cy="324427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524723" y="3941621"/>
            <a:ext cx="9244458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Amatic SC Bold"/>
              </a:rPr>
              <a:t>COMPARISON OF ADJECTIVES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6884348" y="6903199"/>
            <a:ext cx="4525208" cy="576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>
                <a:solidFill>
                  <a:srgbClr val="000000"/>
                </a:solidFill>
                <a:latin typeface="Muli Bold"/>
              </a:rPr>
              <a:t>Teacher Elida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4234307" y="601474"/>
            <a:ext cx="4279619" cy="103236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33821">
            <a:off x="1390887" y="2569689"/>
            <a:ext cx="9585460" cy="191709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110382" y="1619319"/>
            <a:ext cx="4844147" cy="7048362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468224" y="2250591"/>
            <a:ext cx="3948829" cy="5603739"/>
            <a:chOff x="0" y="0"/>
            <a:chExt cx="3539490" cy="5022850"/>
          </a:xfrm>
        </p:grpSpPr>
        <p:sp>
          <p:nvSpPr>
            <p:cNvPr name="Freeform 7" id="7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r="r" b="b" t="t" l="l"/>
              <a:pathLst>
                <a:path h="5024120" w="35509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6"/>
              <a:stretch>
                <a:fillRect l="-56301" r="-56349" t="0" b="-25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653500" y="4415400"/>
            <a:ext cx="7060234" cy="2920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As…as…</a:t>
            </a:r>
          </a:p>
          <a:p>
            <a:pPr algn="ctr">
              <a:lnSpc>
                <a:spcPts val="335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John is as</a:t>
            </a:r>
            <a:r>
              <a:rPr lang="en-US" sz="2400">
                <a:solidFill>
                  <a:srgbClr val="000000"/>
                </a:solidFill>
                <a:latin typeface="Muli Regular"/>
              </a:rPr>
              <a:t> tall as Bob.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Your house is as large as mine.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 Bold"/>
              </a:rPr>
              <a:t>Not so/as.. as.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This book is not so interesting as that one.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The tree is not as tall as the building over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there.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50261" y="2934193"/>
            <a:ext cx="8866712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DON'T FORGET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-2419102">
            <a:off x="16795589" y="5492859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621412" y="7416981"/>
            <a:ext cx="4429479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uli Regular"/>
              </a:rPr>
              <a:t>A</a:t>
            </a:r>
            <a:r>
              <a:rPr lang="en-US" sz="2000" u="none">
                <a:solidFill>
                  <a:srgbClr val="000000"/>
                </a:solidFill>
                <a:latin typeface="Muli Regular"/>
              </a:rPr>
              <a:t>s cool as a cucumber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fierce as a tiger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light as a feather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white as a sheet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white as snow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wise as an owl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81076" y="3473326"/>
            <a:ext cx="4215750" cy="395514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03969" y="3639340"/>
            <a:ext cx="4369964" cy="370255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203474">
            <a:off x="12696748" y="3658800"/>
            <a:ext cx="4209012" cy="394881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621412" y="3790184"/>
            <a:ext cx="4369964" cy="37025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16401" t="19957" r="30762" b="13485"/>
          <a:stretch>
            <a:fillRect/>
          </a:stretch>
        </p:blipFill>
        <p:spPr>
          <a:xfrm flipH="false" flipV="false" rot="0">
            <a:off x="1683647" y="3790184"/>
            <a:ext cx="3600449" cy="295404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9372" t="0" r="9372" b="0"/>
          <a:stretch>
            <a:fillRect/>
          </a:stretch>
        </p:blipFill>
        <p:spPr>
          <a:xfrm flipH="false" flipV="false" rot="0">
            <a:off x="12914454" y="3977169"/>
            <a:ext cx="3600449" cy="295404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56401" y="7416981"/>
            <a:ext cx="4427694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uli Regular"/>
              </a:rPr>
              <a:t>A</a:t>
            </a:r>
            <a:r>
              <a:rPr lang="en-US" sz="2000" u="none">
                <a:solidFill>
                  <a:srgbClr val="000000"/>
                </a:solidFill>
                <a:latin typeface="Muli Regular"/>
              </a:rPr>
              <a:t>s good as gold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poor as a church mouse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brave as a lion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black as coal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blind as a bat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Muli Regular"/>
              </a:rPr>
              <a:t>As pale as a ghost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939306" y="4610563"/>
            <a:ext cx="10775373" cy="1760105"/>
            <a:chOff x="0" y="0"/>
            <a:chExt cx="14367164" cy="234680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897014"/>
              <a:ext cx="14367164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76200"/>
              <a:ext cx="14367164" cy="1545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IN IDIOMS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01474" y="2133653"/>
            <a:ext cx="2770185" cy="24780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357995" y="5094830"/>
            <a:ext cx="11572009" cy="2453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THANK YOU :)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24681" t="19957" r="25654" b="19187"/>
          <a:stretch>
            <a:fillRect/>
          </a:stretch>
        </p:blipFill>
        <p:spPr>
          <a:xfrm flipH="false" flipV="false"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4234307" y="601474"/>
            <a:ext cx="4279619" cy="103236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33821">
            <a:off x="1390887" y="2569689"/>
            <a:ext cx="9585460" cy="191709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110382" y="1619319"/>
            <a:ext cx="4844147" cy="7048362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468224" y="2250591"/>
            <a:ext cx="3948829" cy="5603739"/>
            <a:chOff x="0" y="0"/>
            <a:chExt cx="3539490" cy="5022850"/>
          </a:xfrm>
        </p:grpSpPr>
        <p:sp>
          <p:nvSpPr>
            <p:cNvPr name="Freeform 7" id="7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r="r" b="b" t="t" l="l"/>
              <a:pathLst>
                <a:path h="5024120" w="35509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6"/>
              <a:stretch>
                <a:fillRect l="-56301" r="-56349" t="0" b="-25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750261" y="2934193"/>
            <a:ext cx="8866712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COMPARISON IS USED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455455" y="5004835"/>
            <a:ext cx="9735603" cy="211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>
                <a:solidFill>
                  <a:srgbClr val="000000"/>
                </a:solidFill>
                <a:latin typeface="Amatic SC Bold"/>
              </a:rPr>
              <a:t>WHEN WE COMPARE TWO PEOPLE OR THINGS.</a:t>
            </a:r>
          </a:p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>
                <a:solidFill>
                  <a:srgbClr val="000000"/>
                </a:solidFill>
                <a:latin typeface="Amatic SC Bold"/>
              </a:rPr>
              <a:t>THE EASIEST RULE IS: ADD THE ENDING –ER TO ONE-SYLLABLE WORDS AND TO TWO SYLLABLE WORDS ENDING IN –Y, E.G.</a:t>
            </a:r>
          </a:p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>
                <a:solidFill>
                  <a:srgbClr val="000000"/>
                </a:solidFill>
                <a:latin typeface="Amatic SC Bold"/>
              </a:rPr>
              <a:t>FAST – FASTER</a:t>
            </a:r>
          </a:p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>
                <a:solidFill>
                  <a:srgbClr val="000000"/>
                </a:solidFill>
                <a:latin typeface="Amatic SC Bold"/>
              </a:rPr>
              <a:t>EASY – EASIER</a:t>
            </a:r>
          </a:p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>
                <a:solidFill>
                  <a:srgbClr val="000000"/>
                </a:solidFill>
                <a:latin typeface="Amatic SC Bold"/>
              </a:rPr>
              <a:t>BIG - BIGGER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96676" y="1104900"/>
            <a:ext cx="11887586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IN SENTENCES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395874" y="4135988"/>
            <a:ext cx="6319789" cy="382634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11462">
            <a:off x="1580140" y="2994507"/>
            <a:ext cx="4164177" cy="605898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16666" y="3344884"/>
            <a:ext cx="2878206" cy="501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 spc="72">
                <a:solidFill>
                  <a:srgbClr val="000000"/>
                </a:solidFill>
                <a:latin typeface="Muli Bold"/>
              </a:rPr>
              <a:t>Comparisons involve</a:t>
            </a:r>
          </a:p>
          <a:p>
            <a:pPr>
              <a:lnSpc>
                <a:spcPts val="3359"/>
              </a:lnSpc>
            </a:pPr>
            <a:r>
              <a:rPr lang="en-US" sz="2400" spc="72">
                <a:solidFill>
                  <a:srgbClr val="000000"/>
                </a:solidFill>
                <a:latin typeface="Muli Bold"/>
              </a:rPr>
              <a:t>at least two people or two things. We use than before the second</a:t>
            </a:r>
          </a:p>
          <a:p>
            <a:pPr>
              <a:lnSpc>
                <a:spcPts val="3359"/>
              </a:lnSpc>
            </a:pPr>
            <a:r>
              <a:rPr lang="en-US" sz="2400" spc="72">
                <a:solidFill>
                  <a:srgbClr val="000000"/>
                </a:solidFill>
                <a:latin typeface="Muli Bold"/>
              </a:rPr>
              <a:t>part of the comparison: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  <a:spcBef>
                <a:spcPct val="0"/>
              </a:spcBef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5784423" y="4135988"/>
            <a:ext cx="6319789" cy="382634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11462">
            <a:off x="6968689" y="2994507"/>
            <a:ext cx="4164177" cy="605898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505214" y="3344884"/>
            <a:ext cx="2878206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spc="72" u="none">
                <a:solidFill>
                  <a:srgbClr val="000000"/>
                </a:solidFill>
                <a:latin typeface="Muli Bold"/>
              </a:rPr>
              <a:t>Example 1</a:t>
            </a: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spc="72" u="none">
                <a:solidFill>
                  <a:srgbClr val="000000"/>
                </a:solidFill>
                <a:latin typeface="Muli Bold"/>
              </a:rPr>
              <a:t>Peter is taller than Jim</a:t>
            </a: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11172971" y="4110828"/>
            <a:ext cx="6319789" cy="382634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11462">
            <a:off x="12357237" y="2969346"/>
            <a:ext cx="4164177" cy="6058987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893762" y="3319724"/>
            <a:ext cx="2878206" cy="3339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spc="72" u="none">
                <a:solidFill>
                  <a:srgbClr val="000000"/>
                </a:solidFill>
                <a:latin typeface="Muli Bold"/>
              </a:rPr>
              <a:t>Example 2</a:t>
            </a: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spc="72" u="none">
                <a:solidFill>
                  <a:srgbClr val="000000"/>
                </a:solidFill>
                <a:latin typeface="Muli Bold"/>
              </a:rPr>
              <a:t>This car is faster than that one.</a:t>
            </a: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252589">
            <a:off x="11046612" y="2680649"/>
            <a:ext cx="516571" cy="49590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6383107">
            <a:off x="12003300" y="8937345"/>
            <a:ext cx="513645" cy="493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10154087">
            <a:off x="974625" y="4276046"/>
            <a:ext cx="489149" cy="829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298" y="1846541"/>
            <a:ext cx="7140188" cy="6010930"/>
            <a:chOff x="0" y="0"/>
            <a:chExt cx="9520251" cy="801457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244331">
              <a:off x="55523" y="195499"/>
              <a:ext cx="5568593" cy="1761700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524450" y="481921"/>
              <a:ext cx="4805720" cy="1088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60"/>
                </a:lnSpc>
              </a:pPr>
              <a:r>
                <a:rPr lang="en-US" sz="5600">
                  <a:solidFill>
                    <a:srgbClr val="000000"/>
                  </a:solidFill>
                  <a:latin typeface="Amatic SC Bold"/>
                </a:rPr>
                <a:t>LONG ADJECTIVES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554182" y="4275482"/>
              <a:ext cx="8966069" cy="3739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Muli Regular"/>
                </a:rPr>
                <a:t>¡</a:t>
              </a: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difficult – more difficult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¡interesting – more interesting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¡beautiful – more beautiful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In sentences: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¡Mary is more beautiful than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Sally.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¡This book is more interesting than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that one.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54182" y="2506286"/>
              <a:ext cx="8411887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000000"/>
                  </a:solidFill>
                  <a:latin typeface="Muli Bold"/>
                </a:rPr>
                <a:t>P</a:t>
              </a: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ut more (adverb of degree)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in front of longer words, e.g.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0559285">
            <a:off x="9571469" y="1999557"/>
            <a:ext cx="7467368" cy="61096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832523" y="2335137"/>
            <a:ext cx="6945260" cy="5884529"/>
          </a:xfrm>
          <a:prstGeom prst="rect">
            <a:avLst/>
          </a:prstGeom>
        </p:spPr>
      </p:pic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180673" y="2917436"/>
            <a:ext cx="5888554" cy="4273909"/>
            <a:chOff x="0" y="0"/>
            <a:chExt cx="2899410" cy="2104390"/>
          </a:xfrm>
        </p:grpSpPr>
        <p:sp>
          <p:nvSpPr>
            <p:cNvPr name="Freeform 10" id="10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r="r" b="b" t="t" l="l"/>
              <a:pathLst>
                <a:path h="2115820" w="29032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5"/>
              <a:stretch>
                <a:fillRect l="-3943" r="-4997" t="-12" b="-83"/>
              </a:stretch>
            </a:blip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5252589">
            <a:off x="16778295" y="2087183"/>
            <a:ext cx="516571" cy="49590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6383107">
            <a:off x="9419052" y="8116410"/>
            <a:ext cx="513645" cy="493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83892" y="1412781"/>
            <a:ext cx="7976488" cy="748339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57313" y="1560256"/>
            <a:ext cx="8591591" cy="727942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905270" y="2598131"/>
            <a:ext cx="6469523" cy="5090737"/>
            <a:chOff x="0" y="0"/>
            <a:chExt cx="8626031" cy="67876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108758"/>
              <a:ext cx="8626031" cy="4678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Muli Regular"/>
                </a:rPr>
                <a:t>Th</a:t>
              </a: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e superlative of a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word is used to compare three or more things/people and to pick out one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thing/person as more “X” than all the others.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¡Everest is the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highest mountain in the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world.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¡It is also the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most famous mountain in the</a:t>
              </a:r>
            </a:p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Muli Regular"/>
                </a:rPr>
                <a:t>world.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6200"/>
              <a:ext cx="8626031" cy="1545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SUPERLATIVE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7192640">
            <a:off x="16670561" y="7695388"/>
            <a:ext cx="1801962" cy="226661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267651">
            <a:off x="951848" y="1047928"/>
            <a:ext cx="513645" cy="49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4234307" y="601474"/>
            <a:ext cx="4279619" cy="103236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33821">
            <a:off x="1390887" y="2569689"/>
            <a:ext cx="9585460" cy="191709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400000">
            <a:off x="10590564" y="2811244"/>
            <a:ext cx="7704150" cy="46645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110382" y="1619319"/>
            <a:ext cx="4844147" cy="7048362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468224" y="2250591"/>
            <a:ext cx="3948829" cy="5603739"/>
            <a:chOff x="0" y="0"/>
            <a:chExt cx="3539490" cy="5022850"/>
          </a:xfrm>
        </p:grpSpPr>
        <p:sp>
          <p:nvSpPr>
            <p:cNvPr name="Freeform 7" id="7"/>
            <p:cNvSpPr/>
            <p:nvPr/>
          </p:nvSpPr>
          <p:spPr>
            <a:xfrm>
              <a:off x="-3810" y="0"/>
              <a:ext cx="3550920" cy="5024120"/>
            </a:xfrm>
            <a:custGeom>
              <a:avLst/>
              <a:gdLst/>
              <a:ahLst/>
              <a:cxnLst/>
              <a:rect r="r" b="b" t="t" l="l"/>
              <a:pathLst>
                <a:path h="5024120" w="35509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6"/>
              <a:stretch>
                <a:fillRect l="11" r="-35" t="-2784" b="-2810"/>
              </a:stretch>
            </a:blip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653500" y="4095765"/>
            <a:ext cx="7060234" cy="375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adjectives are compared like this: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¡big – bigger – the biggest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¡easy – easier – the easiest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¡interesting – more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interesting – the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most interesting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¡famous – more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famous – the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most famous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50261" y="2934193"/>
            <a:ext cx="8866712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REMEMBER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6A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33843" y="2552341"/>
            <a:ext cx="11426416" cy="6325730"/>
            <a:chOff x="0" y="0"/>
            <a:chExt cx="15235222" cy="8434306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262007">
              <a:off x="1909823" y="429356"/>
              <a:ext cx="11415576" cy="3611473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2409131" y="1372763"/>
              <a:ext cx="10416959" cy="1591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000000"/>
                  </a:solidFill>
                  <a:latin typeface="Amatic SC Bold"/>
                </a:rPr>
                <a:t>WITHOUT COMPARATIVE FORMS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203561"/>
              <a:ext cx="15235222" cy="7230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F8F4E8"/>
                  </a:solidFill>
                  <a:latin typeface="Muli Bold"/>
                </a:rPr>
                <a:t>Some</a:t>
              </a: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 adjectives do not normally have comparative and superlative forms: </a:t>
              </a: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absent, </a:t>
              </a: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equal, </a:t>
              </a: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left, </a:t>
              </a: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opposite, </a:t>
              </a: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right, </a:t>
              </a:r>
            </a:p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F8F4E8"/>
                  </a:solidFill>
                  <a:latin typeface="Muli Bold"/>
                </a:rPr>
                <a:t>single.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12058295" y="999013"/>
            <a:ext cx="758759" cy="83798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9454258">
            <a:off x="5477447" y="1295983"/>
            <a:ext cx="511678" cy="86725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8960744">
            <a:off x="8867465" y="594786"/>
            <a:ext cx="554415" cy="532238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8380897">
            <a:off x="775479" y="1871714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298" y="1613179"/>
            <a:ext cx="7140188" cy="6477655"/>
            <a:chOff x="0" y="0"/>
            <a:chExt cx="9520251" cy="863687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244331">
              <a:off x="55523" y="195499"/>
              <a:ext cx="5568593" cy="1761700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524450" y="481921"/>
              <a:ext cx="4805720" cy="1088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60"/>
                </a:lnSpc>
              </a:pPr>
              <a:r>
                <a:rPr lang="en-US" sz="5600">
                  <a:solidFill>
                    <a:srgbClr val="000000"/>
                  </a:solidFill>
                  <a:latin typeface="Amatic SC Bold"/>
                </a:rPr>
                <a:t>IRREGULARITIES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554182" y="8187082"/>
              <a:ext cx="8966069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00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54182" y="2506286"/>
              <a:ext cx="8411887" cy="49955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000000"/>
                  </a:solidFill>
                  <a:latin typeface="Muli Bold"/>
                </a:rPr>
                <a:t>Certa</a:t>
              </a: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in adjectives have separate forms for comparative and superlative, or are in some other way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“irregular”: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good – better – the best (the same is used for ‘well’, meaning ‘in good health’)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bad, ill, evil 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worse – the worst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 u="none">
                  <a:solidFill>
                    <a:srgbClr val="000000"/>
                  </a:solidFill>
                  <a:latin typeface="Muli Bold"/>
                </a:rPr>
                <a:t>many, much – more – the most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0559285">
            <a:off x="9571469" y="1999557"/>
            <a:ext cx="7467368" cy="61096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832523" y="2335137"/>
            <a:ext cx="6945260" cy="5884529"/>
          </a:xfrm>
          <a:prstGeom prst="rect">
            <a:avLst/>
          </a:prstGeom>
        </p:spPr>
      </p:pic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180673" y="2917436"/>
            <a:ext cx="5888554" cy="4273909"/>
            <a:chOff x="0" y="0"/>
            <a:chExt cx="2899410" cy="2104390"/>
          </a:xfrm>
        </p:grpSpPr>
        <p:sp>
          <p:nvSpPr>
            <p:cNvPr name="Freeform 10" id="10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r="r" b="b" t="t" l="l"/>
              <a:pathLst>
                <a:path h="2115820" w="29032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5"/>
              <a:stretch>
                <a:fillRect l="-3943" r="-4997" t="-12" b="-83"/>
              </a:stretch>
            </a:blip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5252589">
            <a:off x="16778295" y="2087183"/>
            <a:ext cx="516571" cy="49590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6383107">
            <a:off x="9419052" y="8116410"/>
            <a:ext cx="513645" cy="493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8900" y="1572399"/>
            <a:ext cx="7359987" cy="6245058"/>
            <a:chOff x="0" y="0"/>
            <a:chExt cx="9813317" cy="832674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244331">
              <a:off x="57232" y="201517"/>
              <a:ext cx="5740013" cy="1815932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540594" y="512779"/>
              <a:ext cx="4953657" cy="1088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60"/>
                </a:lnSpc>
              </a:pPr>
              <a:r>
                <a:rPr lang="en-US" sz="5600">
                  <a:solidFill>
                    <a:srgbClr val="000000"/>
                  </a:solidFill>
                  <a:latin typeface="Amatic SC Bold"/>
                </a:rPr>
                <a:t>DIFFERENT FORMS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571241" y="7874098"/>
              <a:ext cx="9242075" cy="452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86"/>
                </a:lnSpc>
                <a:spcBef>
                  <a:spcPct val="0"/>
                </a:spcBef>
              </a:pPr>
              <a:r>
                <a:rPr lang="en-US" sz="2061" u="none">
                  <a:solidFill>
                    <a:srgbClr val="000000"/>
                  </a:solidFill>
                  <a:latin typeface="Muli Regular"/>
                </a:rPr>
                <a:t>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71241" y="2584904"/>
              <a:ext cx="8670834" cy="4571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463"/>
                </a:lnSpc>
                <a:spcBef>
                  <a:spcPct val="0"/>
                </a:spcBef>
              </a:pPr>
              <a:r>
                <a:rPr lang="en-US" sz="2473" spc="74">
                  <a:solidFill>
                    <a:srgbClr val="000000"/>
                  </a:solidFill>
                  <a:latin typeface="Muli Bold"/>
                </a:rPr>
                <a:t>Some</a:t>
              </a:r>
              <a:r>
                <a:rPr lang="en-US" sz="2473" spc="74" u="none">
                  <a:solidFill>
                    <a:srgbClr val="000000"/>
                  </a:solidFill>
                  <a:latin typeface="Muli Bold"/>
                </a:rPr>
                <a:t> adjectives form</a:t>
              </a:r>
            </a:p>
            <a:p>
              <a:pPr marL="0" indent="0" lvl="0">
                <a:lnSpc>
                  <a:spcPts val="3463"/>
                </a:lnSpc>
                <a:spcBef>
                  <a:spcPct val="0"/>
                </a:spcBef>
              </a:pPr>
              <a:r>
                <a:rPr lang="en-US" sz="2473" spc="74" u="none">
                  <a:solidFill>
                    <a:srgbClr val="000000"/>
                  </a:solidFill>
                  <a:latin typeface="Muli Bold"/>
                </a:rPr>
                <a:t>their comparative and superlative degrees in two ways:</a:t>
              </a:r>
            </a:p>
            <a:p>
              <a:pPr marL="0" indent="0" lvl="0">
                <a:lnSpc>
                  <a:spcPts val="3463"/>
                </a:lnSpc>
                <a:spcBef>
                  <a:spcPct val="0"/>
                </a:spcBef>
              </a:pPr>
              <a:r>
                <a:rPr lang="en-US" sz="2473" spc="74" u="none">
                  <a:solidFill>
                    <a:srgbClr val="000000"/>
                  </a:solidFill>
                  <a:latin typeface="Muli Bold"/>
                </a:rPr>
                <a:t>old – older/elder –the oldest/eldest</a:t>
              </a:r>
            </a:p>
            <a:p>
              <a:pPr marL="0" indent="0" lvl="0">
                <a:lnSpc>
                  <a:spcPts val="3463"/>
                </a:lnSpc>
                <a:spcBef>
                  <a:spcPct val="0"/>
                </a:spcBef>
              </a:pPr>
              <a:r>
                <a:rPr lang="en-US" sz="2473" spc="74" u="none">
                  <a:solidFill>
                    <a:srgbClr val="000000"/>
                  </a:solidFill>
                  <a:latin typeface="Muli Bold"/>
                </a:rPr>
                <a:t>far – farther/further– the farthest/furthest</a:t>
              </a:r>
            </a:p>
            <a:p>
              <a:pPr marL="0" indent="0" lvl="0">
                <a:lnSpc>
                  <a:spcPts val="3463"/>
                </a:lnSpc>
                <a:spcBef>
                  <a:spcPct val="0"/>
                </a:spcBef>
              </a:pPr>
              <a:r>
                <a:rPr lang="en-US" sz="2473" spc="74" u="none">
                  <a:solidFill>
                    <a:srgbClr val="000000"/>
                  </a:solidFill>
                  <a:latin typeface="Muli Bold"/>
                </a:rPr>
                <a:t>late – later – the latest/last</a:t>
              </a:r>
            </a:p>
            <a:p>
              <a:pPr marL="0" indent="0" lvl="0">
                <a:lnSpc>
                  <a:spcPts val="3463"/>
                </a:lnSpc>
                <a:spcBef>
                  <a:spcPct val="0"/>
                </a:spcBef>
              </a:pPr>
              <a:r>
                <a:rPr lang="en-US" sz="2473" spc="74" u="none">
                  <a:solidFill>
                    <a:srgbClr val="000000"/>
                  </a:solidFill>
                  <a:latin typeface="Muli Bold"/>
                </a:rPr>
                <a:t>near – nearer – the nearest/next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10559285">
            <a:off x="9571469" y="1999557"/>
            <a:ext cx="7467368" cy="61096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832523" y="2335137"/>
            <a:ext cx="6945260" cy="5884529"/>
          </a:xfrm>
          <a:prstGeom prst="rect">
            <a:avLst/>
          </a:prstGeom>
        </p:spPr>
      </p:pic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180673" y="2917436"/>
            <a:ext cx="5888554" cy="4273909"/>
            <a:chOff x="0" y="0"/>
            <a:chExt cx="2899410" cy="2104390"/>
          </a:xfrm>
        </p:grpSpPr>
        <p:sp>
          <p:nvSpPr>
            <p:cNvPr name="Freeform 10" id="10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r="r" b="b" t="t" l="l"/>
              <a:pathLst>
                <a:path h="2115820" w="29032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5"/>
              <a:stretch>
                <a:fillRect l="-1738" r="-2793" t="-12" b="-83"/>
              </a:stretch>
            </a:blip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5252589">
            <a:off x="16778295" y="2087183"/>
            <a:ext cx="516571" cy="49590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6383107">
            <a:off x="9419052" y="8116410"/>
            <a:ext cx="513645" cy="493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DAEIIfpSqbA</dc:identifier>
  <dcterms:modified xsi:type="dcterms:W3CDTF">2011-08-01T06:04:30Z</dcterms:modified>
  <cp:revision>1</cp:revision>
  <dc:title>comparison of adjectives</dc:title>
</cp:coreProperties>
</file>