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471" r:id="rId3"/>
    <p:sldId id="470" r:id="rId4"/>
    <p:sldId id="346" r:id="rId5"/>
    <p:sldId id="341" r:id="rId6"/>
    <p:sldId id="342" r:id="rId7"/>
    <p:sldId id="356" r:id="rId8"/>
    <p:sldId id="373" r:id="rId9"/>
    <p:sldId id="374" r:id="rId10"/>
    <p:sldId id="375" r:id="rId11"/>
    <p:sldId id="377" r:id="rId12"/>
    <p:sldId id="539" r:id="rId13"/>
    <p:sldId id="529" r:id="rId14"/>
    <p:sldId id="381" r:id="rId15"/>
    <p:sldId id="386" r:id="rId16"/>
    <p:sldId id="531" r:id="rId17"/>
    <p:sldId id="532" r:id="rId18"/>
    <p:sldId id="378" r:id="rId19"/>
    <p:sldId id="533" r:id="rId20"/>
    <p:sldId id="437" r:id="rId21"/>
    <p:sldId id="438" r:id="rId22"/>
    <p:sldId id="534" r:id="rId23"/>
    <p:sldId id="392" r:id="rId24"/>
    <p:sldId id="535" r:id="rId25"/>
    <p:sldId id="538" r:id="rId26"/>
    <p:sldId id="537" r:id="rId27"/>
    <p:sldId id="536" r:id="rId28"/>
    <p:sldId id="409" r:id="rId29"/>
    <p:sldId id="410" r:id="rId30"/>
    <p:sldId id="411" r:id="rId31"/>
    <p:sldId id="3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429FD-779B-45F0-92B1-EA92BA33C00A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B334C99-66CE-40E2-AF8B-46AA8EB20C2A}">
      <dgm:prSet/>
      <dgm:spPr/>
      <dgm:t>
        <a:bodyPr/>
        <a:lstStyle/>
        <a:p>
          <a:r>
            <a:rPr lang="hr-HR" b="1" i="1"/>
            <a:t>Multimedijalne informacije </a:t>
          </a:r>
          <a:r>
            <a:rPr lang="hr-HR"/>
            <a:t>- informacije predstavljene kombinacijom različitih medija.</a:t>
          </a:r>
          <a:endParaRPr lang="en-US"/>
        </a:p>
      </dgm:t>
    </dgm:pt>
    <dgm:pt modelId="{00F4188D-B41D-4C91-A1BF-40CD8AF943A5}" type="parTrans" cxnId="{8ADF53F2-258E-44B3-BB78-0480A2066CFA}">
      <dgm:prSet/>
      <dgm:spPr/>
      <dgm:t>
        <a:bodyPr/>
        <a:lstStyle/>
        <a:p>
          <a:endParaRPr lang="en-US"/>
        </a:p>
      </dgm:t>
    </dgm:pt>
    <dgm:pt modelId="{46E325C2-F223-4744-8210-36745FCC5D17}" type="sibTrans" cxnId="{8ADF53F2-258E-44B3-BB78-0480A2066CFA}">
      <dgm:prSet/>
      <dgm:spPr/>
      <dgm:t>
        <a:bodyPr/>
        <a:lstStyle/>
        <a:p>
          <a:endParaRPr lang="en-US"/>
        </a:p>
      </dgm:t>
    </dgm:pt>
    <dgm:pt modelId="{BD5C6782-7041-4E05-A3E0-3AC21FDD74F2}">
      <dgm:prSet/>
      <dgm:spPr/>
      <dgm:t>
        <a:bodyPr/>
        <a:lstStyle/>
        <a:p>
          <a:r>
            <a:rPr lang="hr-HR"/>
            <a:t>Informacija primljena na multimedijalni način: doživljaj potpuniji, učenje zanimljivije i prihvatljivije.</a:t>
          </a:r>
          <a:endParaRPr lang="en-US"/>
        </a:p>
      </dgm:t>
    </dgm:pt>
    <dgm:pt modelId="{1BC1E3A6-DA41-451A-8DC9-2A373815E608}" type="parTrans" cxnId="{54DC50C3-895E-4F0F-BA4F-B6A62E3E879B}">
      <dgm:prSet/>
      <dgm:spPr/>
      <dgm:t>
        <a:bodyPr/>
        <a:lstStyle/>
        <a:p>
          <a:endParaRPr lang="en-US"/>
        </a:p>
      </dgm:t>
    </dgm:pt>
    <dgm:pt modelId="{F52F338D-B889-4047-AE5F-4D553E64C042}" type="sibTrans" cxnId="{54DC50C3-895E-4F0F-BA4F-B6A62E3E879B}">
      <dgm:prSet/>
      <dgm:spPr/>
      <dgm:t>
        <a:bodyPr/>
        <a:lstStyle/>
        <a:p>
          <a:endParaRPr lang="en-US"/>
        </a:p>
      </dgm:t>
    </dgm:pt>
    <dgm:pt modelId="{B7663D82-1BE0-48B4-B7F1-29D82DB40639}" type="pres">
      <dgm:prSet presAssocID="{113429FD-779B-45F0-92B1-EA92BA33C00A}" presName="outerComposite" presStyleCnt="0">
        <dgm:presLayoutVars>
          <dgm:chMax val="5"/>
          <dgm:dir/>
          <dgm:resizeHandles val="exact"/>
        </dgm:presLayoutVars>
      </dgm:prSet>
      <dgm:spPr/>
    </dgm:pt>
    <dgm:pt modelId="{27CDAE35-92D9-4471-B4D3-0EC0C6E4680D}" type="pres">
      <dgm:prSet presAssocID="{113429FD-779B-45F0-92B1-EA92BA33C00A}" presName="dummyMaxCanvas" presStyleCnt="0">
        <dgm:presLayoutVars/>
      </dgm:prSet>
      <dgm:spPr/>
    </dgm:pt>
    <dgm:pt modelId="{AC7BC7B9-F469-4524-81EC-8AA6ACBF5761}" type="pres">
      <dgm:prSet presAssocID="{113429FD-779B-45F0-92B1-EA92BA33C00A}" presName="TwoNodes_1" presStyleLbl="node1" presStyleIdx="0" presStyleCnt="2">
        <dgm:presLayoutVars>
          <dgm:bulletEnabled val="1"/>
        </dgm:presLayoutVars>
      </dgm:prSet>
      <dgm:spPr/>
    </dgm:pt>
    <dgm:pt modelId="{F38D9E1F-F537-4473-A97E-D4D4385A858E}" type="pres">
      <dgm:prSet presAssocID="{113429FD-779B-45F0-92B1-EA92BA33C00A}" presName="TwoNodes_2" presStyleLbl="node1" presStyleIdx="1" presStyleCnt="2">
        <dgm:presLayoutVars>
          <dgm:bulletEnabled val="1"/>
        </dgm:presLayoutVars>
      </dgm:prSet>
      <dgm:spPr/>
    </dgm:pt>
    <dgm:pt modelId="{CDFA4619-E36B-42F1-A3DF-60E2FCF66B4B}" type="pres">
      <dgm:prSet presAssocID="{113429FD-779B-45F0-92B1-EA92BA33C00A}" presName="TwoConn_1-2" presStyleLbl="fgAccFollowNode1" presStyleIdx="0" presStyleCnt="1">
        <dgm:presLayoutVars>
          <dgm:bulletEnabled val="1"/>
        </dgm:presLayoutVars>
      </dgm:prSet>
      <dgm:spPr/>
    </dgm:pt>
    <dgm:pt modelId="{F33E4EEB-513F-49B4-8A91-928F44D293E5}" type="pres">
      <dgm:prSet presAssocID="{113429FD-779B-45F0-92B1-EA92BA33C00A}" presName="TwoNodes_1_text" presStyleLbl="node1" presStyleIdx="1" presStyleCnt="2">
        <dgm:presLayoutVars>
          <dgm:bulletEnabled val="1"/>
        </dgm:presLayoutVars>
      </dgm:prSet>
      <dgm:spPr/>
    </dgm:pt>
    <dgm:pt modelId="{AB79A7DF-E7C3-4256-B533-4C8866BCF669}" type="pres">
      <dgm:prSet presAssocID="{113429FD-779B-45F0-92B1-EA92BA33C00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4EE342A-54F4-4000-8AB8-ED564E1C526B}" type="presOf" srcId="{113429FD-779B-45F0-92B1-EA92BA33C00A}" destId="{B7663D82-1BE0-48B4-B7F1-29D82DB40639}" srcOrd="0" destOrd="0" presId="urn:microsoft.com/office/officeart/2005/8/layout/vProcess5"/>
    <dgm:cxn modelId="{943C5344-AC23-4F6A-A9EE-9456CE3DB5DB}" type="presOf" srcId="{5B334C99-66CE-40E2-AF8B-46AA8EB20C2A}" destId="{F33E4EEB-513F-49B4-8A91-928F44D293E5}" srcOrd="1" destOrd="0" presId="urn:microsoft.com/office/officeart/2005/8/layout/vProcess5"/>
    <dgm:cxn modelId="{F9C27046-5A81-4049-85E5-FD1A73616559}" type="presOf" srcId="{BD5C6782-7041-4E05-A3E0-3AC21FDD74F2}" destId="{AB79A7DF-E7C3-4256-B533-4C8866BCF669}" srcOrd="1" destOrd="0" presId="urn:microsoft.com/office/officeart/2005/8/layout/vProcess5"/>
    <dgm:cxn modelId="{C944A79C-1AEE-4ED7-90EC-C3CE739E75C4}" type="presOf" srcId="{5B334C99-66CE-40E2-AF8B-46AA8EB20C2A}" destId="{AC7BC7B9-F469-4524-81EC-8AA6ACBF5761}" srcOrd="0" destOrd="0" presId="urn:microsoft.com/office/officeart/2005/8/layout/vProcess5"/>
    <dgm:cxn modelId="{54DC50C3-895E-4F0F-BA4F-B6A62E3E879B}" srcId="{113429FD-779B-45F0-92B1-EA92BA33C00A}" destId="{BD5C6782-7041-4E05-A3E0-3AC21FDD74F2}" srcOrd="1" destOrd="0" parTransId="{1BC1E3A6-DA41-451A-8DC9-2A373815E608}" sibTransId="{F52F338D-B889-4047-AE5F-4D553E64C042}"/>
    <dgm:cxn modelId="{50BE88D8-B357-4082-A200-A748AC787DF7}" type="presOf" srcId="{BD5C6782-7041-4E05-A3E0-3AC21FDD74F2}" destId="{F38D9E1F-F537-4473-A97E-D4D4385A858E}" srcOrd="0" destOrd="0" presId="urn:microsoft.com/office/officeart/2005/8/layout/vProcess5"/>
    <dgm:cxn modelId="{8ADF53F2-258E-44B3-BB78-0480A2066CFA}" srcId="{113429FD-779B-45F0-92B1-EA92BA33C00A}" destId="{5B334C99-66CE-40E2-AF8B-46AA8EB20C2A}" srcOrd="0" destOrd="0" parTransId="{00F4188D-B41D-4C91-A1BF-40CD8AF943A5}" sibTransId="{46E325C2-F223-4744-8210-36745FCC5D17}"/>
    <dgm:cxn modelId="{180BB6FD-855E-4425-9D0E-60281C70CC6E}" type="presOf" srcId="{46E325C2-F223-4744-8210-36745FCC5D17}" destId="{CDFA4619-E36B-42F1-A3DF-60E2FCF66B4B}" srcOrd="0" destOrd="0" presId="urn:microsoft.com/office/officeart/2005/8/layout/vProcess5"/>
    <dgm:cxn modelId="{F2E9ACD8-232D-4CE1-9D1A-FE55BF3DC2EB}" type="presParOf" srcId="{B7663D82-1BE0-48B4-B7F1-29D82DB40639}" destId="{27CDAE35-92D9-4471-B4D3-0EC0C6E4680D}" srcOrd="0" destOrd="0" presId="urn:microsoft.com/office/officeart/2005/8/layout/vProcess5"/>
    <dgm:cxn modelId="{1CB91232-2083-47D6-8AC0-8571A7F1A795}" type="presParOf" srcId="{B7663D82-1BE0-48B4-B7F1-29D82DB40639}" destId="{AC7BC7B9-F469-4524-81EC-8AA6ACBF5761}" srcOrd="1" destOrd="0" presId="urn:microsoft.com/office/officeart/2005/8/layout/vProcess5"/>
    <dgm:cxn modelId="{6610C80F-EC86-4D38-B17F-11940D1D9154}" type="presParOf" srcId="{B7663D82-1BE0-48B4-B7F1-29D82DB40639}" destId="{F38D9E1F-F537-4473-A97E-D4D4385A858E}" srcOrd="2" destOrd="0" presId="urn:microsoft.com/office/officeart/2005/8/layout/vProcess5"/>
    <dgm:cxn modelId="{F4B51E00-3A10-4093-A34E-53D0149DBA75}" type="presParOf" srcId="{B7663D82-1BE0-48B4-B7F1-29D82DB40639}" destId="{CDFA4619-E36B-42F1-A3DF-60E2FCF66B4B}" srcOrd="3" destOrd="0" presId="urn:microsoft.com/office/officeart/2005/8/layout/vProcess5"/>
    <dgm:cxn modelId="{2175DD25-7E7B-4B0B-9050-591C8848E409}" type="presParOf" srcId="{B7663D82-1BE0-48B4-B7F1-29D82DB40639}" destId="{F33E4EEB-513F-49B4-8A91-928F44D293E5}" srcOrd="4" destOrd="0" presId="urn:microsoft.com/office/officeart/2005/8/layout/vProcess5"/>
    <dgm:cxn modelId="{3AC76BC6-2A43-4173-B4B1-F94959C2D203}" type="presParOf" srcId="{B7663D82-1BE0-48B4-B7F1-29D82DB40639}" destId="{AB79A7DF-E7C3-4256-B533-4C8866BCF66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C7B9-F469-4524-81EC-8AA6ACBF5761}">
      <dsp:nvSpPr>
        <dsp:cNvPr id="0" name=""/>
        <dsp:cNvSpPr/>
      </dsp:nvSpPr>
      <dsp:spPr>
        <a:xfrm>
          <a:off x="0" y="0"/>
          <a:ext cx="9204086" cy="15923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i="1" kern="1200"/>
            <a:t>Multimedijalne informacije </a:t>
          </a:r>
          <a:r>
            <a:rPr lang="hr-HR" sz="2700" kern="1200"/>
            <a:t>- informacije predstavljene kombinacijom različitih medija.</a:t>
          </a:r>
          <a:endParaRPr lang="en-US" sz="2700" kern="1200"/>
        </a:p>
      </dsp:txBody>
      <dsp:txXfrm>
        <a:off x="46638" y="46638"/>
        <a:ext cx="7558277" cy="1499065"/>
      </dsp:txXfrm>
    </dsp:sp>
    <dsp:sp modelId="{F38D9E1F-F537-4473-A97E-D4D4385A858E}">
      <dsp:nvSpPr>
        <dsp:cNvPr id="0" name=""/>
        <dsp:cNvSpPr/>
      </dsp:nvSpPr>
      <dsp:spPr>
        <a:xfrm>
          <a:off x="1624250" y="1946195"/>
          <a:ext cx="9204086" cy="15923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Informacija primljena na multimedijalni način: doživljaj potpuniji, učenje zanimljivije i prihvatljivije.</a:t>
          </a:r>
          <a:endParaRPr lang="en-US" sz="2700" kern="1200"/>
        </a:p>
      </dsp:txBody>
      <dsp:txXfrm>
        <a:off x="1670888" y="1992833"/>
        <a:ext cx="6451537" cy="1499065"/>
      </dsp:txXfrm>
    </dsp:sp>
    <dsp:sp modelId="{CDFA4619-E36B-42F1-A3DF-60E2FCF66B4B}">
      <dsp:nvSpPr>
        <dsp:cNvPr id="0" name=""/>
        <dsp:cNvSpPr/>
      </dsp:nvSpPr>
      <dsp:spPr>
        <a:xfrm>
          <a:off x="8169064" y="1251757"/>
          <a:ext cx="1035022" cy="103502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01944" y="1251757"/>
        <a:ext cx="569262" cy="77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BBD1-78F5-4AC4-95E0-EEC9BCE0FED1}" type="datetimeFigureOut">
              <a:rPr lang="sr-Latn-ME" smtClean="0"/>
              <a:t>9.4.2020.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5857-89EE-4581-9B87-539334A19D80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7740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4DAD51-F0B1-4FA2-969D-DAE6AB0414DF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50A59D-A3A0-40B2-B043-963610E89E14}" type="slidenum">
              <a:rPr lang="en-US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D56633-324A-4595-AAB7-374186FF0095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FE5449-C81D-4D06-853B-D01060D56444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8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206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99182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228600"/>
            <a:ext cx="1003511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Sanda, 2015.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14A4-50AF-4087-8BF0-78DD7393D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lagođeni izgled">
    <p:bg>
      <p:bgPr>
        <a:solidFill>
          <a:srgbClr val="1A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571461" y="1643051"/>
            <a:ext cx="11144328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4"/>
          </p:nvPr>
        </p:nvSpPr>
        <p:spPr>
          <a:xfrm>
            <a:off x="285751" y="6357939"/>
            <a:ext cx="1682749" cy="280987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 dirty="0"/>
              <a:t>Sanda, 2015.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C7FF63-7B88-4794-ACA5-72CF06F0D2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920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5140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1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713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6947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2055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76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0518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673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888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PowerPoint_Presentation3.pptx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xy\Downloads\Paket_1\Paket_1\flute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PowerPoint_Presentation1.pptx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C142426-ACB0-498D-B77F-A924D8ED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07B1F02-38A7-453F-81A6-704BB0825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2" b="21376"/>
          <a:stretch/>
        </p:blipFill>
        <p:spPr>
          <a:xfrm>
            <a:off x="20" y="3809"/>
            <a:ext cx="12191980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9FC313-9DC5-4297-AF0B-1815445F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A8A45B-46C9-4D5B-8036-ED3F6845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sr-Latn-ME" err="1"/>
              <a:t>Ms</a:t>
            </a:r>
            <a:r>
              <a:rPr lang="sr-Latn-ME"/>
              <a:t>  </a:t>
            </a:r>
            <a:r>
              <a:rPr lang="sr-Latn-ME" err="1"/>
              <a:t>powerpoint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212C9-8D4B-435C-8651-10C28A406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sr-Latn-ME" dirty="0">
                <a:solidFill>
                  <a:schemeClr val="bg1"/>
                </a:solidFill>
              </a:rPr>
              <a:t>Osnovne radnje</a:t>
            </a:r>
          </a:p>
        </p:txBody>
      </p:sp>
    </p:spTree>
    <p:extLst>
      <p:ext uri="{BB962C8B-B14F-4D97-AF65-F5344CB8AC3E}">
        <p14:creationId xmlns:p14="http://schemas.microsoft.com/office/powerpoint/2010/main" val="349379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>
            <a:extLst>
              <a:ext uri="{FF2B5EF4-FFF2-40B4-BE49-F238E27FC236}">
                <a16:creationId xmlns:a16="http://schemas.microsoft.com/office/drawing/2014/main" id="{EF64ED78-57F1-4B75-90A9-6D34A4B41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1947" y="609600"/>
            <a:ext cx="7572897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>
                <a:solidFill>
                  <a:srgbClr val="FFFFFF"/>
                </a:solidFill>
              </a:rPr>
              <a:t>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61947" y="2057400"/>
            <a:ext cx="7572897" cy="4038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525B7E"/>
              </a:buClr>
            </a:pPr>
            <a:r>
              <a:rPr lang="hr-HR" sz="2800" dirty="0">
                <a:solidFill>
                  <a:srgbClr val="FFFFFF"/>
                </a:solidFill>
                <a:latin typeface="+mj-lt"/>
              </a:rPr>
              <a:t>Teme - </a:t>
            </a:r>
            <a:r>
              <a:rPr lang="hr-HR" sz="2800" b="1" i="1" dirty="0">
                <a:solidFill>
                  <a:srgbClr val="FFFFFF"/>
                </a:solidFill>
                <a:latin typeface="+mj-lt"/>
              </a:rPr>
              <a:t>skupovi elemenata dizajna</a:t>
            </a:r>
            <a:r>
              <a:rPr lang="hr-HR" sz="2800" dirty="0">
                <a:solidFill>
                  <a:srgbClr val="FFFFFF"/>
                </a:solidFill>
                <a:latin typeface="+mj-lt"/>
              </a:rPr>
              <a:t>. Preporučuju </a:t>
            </a:r>
            <a:r>
              <a:rPr lang="hr-HR" sz="2800" b="1" i="1" dirty="0">
                <a:solidFill>
                  <a:srgbClr val="FFFFFF"/>
                </a:solidFill>
                <a:latin typeface="+mj-lt"/>
              </a:rPr>
              <a:t>boje</a:t>
            </a:r>
            <a:r>
              <a:rPr lang="hr-HR" sz="2800" dirty="0">
                <a:solidFill>
                  <a:srgbClr val="FFFFFF"/>
                </a:solidFill>
                <a:latin typeface="+mj-lt"/>
              </a:rPr>
              <a:t> (podloga, tekst, naslovi), </a:t>
            </a:r>
            <a:r>
              <a:rPr lang="hr-HR" sz="2800" b="1" i="1" dirty="0">
                <a:solidFill>
                  <a:srgbClr val="FFFFFF"/>
                </a:solidFill>
                <a:latin typeface="+mj-lt"/>
              </a:rPr>
              <a:t>fontove</a:t>
            </a:r>
            <a:r>
              <a:rPr lang="hr-HR" sz="2800" dirty="0">
                <a:solidFill>
                  <a:srgbClr val="FFFFFF"/>
                </a:solidFill>
                <a:latin typeface="+mj-lt"/>
              </a:rPr>
              <a:t> (naslov, tekst) i </a:t>
            </a:r>
            <a:r>
              <a:rPr lang="hr-HR" sz="2800" b="1" i="1" dirty="0">
                <a:solidFill>
                  <a:srgbClr val="FFFFFF"/>
                </a:solidFill>
                <a:latin typeface="+mj-lt"/>
              </a:rPr>
              <a:t>razne efekte</a:t>
            </a:r>
            <a:r>
              <a:rPr lang="hr-HR" sz="28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hr-HR" sz="2800" dirty="0">
                <a:solidFill>
                  <a:srgbClr val="FFFFFF"/>
                </a:solidFill>
                <a:latin typeface="+mj-lt"/>
              </a:rPr>
              <a:t>(crte, efekti ispune).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02731685-FDEF-4C57-9200-0F0C37B5E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1A6267C1-42F3-47F1-B6B4-77B53F2B5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1" y="243840"/>
            <a:ext cx="2902152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281F44-726E-4392-B71B-1AF49DFD6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34" y="601513"/>
            <a:ext cx="2023860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87B0FB-46FD-469F-ACE6-114B0C73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49"/>
          <a:stretch/>
        </p:blipFill>
        <p:spPr>
          <a:xfrm>
            <a:off x="1214636" y="800101"/>
            <a:ext cx="919733" cy="13186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BA45B6D-504C-4AB7-B9AA-60379F01D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34" y="2575502"/>
            <a:ext cx="2023860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A13A46-7F5F-43F3-8B03-161F14C0E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1" t="13927" r="3280"/>
          <a:stretch/>
        </p:blipFill>
        <p:spPr>
          <a:xfrm>
            <a:off x="1333408" y="2774090"/>
            <a:ext cx="682191" cy="131861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6558F4D-65A1-49D1-8332-7705EB30B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34" y="4549491"/>
            <a:ext cx="2023860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97177-35AD-4A36-99F3-67A313F0B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4" r="58490"/>
          <a:stretch/>
        </p:blipFill>
        <p:spPr>
          <a:xfrm>
            <a:off x="1296342" y="4748079"/>
            <a:ext cx="756321" cy="1318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4F1FCDE-5D0D-4E2F-AB5D-FE775B24D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63" y="3552825"/>
            <a:ext cx="3276600" cy="269557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Pozadinski stilovi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hr-HR" sz="2800" dirty="0">
                <a:latin typeface="+mj-lt"/>
              </a:rPr>
              <a:t>Pozadinski stil je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ispuna pozadine </a:t>
            </a:r>
            <a:r>
              <a:rPr lang="hr-HR" sz="2800" dirty="0">
                <a:latin typeface="+mj-lt"/>
              </a:rPr>
              <a:t>slajda nekom od kombinacija tematskih boja.</a:t>
            </a:r>
          </a:p>
        </p:txBody>
      </p:sp>
      <p:sp>
        <p:nvSpPr>
          <p:cNvPr id="9" name="Pravokutni oblačić 8"/>
          <p:cNvSpPr/>
          <p:nvPr/>
        </p:nvSpPr>
        <p:spPr>
          <a:xfrm>
            <a:off x="726466" y="3086823"/>
            <a:ext cx="3168352" cy="1224136"/>
          </a:xfrm>
          <a:prstGeom prst="wedgeRectCallout">
            <a:avLst>
              <a:gd name="adj1" fmla="val 82210"/>
              <a:gd name="adj2" fmla="val 473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 promjenom teme, </a:t>
            </a:r>
            <a:b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mijenja se i pozadinski </a:t>
            </a:r>
            <a:b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stil u skladu s temom.</a:t>
            </a:r>
          </a:p>
        </p:txBody>
      </p:sp>
      <p:sp>
        <p:nvSpPr>
          <p:cNvPr id="14" name="Pravokutni oblačić 13"/>
          <p:cNvSpPr/>
          <p:nvPr/>
        </p:nvSpPr>
        <p:spPr>
          <a:xfrm>
            <a:off x="7765838" y="5182254"/>
            <a:ext cx="3977976" cy="1224136"/>
          </a:xfrm>
          <a:prstGeom prst="wedgeRectCallout">
            <a:avLst>
              <a:gd name="adj1" fmla="val -75567"/>
              <a:gd name="adj2" fmla="val -367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Pozadinski je stil moguće primijeniti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na sve slajdove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ili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samo na odabrane.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F368-D161-4F52-8457-320E0E68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sr-Latn-ME" sz="3200"/>
              <a:t>Dimenzije slajda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A344DC-345F-4B89-BB22-2952B23D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952369"/>
            <a:ext cx="6045576" cy="295128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54308-2DFB-4BB3-9ABA-E1303686C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914" y="2057400"/>
            <a:ext cx="4446233" cy="4038600"/>
          </a:xfrm>
        </p:spPr>
        <p:txBody>
          <a:bodyPr>
            <a:normAutofit/>
          </a:bodyPr>
          <a:lstStyle/>
          <a:p>
            <a:r>
              <a:rPr lang="sr-Latn-ME" sz="2400" dirty="0"/>
              <a:t>U dijalog prozoru </a:t>
            </a:r>
            <a:r>
              <a:rPr lang="sr-Latn-ME" sz="2400" b="1" dirty="0" err="1"/>
              <a:t>Page</a:t>
            </a:r>
            <a:r>
              <a:rPr lang="sr-Latn-ME" sz="2400" b="1" dirty="0"/>
              <a:t> </a:t>
            </a:r>
            <a:r>
              <a:rPr lang="sr-Latn-ME" sz="2400" b="1" dirty="0" err="1"/>
              <a:t>Setup</a:t>
            </a:r>
            <a:r>
              <a:rPr lang="sr-Latn-ME" sz="2400" b="1" dirty="0"/>
              <a:t> </a:t>
            </a:r>
            <a:r>
              <a:rPr lang="sr-Latn-ME" sz="2400" dirty="0"/>
              <a:t>određuje se iz padajuće liste da li se slajdovi prave za:</a:t>
            </a:r>
          </a:p>
          <a:p>
            <a:r>
              <a:rPr lang="sr-Latn-ME" sz="2400" dirty="0"/>
              <a:t>prezentaciju na ekranu određenih dimenzija (4:3, 16:9, 16:10)</a:t>
            </a:r>
          </a:p>
          <a:p>
            <a:r>
              <a:rPr lang="sr-Latn-ME" sz="2400" dirty="0"/>
              <a:t>štampanje na papiru određene veličine (</a:t>
            </a:r>
            <a:r>
              <a:rPr lang="sr-Latn-ME" sz="2400" dirty="0" err="1"/>
              <a:t>letter</a:t>
            </a:r>
            <a:r>
              <a:rPr lang="sr-Latn-ME" sz="2400" dirty="0"/>
              <a:t>, A3, A4, B4, B5) itd.</a:t>
            </a:r>
          </a:p>
          <a:p>
            <a:endParaRPr lang="sr-Latn-ME" sz="1600" dirty="0"/>
          </a:p>
        </p:txBody>
      </p:sp>
    </p:spTree>
    <p:extLst>
      <p:ext uri="{BB962C8B-B14F-4D97-AF65-F5344CB8AC3E}">
        <p14:creationId xmlns:p14="http://schemas.microsoft.com/office/powerpoint/2010/main" val="412688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Dizajn slajda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58939"/>
              </p:ext>
            </p:extLst>
          </p:nvPr>
        </p:nvGraphicFramePr>
        <p:xfrm>
          <a:off x="1406769" y="2395489"/>
          <a:ext cx="8865695" cy="278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1.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371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Kreirati .</a:t>
                      </a:r>
                      <a:r>
                        <a:rPr kumimoji="0" lang="hr-HR" sz="2400" b="0" kern="1200" dirty="0" err="1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pptx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datoteku naziva vlastitog prezimena.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24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Primijeniti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temu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po </a:t>
                      </a:r>
                      <a:r>
                        <a:rPr kumimoji="0" lang="hr-HR" sz="2400" b="0" kern="1200" dirty="0" err="1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sopstvenom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odabiru.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836">
                <a:tc>
                  <a:txBody>
                    <a:bodyPr/>
                    <a:lstStyle/>
                    <a:p>
                      <a:pPr marL="180975" indent="0" eaLnBrk="1" hangingPunct="1">
                        <a:lnSpc>
                          <a:spcPct val="130000"/>
                        </a:lnSpc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Isprobati ponude naredbi: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Boje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Fontovi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Efekti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Pozadinski stilovi 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 odabranu temu.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7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C9DADB-0E3A-42BC-AE37-18E7193EF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r="55258" b="35774"/>
          <a:stretch/>
        </p:blipFill>
        <p:spPr>
          <a:xfrm>
            <a:off x="6938754" y="2256553"/>
            <a:ext cx="2390776" cy="2195473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5633FA-2EFF-45D6-B5EC-60D1619E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50" y="2936316"/>
            <a:ext cx="2995314" cy="15295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Novi slajd</a:t>
            </a:r>
          </a:p>
        </p:txBody>
      </p:sp>
      <p:sp>
        <p:nvSpPr>
          <p:cNvPr id="4096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525B7E"/>
              </a:buClr>
            </a:pPr>
            <a:r>
              <a:rPr lang="hr-HR" dirty="0">
                <a:latin typeface="Franklin Gothic Book" pitchFamily="34" charset="0"/>
              </a:rPr>
              <a:t>Da bi se umetnuo </a:t>
            </a:r>
            <a:r>
              <a:rPr lang="hr-HR" b="1" i="1" dirty="0">
                <a:latin typeface="Franklin Gothic Book" pitchFamily="34" charset="0"/>
              </a:rPr>
              <a:t>novi slajd</a:t>
            </a:r>
            <a:r>
              <a:rPr lang="hr-HR" dirty="0">
                <a:latin typeface="Franklin Gothic Book" pitchFamily="34" charset="0"/>
              </a:rPr>
              <a:t>, potrebno je:</a:t>
            </a:r>
          </a:p>
          <a:p>
            <a:pPr eaLnBrk="1" hangingPunct="1">
              <a:buClr>
                <a:srgbClr val="525B7E"/>
              </a:buClr>
            </a:pPr>
            <a:endParaRPr lang="hr-HR" dirty="0">
              <a:latin typeface="Franklin Gothic Book" pitchFamily="34" charset="0"/>
            </a:endParaRPr>
          </a:p>
          <a:p>
            <a:pPr marL="45720" indent="0" eaLnBrk="1" hangingPunct="1">
              <a:buClr>
                <a:srgbClr val="525B7E"/>
              </a:buClr>
              <a:buNone/>
            </a:pPr>
            <a:endParaRPr lang="en-US" dirty="0">
              <a:latin typeface="Franklin Gothic Book" pitchFamily="34" charset="0"/>
            </a:endParaRPr>
          </a:p>
          <a:p>
            <a:pPr marL="45720" indent="0" eaLnBrk="1" hangingPunct="1">
              <a:buClr>
                <a:srgbClr val="525B7E"/>
              </a:buClr>
              <a:buNone/>
            </a:pPr>
            <a:endParaRPr lang="en-US" dirty="0">
              <a:latin typeface="Franklin Gothic Book" pitchFamily="34" charset="0"/>
            </a:endParaRPr>
          </a:p>
          <a:p>
            <a:pPr marL="45720" indent="0" eaLnBrk="1" hangingPunct="1">
              <a:buClr>
                <a:srgbClr val="525B7E"/>
              </a:buClr>
              <a:buNone/>
            </a:pPr>
            <a:endParaRPr lang="hr-HR" dirty="0">
              <a:latin typeface="Franklin Gothic Book" pitchFamily="34" charset="0"/>
            </a:endParaRPr>
          </a:p>
          <a:p>
            <a:pPr marL="45720" indent="0" eaLnBrk="1" hangingPunct="1">
              <a:buClr>
                <a:srgbClr val="525B7E"/>
              </a:buClr>
              <a:buNone/>
            </a:pPr>
            <a:endParaRPr lang="hr-HR" dirty="0">
              <a:latin typeface="Franklin Gothic Book" pitchFamily="34" charset="0"/>
            </a:endParaRPr>
          </a:p>
          <a:p>
            <a:pPr marL="45720" indent="0" eaLnBrk="1" hangingPunct="1">
              <a:buClr>
                <a:srgbClr val="525B7E"/>
              </a:buClr>
              <a:buNone/>
            </a:pPr>
            <a:r>
              <a:rPr lang="hr-HR" dirty="0">
                <a:latin typeface="Franklin Gothic Book" pitchFamily="34" charset="0"/>
              </a:rPr>
              <a:t>označiti mjesto novog </a:t>
            </a:r>
            <a:br>
              <a:rPr lang="hr-HR" dirty="0">
                <a:latin typeface="Franklin Gothic Book" pitchFamily="34" charset="0"/>
              </a:rPr>
            </a:br>
            <a:r>
              <a:rPr lang="hr-HR" dirty="0">
                <a:latin typeface="Franklin Gothic Book" pitchFamily="34" charset="0"/>
              </a:rPr>
              <a:t>slajda, pa [</a:t>
            </a:r>
            <a:r>
              <a:rPr lang="hr-HR" b="1" i="1" dirty="0">
                <a:latin typeface="Franklin Gothic Book" pitchFamily="34" charset="0"/>
              </a:rPr>
              <a:t>CTRL</a:t>
            </a:r>
            <a:r>
              <a:rPr lang="hr-HR" dirty="0">
                <a:latin typeface="Franklin Gothic Book" pitchFamily="34" charset="0"/>
              </a:rPr>
              <a:t>] + [</a:t>
            </a:r>
            <a:r>
              <a:rPr lang="hr-HR" b="1" i="1" dirty="0">
                <a:latin typeface="Franklin Gothic Book" pitchFamily="34" charset="0"/>
              </a:rPr>
              <a:t>M</a:t>
            </a:r>
            <a:r>
              <a:rPr lang="hr-HR" dirty="0">
                <a:latin typeface="Franklin Gothic Book" pitchFamily="34" charset="0"/>
              </a:rPr>
              <a:t>].</a:t>
            </a:r>
          </a:p>
        </p:txBody>
      </p:sp>
      <p:sp>
        <p:nvSpPr>
          <p:cNvPr id="40973" name="AutoShape 5"/>
          <p:cNvSpPr>
            <a:spLocks noChangeArrowheads="1"/>
          </p:cNvSpPr>
          <p:nvPr/>
        </p:nvSpPr>
        <p:spPr bwMode="auto">
          <a:xfrm>
            <a:off x="2251384" y="3286089"/>
            <a:ext cx="767721" cy="24475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0974" name="AutoShape 6"/>
          <p:cNvSpPr>
            <a:spLocks noChangeArrowheads="1"/>
          </p:cNvSpPr>
          <p:nvPr/>
        </p:nvSpPr>
        <p:spPr bwMode="auto">
          <a:xfrm>
            <a:off x="2598104" y="3551456"/>
            <a:ext cx="453009" cy="68467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0975" name="AutoShape 7"/>
          <p:cNvSpPr>
            <a:spLocks noChangeArrowheads="1"/>
          </p:cNvSpPr>
          <p:nvPr/>
        </p:nvSpPr>
        <p:spPr bwMode="auto">
          <a:xfrm>
            <a:off x="2990529" y="4277836"/>
            <a:ext cx="538486" cy="22822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0976" name="Text Box 8"/>
          <p:cNvSpPr txBox="1">
            <a:spLocks noChangeArrowheads="1"/>
          </p:cNvSpPr>
          <p:nvPr/>
        </p:nvSpPr>
        <p:spPr bwMode="auto">
          <a:xfrm>
            <a:off x="3164108" y="2976540"/>
            <a:ext cx="250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977" name="Text Box 10"/>
          <p:cNvSpPr txBox="1">
            <a:spLocks noChangeArrowheads="1"/>
          </p:cNvSpPr>
          <p:nvPr/>
        </p:nvSpPr>
        <p:spPr bwMode="auto">
          <a:xfrm>
            <a:off x="3574563" y="4130339"/>
            <a:ext cx="453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78" name="Text Box 12"/>
          <p:cNvSpPr txBox="1">
            <a:spLocks noChangeArrowheads="1"/>
          </p:cNvSpPr>
          <p:nvPr/>
        </p:nvSpPr>
        <p:spPr bwMode="auto">
          <a:xfrm>
            <a:off x="2093363" y="3572942"/>
            <a:ext cx="453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Pravokutni oblačić 17"/>
          <p:cNvSpPr/>
          <p:nvPr/>
        </p:nvSpPr>
        <p:spPr>
          <a:xfrm>
            <a:off x="6902618" y="4579854"/>
            <a:ext cx="3357563" cy="864096"/>
          </a:xfrm>
          <a:prstGeom prst="wedgeRectCallout">
            <a:avLst>
              <a:gd name="adj1" fmla="val 3972"/>
              <a:gd name="adj2" fmla="val -1101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Naredba kontekstualnog izbornika (desni klik).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R</a:t>
            </a:r>
            <a:r>
              <a:rPr lang="hr-HR"/>
              <a:t>aspored slajda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525B7E"/>
              </a:buClr>
            </a:pPr>
            <a:r>
              <a:rPr lang="hr-HR" dirty="0" err="1">
                <a:latin typeface="Franklin Gothic Book" pitchFamily="34" charset="0"/>
              </a:rPr>
              <a:t>Novoumetnutom</a:t>
            </a:r>
            <a:r>
              <a:rPr lang="hr-HR" dirty="0">
                <a:latin typeface="Franklin Gothic Book" pitchFamily="34" charset="0"/>
              </a:rPr>
              <a:t> slajdu treba odrediti </a:t>
            </a:r>
            <a:r>
              <a:rPr lang="hr-HR" b="1" i="1" dirty="0">
                <a:latin typeface="Franklin Gothic Book" pitchFamily="34" charset="0"/>
              </a:rPr>
              <a:t>Raspored </a:t>
            </a:r>
            <a:r>
              <a:rPr lang="en-US" b="1" i="1" dirty="0">
                <a:latin typeface="Franklin Gothic Book" pitchFamily="34" charset="0"/>
              </a:rPr>
              <a:t> - Layout </a:t>
            </a:r>
            <a:r>
              <a:rPr lang="hr-HR" dirty="0">
                <a:latin typeface="Franklin Gothic Book" pitchFamily="34" charset="0"/>
              </a:rPr>
              <a:t>(</a:t>
            </a:r>
            <a:r>
              <a:rPr lang="hr-HR" b="1" i="1" dirty="0">
                <a:latin typeface="Franklin Gothic Book" pitchFamily="34" charset="0"/>
              </a:rPr>
              <a:t>smještaj </a:t>
            </a:r>
            <a:r>
              <a:rPr lang="hr-HR" dirty="0">
                <a:latin typeface="Franklin Gothic Book" pitchFamily="34" charset="0"/>
              </a:rPr>
              <a:t>sadržaja na slajdu).</a:t>
            </a:r>
          </a:p>
          <a:p>
            <a:pPr>
              <a:spcBef>
                <a:spcPts val="1200"/>
              </a:spcBef>
              <a:buClr>
                <a:srgbClr val="525B7E"/>
              </a:buClr>
            </a:pPr>
            <a:r>
              <a:rPr lang="hr-HR" b="1" i="1" dirty="0">
                <a:latin typeface="Franklin Gothic Book" pitchFamily="34" charset="0"/>
              </a:rPr>
              <a:t>Raspored</a:t>
            </a:r>
            <a:r>
              <a:rPr lang="hr-HR" dirty="0">
                <a:latin typeface="Franklin Gothic Book" pitchFamily="34" charset="0"/>
              </a:rPr>
              <a:t> je moguće zadati (ili promijeniti) </a:t>
            </a:r>
            <a:r>
              <a:rPr lang="hr-HR" b="1" i="1" dirty="0">
                <a:latin typeface="Franklin Gothic Book" pitchFamily="34" charset="0"/>
              </a:rPr>
              <a:t>i naknadno</a:t>
            </a:r>
            <a:r>
              <a:rPr lang="hr-HR" dirty="0">
                <a:latin typeface="Franklin Gothic Book" pitchFamily="34" charset="0"/>
              </a:rPr>
              <a:t>.</a:t>
            </a:r>
          </a:p>
          <a:p>
            <a:pPr eaLnBrk="1" hangingPunct="1">
              <a:buClr>
                <a:srgbClr val="525B7E"/>
              </a:buClr>
            </a:pPr>
            <a:endParaRPr lang="hr-HR" dirty="0">
              <a:latin typeface="Franklin Gothic Book" pitchFamily="34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5653A-0BB9-4389-9CC0-C206D4B48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10" y="1624693"/>
            <a:ext cx="3135414" cy="36066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slajdovi i raspored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39209"/>
              </p:ext>
            </p:extLst>
          </p:nvPr>
        </p:nvGraphicFramePr>
        <p:xfrm>
          <a:off x="1901718" y="2413980"/>
          <a:ext cx="8280920" cy="247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</a:t>
                      </a:r>
                      <a:r>
                        <a:rPr lang="en-US" sz="2800" dirty="0">
                          <a:latin typeface="Franklin Gothic Book" pitchFamily="34" charset="0"/>
                        </a:rPr>
                        <a:t>2</a:t>
                      </a:r>
                      <a:r>
                        <a:rPr lang="hr-HR" sz="2800" dirty="0"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989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Unijeti pet novih slajdova i odrediti im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Raspored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180975" indent="0" eaLnBrk="1" hangingPunct="1"/>
                      <a:endParaRPr kumimoji="0" lang="hr-HR" sz="1000" b="0" kern="12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981075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slajdovi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Naslov i sadržaj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981075" marR="0" lvl="2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slajdovi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 err="1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Dva sadržaja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86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00125" y="223838"/>
            <a:ext cx="9875520" cy="1356360"/>
          </a:xfrm>
        </p:spPr>
        <p:txBody>
          <a:bodyPr/>
          <a:lstStyle/>
          <a:p>
            <a:r>
              <a:rPr lang="hr-HR" dirty="0"/>
              <a:t>Unos sadržaja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401925"/>
              </p:ext>
            </p:extLst>
          </p:nvPr>
        </p:nvGraphicFramePr>
        <p:xfrm>
          <a:off x="1991544" y="1412776"/>
          <a:ext cx="8280920" cy="489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</a:t>
                      </a:r>
                      <a:r>
                        <a:rPr lang="en-US" sz="2800" dirty="0">
                          <a:latin typeface="Franklin Gothic Book" pitchFamily="34" charset="0"/>
                        </a:rPr>
                        <a:t>3</a:t>
                      </a:r>
                      <a:r>
                        <a:rPr lang="hr-HR" sz="2800" dirty="0"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180975" indent="0">
                        <a:spcBef>
                          <a:spcPts val="0"/>
                        </a:spcBef>
                      </a:pP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Naslovni 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slajd:</a:t>
                      </a:r>
                    </a:p>
                    <a:p>
                      <a:pPr marL="638175" lvl="2" indent="0">
                        <a:spcBef>
                          <a:spcPts val="1800"/>
                        </a:spcBef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Naslov: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Mrki medvjed</a:t>
                      </a:r>
                    </a:p>
                    <a:p>
                      <a:pPr marL="638175" lvl="2" indent="0">
                        <a:spcBef>
                          <a:spcPts val="600"/>
                        </a:spcBef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Podnaslov: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Životinje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0">
                <a:tc>
                  <a:txBody>
                    <a:bodyPr/>
                    <a:lstStyle/>
                    <a:p>
                      <a:pPr marL="180975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638175" lvl="2" indent="0">
                        <a:spcBef>
                          <a:spcPts val="600"/>
                        </a:spcBef>
                      </a:pPr>
                      <a:endParaRPr kumimoji="0" lang="hr-HR" sz="2400" b="1" i="1" kern="1200" dirty="0">
                        <a:solidFill>
                          <a:srgbClr val="1A1A2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8" descr="PWP_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1" b="9422"/>
          <a:stretch/>
        </p:blipFill>
        <p:spPr bwMode="auto">
          <a:xfrm>
            <a:off x="3578139" y="3501007"/>
            <a:ext cx="66149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WP_44">
            <a:extLst>
              <a:ext uri="{FF2B5EF4-FFF2-40B4-BE49-F238E27FC236}">
                <a16:creationId xmlns:a16="http://schemas.microsoft.com/office/drawing/2014/main" id="{E301F4BD-3208-45A9-AF9B-E89F7311F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9" t="12811" r="11684" b="76513"/>
          <a:stretch/>
        </p:blipFill>
        <p:spPr bwMode="auto">
          <a:xfrm>
            <a:off x="6457944" y="4953109"/>
            <a:ext cx="1000130" cy="3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D5EB4-0BA3-437A-BBE7-0EA311236A4A}"/>
              </a:ext>
            </a:extLst>
          </p:cNvPr>
          <p:cNvSpPr txBox="1"/>
          <p:nvPr/>
        </p:nvSpPr>
        <p:spPr>
          <a:xfrm>
            <a:off x="6500806" y="4984853"/>
            <a:ext cx="100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/>
              <a:t>d</a:t>
            </a:r>
            <a:r>
              <a:rPr lang="en-US" sz="2000" dirty="0"/>
              <a:t>u</a:t>
            </a:r>
            <a:r>
              <a:rPr lang="sr-Latn-ME" sz="2000" dirty="0" err="1"/>
              <a:t>žinu</a:t>
            </a:r>
            <a:endParaRPr lang="sr-Latn-ME" sz="2000" dirty="0"/>
          </a:p>
        </p:txBody>
      </p:sp>
    </p:spTree>
    <p:extLst>
      <p:ext uri="{BB962C8B-B14F-4D97-AF65-F5344CB8AC3E}">
        <p14:creationId xmlns:p14="http://schemas.microsoft.com/office/powerpoint/2010/main" val="3288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pPr eaLnBrk="1" hangingPunct="1">
              <a:defRPr/>
            </a:pPr>
            <a:r>
              <a:rPr lang="hr-HR"/>
              <a:t>Oblikovanje znakova</a:t>
            </a:r>
            <a:endParaRPr lang="hr-HR" dirty="0"/>
          </a:p>
        </p:txBody>
      </p:sp>
      <p:sp>
        <p:nvSpPr>
          <p:cNvPr id="10" name="Rezervirano mjesto sadržaja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525B7E"/>
              </a:buClr>
            </a:pPr>
            <a:r>
              <a:rPr lang="hr-HR">
                <a:latin typeface="Franklin Gothic Book" pitchFamily="34" charset="0"/>
              </a:rPr>
              <a:t>Valja koristiti </a:t>
            </a:r>
            <a:r>
              <a:rPr lang="hr-HR" b="1" i="1">
                <a:latin typeface="Franklin Gothic Book" pitchFamily="34" charset="0"/>
              </a:rPr>
              <a:t>čitljive fontove </a:t>
            </a:r>
            <a:r>
              <a:rPr lang="hr-HR">
                <a:latin typeface="Franklin Gothic Book" pitchFamily="34" charset="0"/>
              </a:rPr>
              <a:t>(fontove bez ukrasa).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525B7E"/>
              </a:buClr>
            </a:pPr>
            <a:r>
              <a:rPr lang="hr-HR">
                <a:latin typeface="Franklin Gothic Book" pitchFamily="34" charset="0"/>
              </a:rPr>
              <a:t>Ne slajdu je bolje koristiti jedan font, a različitost postići </a:t>
            </a:r>
            <a:r>
              <a:rPr lang="hr-HR" b="1" i="1">
                <a:latin typeface="Franklin Gothic Book" pitchFamily="34" charset="0"/>
              </a:rPr>
              <a:t>promjenom veličine</a:t>
            </a:r>
            <a:r>
              <a:rPr lang="hr-HR">
                <a:latin typeface="Franklin Gothic Book" pitchFamily="34" charset="0"/>
              </a:rPr>
              <a:t>, </a:t>
            </a:r>
            <a:r>
              <a:rPr lang="hr-HR" b="1" i="1">
                <a:latin typeface="Franklin Gothic Book" pitchFamily="34" charset="0"/>
              </a:rPr>
              <a:t>stila</a:t>
            </a:r>
            <a:r>
              <a:rPr lang="hr-HR" b="1">
                <a:latin typeface="Franklin Gothic Book" pitchFamily="34" charset="0"/>
              </a:rPr>
              <a:t> </a:t>
            </a:r>
            <a:r>
              <a:rPr lang="hr-HR">
                <a:latin typeface="Franklin Gothic Book" pitchFamily="34" charset="0"/>
              </a:rPr>
              <a:t>ili </a:t>
            </a:r>
            <a:r>
              <a:rPr lang="hr-HR" b="1" i="1">
                <a:latin typeface="Franklin Gothic Book" pitchFamily="34" charset="0"/>
              </a:rPr>
              <a:t>boje</a:t>
            </a:r>
            <a:r>
              <a:rPr lang="hr-HR">
                <a:latin typeface="Franklin Gothic Book" pitchFamily="34" charset="0"/>
              </a:rPr>
              <a:t> znakova.</a:t>
            </a:r>
            <a:endParaRPr lang="hr-HR" dirty="0">
              <a:latin typeface="Franklin Gothic Book" pitchFamily="34" charset="0"/>
            </a:endParaRPr>
          </a:p>
        </p:txBody>
      </p:sp>
      <p:graphicFrame>
        <p:nvGraphicFramePr>
          <p:cNvPr id="14" name="Objekt 7">
            <a:hlinkClick r:id="" action="ppaction://ole?verb=0"/>
            <a:extLst>
              <a:ext uri="{FF2B5EF4-FFF2-40B4-BE49-F238E27FC236}">
                <a16:creationId xmlns:a16="http://schemas.microsoft.com/office/drawing/2014/main" id="{57480C04-837F-4A09-A5E9-48E544C49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65964"/>
              </p:ext>
            </p:extLst>
          </p:nvPr>
        </p:nvGraphicFramePr>
        <p:xfrm>
          <a:off x="6264002" y="3429000"/>
          <a:ext cx="4224486" cy="31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rezentacija" r:id="rId3" imgW="4570378" imgH="3427533" progId="PowerPoint.Show.12">
                  <p:embed/>
                </p:oleObj>
              </mc:Choice>
              <mc:Fallback>
                <p:oleObj name="Prezentacija" r:id="rId3" imgW="4570378" imgH="3427533" progId="PowerPoint.Show.12">
                  <p:embed/>
                  <p:pic>
                    <p:nvPicPr>
                      <p:cNvPr id="9" name="Objek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583D094-6691-4909-9E3B-113179352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4002" y="3429000"/>
                        <a:ext cx="4224486" cy="3168000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2">
            <a:hlinkClick r:id="" action="ppaction://ole?verb=0"/>
            <a:extLst>
              <a:ext uri="{FF2B5EF4-FFF2-40B4-BE49-F238E27FC236}">
                <a16:creationId xmlns:a16="http://schemas.microsoft.com/office/drawing/2014/main" id="{E4765F38-5ECF-4183-AFA2-A05501B4F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14171"/>
              </p:ext>
            </p:extLst>
          </p:nvPr>
        </p:nvGraphicFramePr>
        <p:xfrm>
          <a:off x="1871514" y="3429000"/>
          <a:ext cx="4224486" cy="31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rezentacija" r:id="rId5" imgW="4570378" imgH="3427533" progId="PowerPoint.Show.12">
                  <p:embed/>
                </p:oleObj>
              </mc:Choice>
              <mc:Fallback>
                <p:oleObj name="Prezentacija" r:id="rId5" imgW="4570378" imgH="3427533" progId="PowerPoint.Show.12">
                  <p:embed/>
                  <p:pic>
                    <p:nvPicPr>
                      <p:cNvPr id="11" name="Objek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D2D5518-24BF-4992-8CB8-A1A9DE221D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1514" y="3429000"/>
                        <a:ext cx="4224486" cy="3168000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znakova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24433"/>
              </p:ext>
            </p:extLst>
          </p:nvPr>
        </p:nvGraphicFramePr>
        <p:xfrm>
          <a:off x="1991544" y="1772816"/>
          <a:ext cx="828092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81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635">
                <a:tc>
                  <a:txBody>
                    <a:bodyPr/>
                    <a:lstStyle/>
                    <a:p>
                      <a:pPr marL="180975" indent="0" algn="just" eaLnBrk="1" hangingPunct="1">
                        <a:lnSpc>
                          <a:spcPct val="130000"/>
                        </a:lnSpc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Zbog naglašavanja, podacima o visini, dužini i težini medvjeda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promijeniti boju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a zatim ih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podvući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7" descr="PWP_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429000"/>
            <a:ext cx="3744416" cy="198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08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0949-BC03-4775-B445-F29F1EF8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sr-Latn-ME" dirty="0"/>
              <a:t>Informacije - Mediji</a:t>
            </a:r>
          </a:p>
        </p:txBody>
      </p:sp>
      <p:pic>
        <p:nvPicPr>
          <p:cNvPr id="5" name="Slika 7" descr="mozak i informacije.jpg">
            <a:extLst>
              <a:ext uri="{FF2B5EF4-FFF2-40B4-BE49-F238E27FC236}">
                <a16:creationId xmlns:a16="http://schemas.microsoft.com/office/drawing/2014/main" id="{C8F2A831-FA4F-4149-8C3E-5E7C396C2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"/>
          <a:stretch/>
        </p:blipFill>
        <p:spPr bwMode="auto">
          <a:xfrm>
            <a:off x="223336" y="245805"/>
            <a:ext cx="3646837" cy="28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5" descr="150px-Messagebox_info.svg.png">
            <a:extLst>
              <a:ext uri="{FF2B5EF4-FFF2-40B4-BE49-F238E27FC236}">
                <a16:creationId xmlns:a16="http://schemas.microsoft.com/office/drawing/2014/main" id="{6A4303C3-8E5B-498C-A68E-7714A4D0B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r="-1" b="1162"/>
          <a:stretch/>
        </p:blipFill>
        <p:spPr bwMode="auto">
          <a:xfrm>
            <a:off x="223336" y="3266880"/>
            <a:ext cx="3646837" cy="33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1077-E507-4A3E-844C-6AC06714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pl-PL" dirty="0"/>
              <a:t>Mogu biti u obliku: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teksta,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zvuka,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pokretnih i nepokretnih slika i dr.</a:t>
            </a:r>
          </a:p>
          <a:p>
            <a:pPr marL="274320" lvl="1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Mediji - sredstva za čuvanje i prenos  informacija.</a:t>
            </a:r>
          </a:p>
          <a:p>
            <a:pPr marL="45720" indent="0">
              <a:buNone/>
            </a:pPr>
            <a:endParaRPr lang="pl-PL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188809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/>
              <a:t>Rezervisano</a:t>
            </a:r>
            <a:r>
              <a:rPr lang="hr-HR" dirty="0"/>
              <a:t> mjesto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525B7E"/>
              </a:buClr>
            </a:pPr>
            <a:r>
              <a:rPr lang="hr-HR" dirty="0" err="1">
                <a:latin typeface="Franklin Gothic Book" pitchFamily="34" charset="0"/>
              </a:rPr>
              <a:t>Rezervisano</a:t>
            </a:r>
            <a:r>
              <a:rPr lang="hr-HR" dirty="0">
                <a:latin typeface="Franklin Gothic Book" pitchFamily="34" charset="0"/>
              </a:rPr>
              <a:t> mjesto je </a:t>
            </a:r>
            <a:r>
              <a:rPr lang="hr-HR" b="1" i="1" dirty="0">
                <a:latin typeface="Franklin Gothic Book" pitchFamily="34" charset="0"/>
              </a:rPr>
              <a:t>okvir</a:t>
            </a:r>
            <a:r>
              <a:rPr lang="hr-HR" dirty="0">
                <a:latin typeface="Franklin Gothic Book" pitchFamily="34" charset="0"/>
              </a:rPr>
              <a:t> koji određuje </a:t>
            </a:r>
            <a:r>
              <a:rPr lang="hr-HR" b="1" i="1" dirty="0">
                <a:latin typeface="Franklin Gothic Book" pitchFamily="34" charset="0"/>
              </a:rPr>
              <a:t>položaj</a:t>
            </a:r>
            <a:r>
              <a:rPr lang="hr-HR" dirty="0">
                <a:latin typeface="Franklin Gothic Book" pitchFamily="34" charset="0"/>
              </a:rPr>
              <a:t> i </a:t>
            </a:r>
            <a:r>
              <a:rPr lang="hr-HR" b="1" i="1" dirty="0">
                <a:latin typeface="Franklin Gothic Book" pitchFamily="34" charset="0"/>
              </a:rPr>
              <a:t>veličinu sadržaja </a:t>
            </a:r>
            <a:r>
              <a:rPr lang="hr-HR" dirty="0">
                <a:latin typeface="Franklin Gothic Book" pitchFamily="34" charset="0"/>
              </a:rPr>
              <a:t>na slajdu. </a:t>
            </a:r>
          </a:p>
          <a:p>
            <a:pPr eaLnBrk="1" hangingPunct="1">
              <a:buClr>
                <a:srgbClr val="525B7E"/>
              </a:buClr>
            </a:pPr>
            <a:r>
              <a:rPr lang="hr-HR" dirty="0">
                <a:latin typeface="Franklin Gothic Book" pitchFamily="34" charset="0"/>
              </a:rPr>
              <a:t>Oznakama koje se na </a:t>
            </a:r>
            <a:br>
              <a:rPr lang="hr-HR" dirty="0">
                <a:latin typeface="Franklin Gothic Book" pitchFamily="34" charset="0"/>
              </a:rPr>
            </a:br>
            <a:r>
              <a:rPr lang="hr-HR" dirty="0">
                <a:latin typeface="Franklin Gothic Book" pitchFamily="34" charset="0"/>
              </a:rPr>
              <a:t>njemu prikazuju moguće </a:t>
            </a:r>
            <a:br>
              <a:rPr lang="hr-HR" dirty="0">
                <a:latin typeface="Franklin Gothic Book" pitchFamily="34" charset="0"/>
              </a:rPr>
            </a:br>
            <a:r>
              <a:rPr lang="hr-HR" dirty="0">
                <a:latin typeface="Franklin Gothic Book" pitchFamily="34" charset="0"/>
              </a:rPr>
              <a:t>mu je </a:t>
            </a:r>
            <a:r>
              <a:rPr lang="hr-HR" b="1" i="1" dirty="0">
                <a:latin typeface="Franklin Gothic Book" pitchFamily="34" charset="0"/>
              </a:rPr>
              <a:t>promijeniti</a:t>
            </a:r>
            <a:r>
              <a:rPr lang="hr-HR" dirty="0">
                <a:latin typeface="Franklin Gothic Book" pitchFamily="34" charset="0"/>
              </a:rPr>
              <a:t> </a:t>
            </a:r>
            <a:r>
              <a:rPr lang="hr-HR" b="1" i="1" dirty="0">
                <a:latin typeface="Franklin Gothic Book" pitchFamily="34" charset="0"/>
              </a:rPr>
              <a:t>veličinu</a:t>
            </a:r>
            <a:r>
              <a:rPr lang="hr-HR" dirty="0">
                <a:latin typeface="Franklin Gothic Book" pitchFamily="34" charset="0"/>
              </a:rPr>
              <a:t>, </a:t>
            </a:r>
            <a:br>
              <a:rPr lang="hr-HR" dirty="0">
                <a:latin typeface="Franklin Gothic Book" pitchFamily="34" charset="0"/>
              </a:rPr>
            </a:br>
            <a:r>
              <a:rPr lang="hr-HR" dirty="0">
                <a:latin typeface="Franklin Gothic Book" pitchFamily="34" charset="0"/>
              </a:rPr>
              <a:t>a može se i </a:t>
            </a:r>
            <a:r>
              <a:rPr lang="hr-HR" b="1" i="1" dirty="0">
                <a:latin typeface="Franklin Gothic Book" pitchFamily="34" charset="0"/>
              </a:rPr>
              <a:t>premještati</a:t>
            </a:r>
            <a:r>
              <a:rPr lang="hr-HR" dirty="0">
                <a:latin typeface="Franklin Gothic Book" pitchFamily="34" charset="0"/>
              </a:rPr>
              <a:t>.</a:t>
            </a:r>
          </a:p>
        </p:txBody>
      </p:sp>
      <p:pic>
        <p:nvPicPr>
          <p:cNvPr id="50182" name="Picture 4" descr="PWP_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924944"/>
            <a:ext cx="3960440" cy="29509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6670905" y="5432971"/>
            <a:ext cx="315912" cy="2635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Rezervisano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mjesto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75520" y="1554163"/>
            <a:ext cx="8740080" cy="452596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rgbClr val="525B7E"/>
              </a:buClr>
            </a:pPr>
            <a:r>
              <a:rPr lang="hr-HR" dirty="0">
                <a:latin typeface="Franklin Gothic Book" pitchFamily="34" charset="0"/>
              </a:rPr>
              <a:t>Ako je u </a:t>
            </a:r>
            <a:r>
              <a:rPr lang="hr-HR" dirty="0" err="1">
                <a:latin typeface="Franklin Gothic Book" pitchFamily="34" charset="0"/>
              </a:rPr>
              <a:t>rezervisanom</a:t>
            </a:r>
            <a:r>
              <a:rPr lang="hr-HR" dirty="0">
                <a:latin typeface="Franklin Gothic Book" pitchFamily="34" charset="0"/>
              </a:rPr>
              <a:t> mjestu </a:t>
            </a:r>
            <a:r>
              <a:rPr lang="hr-HR" b="1" i="1" dirty="0">
                <a:latin typeface="Franklin Gothic Book" pitchFamily="34" charset="0"/>
              </a:rPr>
              <a:t>tekst</a:t>
            </a:r>
            <a:r>
              <a:rPr lang="hr-HR" dirty="0">
                <a:latin typeface="Franklin Gothic Book" pitchFamily="34" charset="0"/>
              </a:rPr>
              <a:t>, okvir </a:t>
            </a:r>
            <a:r>
              <a:rPr lang="hr-HR" dirty="0" err="1">
                <a:latin typeface="Franklin Gothic Book" pitchFamily="34" charset="0"/>
              </a:rPr>
              <a:t>rezervisanog</a:t>
            </a:r>
            <a:r>
              <a:rPr lang="hr-HR" dirty="0">
                <a:latin typeface="Franklin Gothic Book" pitchFamily="34" charset="0"/>
              </a:rPr>
              <a:t> mjesta može biti </a:t>
            </a:r>
            <a:r>
              <a:rPr lang="hr-HR" b="1" i="1" dirty="0">
                <a:latin typeface="Franklin Gothic Book" pitchFamily="34" charset="0"/>
              </a:rPr>
              <a:t>isprekidana</a:t>
            </a:r>
            <a:r>
              <a:rPr lang="hr-HR" dirty="0">
                <a:latin typeface="Franklin Gothic Book" pitchFamily="34" charset="0"/>
              </a:rPr>
              <a:t> ili </a:t>
            </a:r>
            <a:r>
              <a:rPr lang="hr-HR" b="1" i="1" dirty="0">
                <a:latin typeface="Franklin Gothic Book" pitchFamily="34" charset="0"/>
              </a:rPr>
              <a:t>puna</a:t>
            </a:r>
            <a:r>
              <a:rPr lang="hr-HR" b="1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crta.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525B7E"/>
              </a:buClr>
            </a:pPr>
            <a:r>
              <a:rPr lang="hr-HR" dirty="0">
                <a:latin typeface="Franklin Gothic Book" pitchFamily="34" charset="0"/>
              </a:rPr>
              <a:t>Kada je okvir </a:t>
            </a:r>
            <a:r>
              <a:rPr lang="hr-HR" b="1" i="1" dirty="0">
                <a:latin typeface="Franklin Gothic Book" pitchFamily="34" charset="0"/>
              </a:rPr>
              <a:t>puna</a:t>
            </a:r>
            <a:r>
              <a:rPr lang="hr-HR" dirty="0">
                <a:latin typeface="Franklin Gothic Book" pitchFamily="34" charset="0"/>
              </a:rPr>
              <a:t> crta, </a:t>
            </a:r>
            <a:r>
              <a:rPr lang="hr-HR" b="1" i="1" dirty="0">
                <a:latin typeface="Franklin Gothic Book" pitchFamily="34" charset="0"/>
              </a:rPr>
              <a:t>sve promjene </a:t>
            </a:r>
            <a:r>
              <a:rPr lang="hr-HR" dirty="0">
                <a:latin typeface="Franklin Gothic Book" pitchFamily="34" charset="0"/>
              </a:rPr>
              <a:t>oblikovanja izgleda znakova </a:t>
            </a:r>
            <a:r>
              <a:rPr lang="hr-HR" dirty="0" err="1">
                <a:latin typeface="Franklin Gothic Book" pitchFamily="34" charset="0"/>
              </a:rPr>
              <a:t>odraziće</a:t>
            </a:r>
            <a:r>
              <a:rPr lang="hr-HR" dirty="0">
                <a:latin typeface="Franklin Gothic Book" pitchFamily="34" charset="0"/>
              </a:rPr>
              <a:t> se </a:t>
            </a:r>
            <a:r>
              <a:rPr lang="hr-HR" b="1" i="1" dirty="0">
                <a:latin typeface="Franklin Gothic Book" pitchFamily="34" charset="0"/>
              </a:rPr>
              <a:t>na sav tekst </a:t>
            </a:r>
            <a:r>
              <a:rPr lang="hr-HR" dirty="0" err="1">
                <a:latin typeface="Franklin Gothic Book" pitchFamily="34" charset="0"/>
              </a:rPr>
              <a:t>rezervisanog</a:t>
            </a:r>
            <a:r>
              <a:rPr lang="hr-HR" dirty="0">
                <a:latin typeface="Franklin Gothic Book" pitchFamily="34" charset="0"/>
              </a:rPr>
              <a:t> mjesta (</a:t>
            </a:r>
            <a:r>
              <a:rPr lang="hr-HR" u="sng" dirty="0">
                <a:latin typeface="Franklin Gothic Book" pitchFamily="34" charset="0"/>
              </a:rPr>
              <a:t>ne treba označavati</a:t>
            </a:r>
            <a:r>
              <a:rPr lang="hr-HR" dirty="0">
                <a:latin typeface="Franklin Gothic Book" pitchFamily="34" charset="0"/>
              </a:rPr>
              <a:t>).</a:t>
            </a:r>
          </a:p>
        </p:txBody>
      </p:sp>
      <p:pic>
        <p:nvPicPr>
          <p:cNvPr id="51206" name="Slika 5" descr="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71" y="4151726"/>
            <a:ext cx="32146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Slika 7" descr="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05" y="4151727"/>
            <a:ext cx="3552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Rezervisano</a:t>
            </a:r>
            <a:r>
              <a:rPr lang="hr-HR" dirty="0"/>
              <a:t> mjesto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93980"/>
              </p:ext>
            </p:extLst>
          </p:nvPr>
        </p:nvGraphicFramePr>
        <p:xfrm>
          <a:off x="1991544" y="1628800"/>
          <a:ext cx="8280920" cy="393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5.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80975" indent="0" algn="just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slajdu 2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isprobati mogućnost promjene veličine i položaja </a:t>
                      </a:r>
                      <a:r>
                        <a:rPr kumimoji="0" lang="hr-HR" sz="2400" b="0" kern="1200" dirty="0" err="1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rezervisanog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mjesta.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180975" indent="0" algn="just" eaLnBrk="1" hangingPunct="1">
                        <a:lnSpc>
                          <a:spcPct val="130000"/>
                        </a:lnSpc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Mijenjati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izgled crte okvira </a:t>
                      </a:r>
                      <a:r>
                        <a:rPr kumimoji="0" lang="hr-HR" sz="2400" b="1" i="1" kern="1200" dirty="0" err="1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rezervisanog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mjesta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pa isprobati mogućnost oblikovanja izgleda znakova s obzirom na izgled crte okvira.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180975" indent="0" algn="just" eaLnBrk="1" hangingPunct="1">
                        <a:lnSpc>
                          <a:spcPct val="130000"/>
                        </a:lnSpc>
                      </a:pP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 kraju poništiti promjene i slajd vratiti u početno stanje.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080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/>
              <a:t>Umetanje slike</a:t>
            </a:r>
          </a:p>
        </p:txBody>
      </p:sp>
      <p:pic>
        <p:nvPicPr>
          <p:cNvPr id="53255" name="Picture 5" descr="PWP_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5" y="905608"/>
            <a:ext cx="3171893" cy="23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E9D766-7642-4077-BD13-6BAB8F4D1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5" y="3589020"/>
            <a:ext cx="3171893" cy="251915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1780" y="4082788"/>
            <a:ext cx="6693061" cy="1531620"/>
          </a:xfrm>
        </p:spPr>
        <p:txBody>
          <a:bodyPr>
            <a:normAutofit/>
          </a:bodyPr>
          <a:lstStyle/>
          <a:p>
            <a:pPr eaLnBrk="1" hangingPunct="1">
              <a:buClr>
                <a:srgbClr val="525B7E"/>
              </a:buClr>
            </a:pPr>
            <a:endParaRPr lang="hr-HR" dirty="0"/>
          </a:p>
          <a:p>
            <a:pPr eaLnBrk="1" hangingPunct="1">
              <a:buClr>
                <a:srgbClr val="525B7E"/>
              </a:buClr>
            </a:pPr>
            <a:r>
              <a:rPr lang="hr-HR" sz="2800" dirty="0">
                <a:latin typeface="Franklin Gothic Book" pitchFamily="34" charset="0"/>
              </a:rPr>
              <a:t>Sliku je moguće umetnuti preko kartice </a:t>
            </a:r>
            <a:r>
              <a:rPr lang="hr-HR" sz="2800" b="1" i="1" dirty="0">
                <a:latin typeface="Franklin Gothic Book" pitchFamily="34" charset="0"/>
              </a:rPr>
              <a:t>Insert</a:t>
            </a:r>
            <a:r>
              <a:rPr lang="hr-HR" sz="2800" dirty="0">
                <a:latin typeface="Franklin Gothic Book" pitchFamily="34" charset="0"/>
              </a:rPr>
              <a:t> /</a:t>
            </a:r>
            <a:r>
              <a:rPr lang="hr-HR" sz="2800" b="1" i="1" dirty="0">
                <a:latin typeface="Franklin Gothic Book" pitchFamily="34" charset="0"/>
              </a:rPr>
              <a:t>Insert </a:t>
            </a:r>
            <a:r>
              <a:rPr lang="hr-HR" sz="2800" b="1" i="1" dirty="0" err="1">
                <a:latin typeface="Franklin Gothic Book" pitchFamily="34" charset="0"/>
              </a:rPr>
              <a:t>picture</a:t>
            </a:r>
            <a:endParaRPr lang="hr-HR" sz="2800" dirty="0"/>
          </a:p>
          <a:p>
            <a:pPr eaLnBrk="1" hangingPunct="1">
              <a:buClr>
                <a:srgbClr val="525B7E"/>
              </a:buClr>
            </a:pPr>
            <a:endParaRPr lang="hr-HR" b="1" dirty="0"/>
          </a:p>
        </p:txBody>
      </p:sp>
      <p:pic>
        <p:nvPicPr>
          <p:cNvPr id="53260" name="Picture 5" descr="PWP_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483647" y="1814487100"/>
            <a:ext cx="2147483647" cy="2147483647"/>
          </a:xfrm>
        </p:spPr>
      </p:pic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748771F2-EC11-4954-BCCF-EAF0EB322DBF}"/>
              </a:ext>
            </a:extLst>
          </p:cNvPr>
          <p:cNvSpPr txBox="1">
            <a:spLocks/>
          </p:cNvSpPr>
          <p:nvPr/>
        </p:nvSpPr>
        <p:spPr>
          <a:xfrm>
            <a:off x="4441780" y="1763657"/>
            <a:ext cx="6693061" cy="153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25B7E"/>
              </a:buClr>
            </a:pPr>
            <a:endParaRPr lang="hr-HR" dirty="0"/>
          </a:p>
          <a:p>
            <a:pPr>
              <a:buClr>
                <a:srgbClr val="525B7E"/>
              </a:buClr>
            </a:pPr>
            <a:r>
              <a:rPr lang="hr-HR" sz="2800" dirty="0">
                <a:latin typeface="Franklin Gothic Book" pitchFamily="34" charset="0"/>
              </a:rPr>
              <a:t>Sliku je moguće umetnuti i pomoću naredbenog dugmeta </a:t>
            </a:r>
            <a:r>
              <a:rPr lang="hr-HR" sz="2800" b="1" i="1" dirty="0">
                <a:latin typeface="Franklin Gothic Book" pitchFamily="34" charset="0"/>
              </a:rPr>
              <a:t>Insert </a:t>
            </a:r>
            <a:r>
              <a:rPr lang="hr-HR" sz="2800" b="1" i="1" dirty="0" err="1">
                <a:latin typeface="Franklin Gothic Book" pitchFamily="34" charset="0"/>
              </a:rPr>
              <a:t>picture</a:t>
            </a:r>
            <a:endParaRPr lang="hr-HR" sz="2800" dirty="0"/>
          </a:p>
          <a:p>
            <a:pPr>
              <a:buClr>
                <a:srgbClr val="525B7E"/>
              </a:buClr>
            </a:pPr>
            <a:endParaRPr lang="hr-HR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984ED0-7BC2-48CD-B55A-C7BBCA6E1069}"/>
              </a:ext>
            </a:extLst>
          </p:cNvPr>
          <p:cNvCxnSpPr/>
          <p:nvPr/>
        </p:nvCxnSpPr>
        <p:spPr>
          <a:xfrm flipH="1" flipV="1">
            <a:off x="1848678" y="2529467"/>
            <a:ext cx="2593102" cy="313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D0C852-CB3D-4862-A56C-2113C17D3A50}"/>
              </a:ext>
            </a:extLst>
          </p:cNvPr>
          <p:cNvCxnSpPr/>
          <p:nvPr/>
        </p:nvCxnSpPr>
        <p:spPr>
          <a:xfrm flipH="1" flipV="1">
            <a:off x="1972049" y="4475208"/>
            <a:ext cx="2593102" cy="313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Umetanje slike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08477"/>
              </p:ext>
            </p:extLst>
          </p:nvPr>
        </p:nvGraphicFramePr>
        <p:xfrm>
          <a:off x="1143000" y="2614642"/>
          <a:ext cx="3672408" cy="198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6.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180975" indent="0" algn="just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 3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umetnuti sliku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Medo_1.jpg sa Desktopa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R="1440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Slika 7" descr="Med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100292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5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BF130C65-F811-4843-A944-EEF030C9D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096D32-5EC1-42C3-985C-F1E12AFD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C6AA8DC-DF5D-48BC-AAFC-8FD44A5E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A201A61B-F7F7-4FDD-8FF8-7C5910D9A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6B69AC-827B-41DF-84D2-6F0BA256A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3" b="56363"/>
          <a:stretch/>
        </p:blipFill>
        <p:spPr>
          <a:xfrm>
            <a:off x="715774" y="1125546"/>
            <a:ext cx="3427758" cy="2233168"/>
          </a:xfrm>
          <a:prstGeom prst="rect">
            <a:avLst/>
          </a:prstGeom>
        </p:spPr>
      </p:pic>
      <p:pic>
        <p:nvPicPr>
          <p:cNvPr id="28" name="Picture 8" descr="j01996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66" y="708306"/>
            <a:ext cx="3125622" cy="304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WP_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23" y="1135590"/>
            <a:ext cx="3427758" cy="21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0654DF7-AAFA-459D-9728-FB11245A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5100" b="1" cap="all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Clip Art – isječci crteža</a:t>
            </a:r>
          </a:p>
        </p:txBody>
      </p:sp>
      <p:pic>
        <p:nvPicPr>
          <p:cNvPr id="53260" name="Picture 5" descr="PWP_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35290688" y="1814487100"/>
            <a:ext cx="2147482688" cy="214748364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06D0D-80D0-43DB-A09F-3EA3598B287F}"/>
              </a:ext>
            </a:extLst>
          </p:cNvPr>
          <p:cNvSpPr/>
          <p:nvPr/>
        </p:nvSpPr>
        <p:spPr>
          <a:xfrm>
            <a:off x="9144000" y="2206487"/>
            <a:ext cx="913894" cy="7354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6633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Isječak crteža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68364"/>
              </p:ext>
            </p:extLst>
          </p:nvPr>
        </p:nvGraphicFramePr>
        <p:xfrm>
          <a:off x="1991544" y="1628800"/>
          <a:ext cx="8280920" cy="26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7.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80975" indent="0" algn="just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Umetnuti novi slajd na posljednje mjesto (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sedmi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po redu). </a:t>
                      </a:r>
                      <a:r>
                        <a:rPr kumimoji="0" lang="hr-HR" sz="2400" b="0" kern="12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Raspored: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Dva sadržaja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180975" indent="0" algn="just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Isprobati umetanje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Isječaka crteža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pa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umetnuti dva isječka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89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Umetanje sadržaja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33190"/>
              </p:ext>
            </p:extLst>
          </p:nvPr>
        </p:nvGraphicFramePr>
        <p:xfrm>
          <a:off x="1940300" y="2243162"/>
          <a:ext cx="8280920" cy="284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8.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Umetnuti sadržaje na slajdove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 err="1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kako pokazuju primjeri koji slijede.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180975" indent="0" algn="just" eaLnBrk="1" hangingPunct="1"/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 slajdove umetnuti slike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Medo_2.jpg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Medo_3.jpg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Medo_4.jpg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iz mape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Medo</a:t>
                      </a:r>
                      <a:r>
                        <a:rPr kumimoji="0" lang="hr-HR" sz="2400" b="0" kern="12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6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PWP_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00412"/>
            <a:ext cx="7777163" cy="58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PWP_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42900"/>
            <a:ext cx="790575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58A6BE-CB79-4903-90C4-7BEAB2D9E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5400">
                <a:solidFill>
                  <a:srgbClr val="FFFFFF"/>
                </a:solidFill>
              </a:rPr>
              <a:t>Multimedijalne informacije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5D2B1-092E-4A44-B248-52263D28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id="{43AFB5D3-47B1-4F43-8D6A-7CCEF6715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278711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PWP_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42927"/>
            <a:ext cx="7405688" cy="55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EC4B1-E477-4C40-B710-F047148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314BDD-A5CD-46C2-8275-CF7C1510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5155E-228E-49DE-905E-B6BBCA80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28CF-102A-4407-AC66-9FDCA202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HVALA NA PAŽNJI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016F045C-ACB6-4150-950C-44F2858F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5013326"/>
            <a:ext cx="2735263" cy="96837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Flauta</a:t>
            </a:r>
          </a:p>
        </p:txBody>
      </p:sp>
      <p:pic>
        <p:nvPicPr>
          <p:cNvPr id="193542" name="Picture 6" descr="y_flu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2240" y="328325"/>
            <a:ext cx="5329364" cy="6252011"/>
          </a:xfrm>
        </p:spPr>
      </p:pic>
      <p:sp>
        <p:nvSpPr>
          <p:cNvPr id="193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54946" y="876299"/>
            <a:ext cx="4902425" cy="1547587"/>
          </a:xfrm>
          <a:solidFill>
            <a:schemeClr val="bg2"/>
          </a:solidFill>
        </p:spPr>
        <p:txBody>
          <a:bodyPr/>
          <a:lstStyle/>
          <a:p>
            <a:pPr marL="93663" indent="7938">
              <a:buNone/>
            </a:pPr>
            <a:endParaRPr lang="hr-HR" sz="900" dirty="0">
              <a:solidFill>
                <a:schemeClr val="hlink"/>
              </a:solidFill>
            </a:endParaRPr>
          </a:p>
          <a:p>
            <a:pPr marL="93663" indent="7938">
              <a:buNone/>
            </a:pPr>
            <a:r>
              <a:rPr lang="hr-HR" sz="2800" dirty="0"/>
              <a:t>Flauta je drveni </a:t>
            </a:r>
            <a:r>
              <a:rPr lang="hr-HR" sz="2800" dirty="0" err="1"/>
              <a:t>duvački</a:t>
            </a:r>
            <a:r>
              <a:rPr lang="hr-HR" sz="2800" dirty="0"/>
              <a:t> instrument u obliku cijevi.</a:t>
            </a:r>
          </a:p>
        </p:txBody>
      </p:sp>
      <p:pic>
        <p:nvPicPr>
          <p:cNvPr id="6" name="flu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/>
              <a:t>Prezentacija</a:t>
            </a:r>
            <a:endParaRPr lang="hr-HR" dirty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4" y="1003885"/>
            <a:ext cx="4593715" cy="48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525B7E"/>
              </a:buClr>
            </a:pPr>
            <a:r>
              <a:rPr lang="hr-HR">
                <a:latin typeface="+mj-lt"/>
              </a:rPr>
              <a:t>Jedan od načina da se </a:t>
            </a:r>
            <a:r>
              <a:rPr lang="hr-HR" b="1" i="1">
                <a:latin typeface="+mj-lt"/>
              </a:rPr>
              <a:t>informacija</a:t>
            </a:r>
            <a:r>
              <a:rPr lang="hr-HR">
                <a:latin typeface="+mj-lt"/>
              </a:rPr>
              <a:t> predstavi </a:t>
            </a:r>
            <a:r>
              <a:rPr lang="hr-HR" b="1" i="1">
                <a:latin typeface="+mj-lt"/>
              </a:rPr>
              <a:t>u</a:t>
            </a:r>
            <a:r>
              <a:rPr lang="hr-HR">
                <a:latin typeface="+mj-lt"/>
              </a:rPr>
              <a:t> </a:t>
            </a:r>
            <a:r>
              <a:rPr lang="hr-HR" b="1" i="1">
                <a:latin typeface="+mj-lt"/>
              </a:rPr>
              <a:t>multimedijalnom obliku</a:t>
            </a:r>
            <a:r>
              <a:rPr lang="hr-HR">
                <a:latin typeface="+mj-lt"/>
              </a:rPr>
              <a:t> – </a:t>
            </a:r>
            <a:r>
              <a:rPr lang="hr-HR" b="1" i="1">
                <a:latin typeface="+mj-lt"/>
              </a:rPr>
              <a:t>prezentacija</a:t>
            </a:r>
            <a:r>
              <a:rPr lang="hr-HR">
                <a:latin typeface="+mj-lt"/>
              </a:rPr>
              <a:t>.</a:t>
            </a:r>
          </a:p>
          <a:p>
            <a:pPr eaLnBrk="1" hangingPunct="1">
              <a:buClr>
                <a:srgbClr val="525B7E"/>
              </a:buClr>
            </a:pPr>
            <a:r>
              <a:rPr lang="hr-HR">
                <a:latin typeface="+mj-lt"/>
              </a:rPr>
              <a:t>Sadržaj se izlaže pomoću </a:t>
            </a:r>
            <a:r>
              <a:rPr lang="hr-HR" b="1" i="1">
                <a:latin typeface="+mj-lt"/>
              </a:rPr>
              <a:t>računara</a:t>
            </a:r>
            <a:r>
              <a:rPr lang="hr-HR">
                <a:latin typeface="+mj-lt"/>
              </a:rPr>
              <a:t> i </a:t>
            </a:r>
            <a:r>
              <a:rPr lang="hr-HR" b="1" i="1">
                <a:latin typeface="+mj-lt"/>
              </a:rPr>
              <a:t>LCD projektora</a:t>
            </a:r>
            <a:r>
              <a:rPr lang="hr-HR">
                <a:latin typeface="+mj-lt"/>
              </a:rPr>
              <a:t>.</a:t>
            </a:r>
          </a:p>
          <a:p>
            <a:pPr eaLnBrk="1" hangingPunct="1">
              <a:buClr>
                <a:srgbClr val="525B7E"/>
              </a:buClr>
            </a:pPr>
            <a:r>
              <a:rPr lang="hr-HR">
                <a:latin typeface="+mj-lt"/>
              </a:rPr>
              <a:t>Uglavnom je prati usmeno izlaganje govornika ili se </a:t>
            </a:r>
            <a:br>
              <a:rPr lang="hr-HR">
                <a:latin typeface="+mj-lt"/>
              </a:rPr>
            </a:br>
            <a:r>
              <a:rPr lang="hr-HR">
                <a:latin typeface="+mj-lt"/>
              </a:rPr>
              <a:t>prikazuje samostalno.</a:t>
            </a:r>
          </a:p>
          <a:p>
            <a:pPr eaLnBrk="1" hangingPunct="1">
              <a:buClr>
                <a:srgbClr val="525B7E"/>
              </a:buClr>
            </a:pPr>
            <a:endParaRPr lang="hr-HR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39A9761-A50B-4155-B93E-2AF3806C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Prezentacija - Slajdovi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525B7E"/>
              </a:buClr>
            </a:pPr>
            <a:r>
              <a:rPr lang="hr-HR">
                <a:solidFill>
                  <a:schemeClr val="bg1"/>
                </a:solidFill>
                <a:latin typeface="+mj-lt"/>
              </a:rPr>
              <a:t>Prezentacija - sačinjena od stranica koje se nazivaju </a:t>
            </a:r>
            <a:r>
              <a:rPr lang="hr-HR" b="1" i="1">
                <a:solidFill>
                  <a:schemeClr val="bg1"/>
                </a:solidFill>
                <a:latin typeface="+mj-lt"/>
              </a:rPr>
              <a:t>slajdovi</a:t>
            </a:r>
            <a:r>
              <a:rPr lang="hr-HR" b="1">
                <a:solidFill>
                  <a:schemeClr val="bg1"/>
                </a:solidFill>
                <a:latin typeface="+mj-lt"/>
              </a:rPr>
              <a:t> </a:t>
            </a:r>
            <a:r>
              <a:rPr lang="hr-HR">
                <a:solidFill>
                  <a:schemeClr val="bg1"/>
                </a:solidFill>
                <a:latin typeface="+mj-lt"/>
              </a:rPr>
              <a:t>(engl. slides).</a:t>
            </a:r>
          </a:p>
          <a:p>
            <a:pPr eaLnBrk="1" hangingPunct="1">
              <a:buClr>
                <a:srgbClr val="525B7E"/>
              </a:buClr>
            </a:pPr>
            <a:r>
              <a:rPr lang="hr-HR">
                <a:solidFill>
                  <a:schemeClr val="bg1"/>
                </a:solidFill>
                <a:latin typeface="+mj-lt"/>
              </a:rPr>
              <a:t>Svaki slajd može sadržavati tekst, sliku, grafik, animaciju, zvuk, </a:t>
            </a:r>
            <a:br>
              <a:rPr lang="hr-HR">
                <a:solidFill>
                  <a:schemeClr val="bg1"/>
                </a:solidFill>
                <a:latin typeface="+mj-lt"/>
              </a:rPr>
            </a:br>
            <a:r>
              <a:rPr lang="hr-HR">
                <a:solidFill>
                  <a:schemeClr val="bg1"/>
                </a:solidFill>
                <a:latin typeface="+mj-lt"/>
              </a:rPr>
              <a:t>film, …</a:t>
            </a:r>
          </a:p>
        </p:txBody>
      </p:sp>
      <p:pic>
        <p:nvPicPr>
          <p:cNvPr id="23557" name="Picture 8" descr="PWP_2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r="37639"/>
          <a:stretch/>
        </p:blipFill>
        <p:spPr bwMode="auto">
          <a:xfrm>
            <a:off x="830138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0569F2C-74F8-4EFD-AC7B-85F9218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6D374F3-E6D0-465E-894B-185D4732A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13F61AC-31A4-4A87-8ABB-079E7EAD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>
                <a:solidFill>
                  <a:srgbClr val="FFFFFF"/>
                </a:solidFill>
              </a:rPr>
              <a:t>Oblikovanje prezentacije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38E3F-782E-4F34-81DA-01AD5A29E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3084394"/>
            <a:ext cx="9872871" cy="3011605"/>
          </a:xfrm>
        </p:spPr>
        <p:txBody>
          <a:bodyPr>
            <a:normAutofit/>
          </a:bodyPr>
          <a:lstStyle/>
          <a:p>
            <a:pPr eaLnBrk="1" hangingPunct="1">
              <a:buClr>
                <a:srgbClr val="525B7E"/>
              </a:buClr>
            </a:pPr>
            <a:r>
              <a:rPr lang="hr-HR" sz="2800" dirty="0">
                <a:latin typeface="+mj-lt"/>
              </a:rPr>
              <a:t>Pri oblikovanju prezentacije treba imati na umu:</a:t>
            </a:r>
          </a:p>
          <a:p>
            <a:pPr lvl="1">
              <a:spcBef>
                <a:spcPts val="1200"/>
              </a:spcBef>
              <a:buClr>
                <a:srgbClr val="525B7E"/>
              </a:buClr>
            </a:pPr>
            <a:r>
              <a:rPr lang="hr-HR" sz="2800" b="1" i="1" dirty="0">
                <a:latin typeface="+mj-lt"/>
              </a:rPr>
              <a:t>sadržaj</a:t>
            </a:r>
            <a:r>
              <a:rPr lang="hr-HR" sz="2800" dirty="0">
                <a:latin typeface="+mj-lt"/>
              </a:rPr>
              <a:t>,</a:t>
            </a:r>
          </a:p>
          <a:p>
            <a:pPr lvl="1">
              <a:spcBef>
                <a:spcPts val="1200"/>
              </a:spcBef>
              <a:buClr>
                <a:srgbClr val="525B7E"/>
              </a:buClr>
            </a:pPr>
            <a:r>
              <a:rPr lang="hr-HR" sz="2800" b="1" i="1" dirty="0">
                <a:latin typeface="+mj-lt"/>
              </a:rPr>
              <a:t>dizajn</a:t>
            </a:r>
            <a:r>
              <a:rPr lang="hr-HR" sz="2800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Primjeri oblikovanja slajdova</a:t>
            </a:r>
          </a:p>
        </p:txBody>
      </p:sp>
      <p:sp>
        <p:nvSpPr>
          <p:cNvPr id="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525B7E"/>
              </a:buClr>
            </a:pPr>
            <a:r>
              <a:rPr lang="hr-HR" dirty="0">
                <a:latin typeface="+mj-lt"/>
              </a:rPr>
              <a:t>Podloga treba istaknuti sadržaj, boje trebaju biti usklađene, veličina slova ne smije biti premala, ne smije biti previše teksta na jednom slajdu.</a:t>
            </a:r>
          </a:p>
        </p:txBody>
      </p:sp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045824"/>
              </p:ext>
            </p:extLst>
          </p:nvPr>
        </p:nvGraphicFramePr>
        <p:xfrm>
          <a:off x="1461512" y="3224400"/>
          <a:ext cx="4032462" cy="30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rezentacija" r:id="rId3" imgW="4570378" imgH="3427533" progId="PowerPoint.Show.12">
                  <p:embed/>
                </p:oleObj>
              </mc:Choice>
              <mc:Fallback>
                <p:oleObj name="Prezentacija" r:id="rId3" imgW="4570378" imgH="3427533" progId="PowerPoint.Show.12">
                  <p:embed/>
                  <p:pic>
                    <p:nvPicPr>
                      <p:cNvPr id="8" name="Objekt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1512" y="3224400"/>
                        <a:ext cx="4032462" cy="3024000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45325"/>
              </p:ext>
            </p:extLst>
          </p:nvPr>
        </p:nvGraphicFramePr>
        <p:xfrm>
          <a:off x="6698028" y="3199828"/>
          <a:ext cx="4032462" cy="30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ezentacija" r:id="rId5" imgW="4570378" imgH="3427533" progId="PowerPoint.Show.12">
                  <p:embed/>
                </p:oleObj>
              </mc:Choice>
              <mc:Fallback>
                <p:oleObj name="Prezentacija" r:id="rId5" imgW="4570378" imgH="3427533" progId="PowerPoint.Show.12">
                  <p:embed/>
                  <p:pic>
                    <p:nvPicPr>
                      <p:cNvPr id="9" name="Objekt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8028" y="3199828"/>
                        <a:ext cx="4032462" cy="3024000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4E9CEF6-863A-42F9-A666-3C7092CE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93" y="2741589"/>
            <a:ext cx="7976566" cy="33356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525B7E"/>
              </a:buClr>
            </a:pPr>
            <a:r>
              <a:rPr lang="hr-HR" spc="-80" dirty="0">
                <a:latin typeface="+mj-lt"/>
              </a:rPr>
              <a:t>Umjesto da sam osmišljava i oblikuje dizajn slajda, korisnik može koristiti </a:t>
            </a:r>
            <a:r>
              <a:rPr lang="hr-HR" b="1" i="1" spc="-80" dirty="0">
                <a:latin typeface="+mj-lt"/>
              </a:rPr>
              <a:t>gotove teme </a:t>
            </a:r>
            <a:r>
              <a:rPr lang="hr-HR" spc="-80" dirty="0">
                <a:latin typeface="+mj-lt"/>
              </a:rPr>
              <a:t>koje su izradili stručnjaci.</a:t>
            </a:r>
          </a:p>
          <a:p>
            <a:pPr algn="just" eaLnBrk="1" hangingPunct="1">
              <a:buClr>
                <a:srgbClr val="525B7E"/>
              </a:buClr>
            </a:pPr>
            <a:endParaRPr lang="hr-HR" dirty="0">
              <a:solidFill>
                <a:srgbClr val="373D54"/>
              </a:solidFill>
              <a:latin typeface="Franklin Gothic Book" pitchFamily="34" charset="0"/>
            </a:endParaRPr>
          </a:p>
        </p:txBody>
      </p:sp>
      <p:sp>
        <p:nvSpPr>
          <p:cNvPr id="8" name="Pravokutni oblačić 7"/>
          <p:cNvSpPr/>
          <p:nvPr/>
        </p:nvSpPr>
        <p:spPr>
          <a:xfrm>
            <a:off x="7365857" y="5339586"/>
            <a:ext cx="2316650" cy="876597"/>
          </a:xfrm>
          <a:prstGeom prst="wedgeRectCallout">
            <a:avLst>
              <a:gd name="adj1" fmla="val -61977"/>
              <a:gd name="adj2" fmla="val -348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Kartica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Design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, grupa </a:t>
            </a:r>
            <a:r>
              <a:rPr lang="hr-HR" sz="2200" b="1" i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Themes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zvorni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Widescreen</PresentationFormat>
  <Paragraphs>113</Paragraphs>
  <Slides>31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Book Antiqua</vt:lpstr>
      <vt:lpstr>Calibri</vt:lpstr>
      <vt:lpstr>Corbel</vt:lpstr>
      <vt:lpstr>Franklin Gothic Book</vt:lpstr>
      <vt:lpstr>Wingdings</vt:lpstr>
      <vt:lpstr>Basis</vt:lpstr>
      <vt:lpstr>Prezentacija</vt:lpstr>
      <vt:lpstr>Ms  powerpoint</vt:lpstr>
      <vt:lpstr>Informacije - Mediji</vt:lpstr>
      <vt:lpstr>Multimedijalne informacije</vt:lpstr>
      <vt:lpstr>Flauta</vt:lpstr>
      <vt:lpstr>Prezentacija</vt:lpstr>
      <vt:lpstr>Prezentacija - Slajdovi</vt:lpstr>
      <vt:lpstr>Oblikovanje prezentacije</vt:lpstr>
      <vt:lpstr>Primjeri oblikovanja slajdova</vt:lpstr>
      <vt:lpstr>Teme</vt:lpstr>
      <vt:lpstr>Teme</vt:lpstr>
      <vt:lpstr>Pozadinski stilovi</vt:lpstr>
      <vt:lpstr>Dimenzije slajda</vt:lpstr>
      <vt:lpstr>Dizajn slajda</vt:lpstr>
      <vt:lpstr>Novi slajd</vt:lpstr>
      <vt:lpstr>Raspored slajda</vt:lpstr>
      <vt:lpstr>Novi slajdovi i raspored</vt:lpstr>
      <vt:lpstr>Unos sadržaja</vt:lpstr>
      <vt:lpstr>Oblikovanje znakova</vt:lpstr>
      <vt:lpstr>Oblikovanje znakova</vt:lpstr>
      <vt:lpstr>Rezervisano mjesto</vt:lpstr>
      <vt:lpstr>Rezervisano mjesto</vt:lpstr>
      <vt:lpstr>Rezervisano mjesto</vt:lpstr>
      <vt:lpstr>Umetanje slike</vt:lpstr>
      <vt:lpstr>Umetanje slike</vt:lpstr>
      <vt:lpstr>Clip Art – isječci crteža</vt:lpstr>
      <vt:lpstr>Isječak crteža</vt:lpstr>
      <vt:lpstr>Umetanje sadržaja</vt:lpstr>
      <vt:lpstr>PowerPoint Presentation</vt:lpstr>
      <vt:lpstr>PowerPoint Presentation</vt:lpstr>
      <vt:lpstr>PowerPoint Presentation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 powerpoint</dc:title>
  <dc:creator>marija z</dc:creator>
  <cp:lastModifiedBy>marija z</cp:lastModifiedBy>
  <cp:revision>1</cp:revision>
  <dcterms:created xsi:type="dcterms:W3CDTF">2020-04-09T10:49:32Z</dcterms:created>
  <dcterms:modified xsi:type="dcterms:W3CDTF">2020-04-09T10:50:02Z</dcterms:modified>
</cp:coreProperties>
</file>