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0"/>
  </p:notesMasterIdLst>
  <p:sldIdLst>
    <p:sldId id="579" r:id="rId2"/>
    <p:sldId id="1302" r:id="rId3"/>
    <p:sldId id="1390" r:id="rId4"/>
    <p:sldId id="1391" r:id="rId5"/>
    <p:sldId id="1394" r:id="rId6"/>
    <p:sldId id="1393" r:id="rId7"/>
    <p:sldId id="1398" r:id="rId8"/>
    <p:sldId id="1399" r:id="rId9"/>
    <p:sldId id="1401" r:id="rId10"/>
    <p:sldId id="1402" r:id="rId11"/>
    <p:sldId id="1400" r:id="rId12"/>
    <p:sldId id="1403" r:id="rId13"/>
    <p:sldId id="1404" r:id="rId14"/>
    <p:sldId id="1405" r:id="rId15"/>
    <p:sldId id="1407" r:id="rId16"/>
    <p:sldId id="1397" r:id="rId17"/>
    <p:sldId id="1408" r:id="rId18"/>
    <p:sldId id="1410" r:id="rId19"/>
    <p:sldId id="1412" r:id="rId20"/>
    <p:sldId id="1413" r:id="rId21"/>
    <p:sldId id="1414" r:id="rId22"/>
    <p:sldId id="1415" r:id="rId23"/>
    <p:sldId id="1411" r:id="rId24"/>
    <p:sldId id="1416" r:id="rId25"/>
    <p:sldId id="1425" r:id="rId26"/>
    <p:sldId id="1427" r:id="rId27"/>
    <p:sldId id="1428" r:id="rId28"/>
    <p:sldId id="146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80B"/>
    <a:srgbClr val="00153E"/>
    <a:srgbClr val="232949"/>
    <a:srgbClr val="6F6F83"/>
    <a:srgbClr val="3E5D78"/>
    <a:srgbClr val="923636"/>
    <a:srgbClr val="76046E"/>
    <a:srgbClr val="54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 teme 2 - Isticanj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85" d="100"/>
          <a:sy n="85" d="100"/>
        </p:scale>
        <p:origin x="8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16.3.2020.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47B6F-847A-4507-8282-B95216F80146}" type="slidenum">
              <a:rPr lang="hr-HR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A843-2C29-458E-AABB-047CD1F3F3A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81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236E-9299-40D2-BB30-B22B4887292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50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7F25-DC4F-41CC-A271-4B005E01692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295-2862-43E1-8071-9D377E344EF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34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7FC4-52CB-4B13-9223-9E90539ADD9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06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1760-B71D-4D5B-AC0B-E99B3B2CC95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33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7FD-4888-4755-B9D7-B6740EB0A4E3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74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B9-B4C9-4FF1-A978-984D2758B8CE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8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lagođeni izgled">
    <p:bg>
      <p:bgPr>
        <a:solidFill>
          <a:srgbClr val="18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4768468"/>
            <a:ext cx="1262058" cy="210725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232288"/>
            <a:ext cx="8358246" cy="3053953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7053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i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slike 6"/>
          <p:cNvSpPr>
            <a:spLocks noGrp="1"/>
          </p:cNvSpPr>
          <p:nvPr>
            <p:ph type="pic" sz="quarter" idx="13"/>
          </p:nvPr>
        </p:nvSpPr>
        <p:spPr>
          <a:xfrm>
            <a:off x="642939" y="1232298"/>
            <a:ext cx="3000375" cy="1553765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slike 8"/>
          <p:cNvSpPr>
            <a:spLocks noGrp="1"/>
          </p:cNvSpPr>
          <p:nvPr>
            <p:ph type="pic" sz="quarter" idx="14"/>
          </p:nvPr>
        </p:nvSpPr>
        <p:spPr>
          <a:xfrm>
            <a:off x="4572001" y="1232297"/>
            <a:ext cx="3357563" cy="1660922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Rezervirano mjesto slike 12"/>
          <p:cNvSpPr>
            <a:spLocks noGrp="1"/>
          </p:cNvSpPr>
          <p:nvPr>
            <p:ph type="pic" sz="quarter" idx="15"/>
          </p:nvPr>
        </p:nvSpPr>
        <p:spPr>
          <a:xfrm>
            <a:off x="3429001" y="3107532"/>
            <a:ext cx="2786063" cy="1821656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solidFill>
          <a:srgbClr val="3E5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4768468"/>
            <a:ext cx="1262058" cy="210725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232288"/>
            <a:ext cx="8358246" cy="3053953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E61D-7E6E-46B7-ABC6-F15FAE641C67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46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F03C-9DF7-44A0-A7B4-358377030EFB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73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944C-269B-40CF-92CF-314F7572AED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8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9027-860C-433B-8EEB-53A7780523F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09A7-99BC-44A1-A5E5-DB97A6A2300A}" type="datetime1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0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D52D-A750-417F-83BD-5E5A78074577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10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7577-678A-4637-9516-00B9D32054A1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18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626C-C542-498F-AAA8-946BBE897691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4DBD-39C2-4E08-BB05-BAA4C15897D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9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776" r:id="rId18"/>
    <p:sldLayoutId id="2147483777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141" y="945998"/>
            <a:ext cx="2623174" cy="225199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3300"/>
              <a:t>MS excel 2010</a:t>
            </a:r>
            <a:endParaRPr lang="en-US" sz="33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0780" y="3197994"/>
            <a:ext cx="2623534" cy="994392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60000"/>
              </a:spcBef>
            </a:pPr>
            <a:r>
              <a:rPr lang="hr-HR" b="1"/>
              <a:t>Grafikoni</a:t>
            </a:r>
            <a:endParaRPr lang="en-US" b="1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9525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362668F-DB64-4A83-973B-336955DF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2" y="1907375"/>
            <a:ext cx="3665515" cy="13287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Promjena vrste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hr-HR" dirty="0"/>
              <a:t>Promijeniti vrstu grafikonu . Birati:</a:t>
            </a:r>
          </a:p>
          <a:p>
            <a:pPr lvl="1" eaLnBrk="1" hangingPunct="1"/>
            <a:r>
              <a:rPr lang="hr-HR" dirty="0"/>
              <a:t>vrsta: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Bar</a:t>
            </a:r>
            <a:endParaRPr lang="hr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08327-952A-4666-A9D9-8177F056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24" y="1995686"/>
            <a:ext cx="4584589" cy="27556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6298" y="457200"/>
            <a:ext cx="2197889" cy="990600"/>
          </a:xfrm>
        </p:spPr>
        <p:txBody>
          <a:bodyPr anchor="ctr">
            <a:normAutofit/>
          </a:bodyPr>
          <a:lstStyle/>
          <a:p>
            <a:r>
              <a:rPr lang="hr-HR" dirty="0"/>
              <a:t>Zamijeni kolonu/red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3520" y="1620441"/>
            <a:ext cx="3060368" cy="2910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1800" dirty="0"/>
              <a:t>Podaci se mogu grupisati </a:t>
            </a:r>
            <a:r>
              <a:rPr lang="hr-HR" sz="1800" b="1" i="1" dirty="0"/>
              <a:t>po kolonama </a:t>
            </a:r>
            <a:r>
              <a:rPr lang="hr-HR" sz="1800" dirty="0"/>
              <a:t>ili </a:t>
            </a:r>
            <a:r>
              <a:rPr lang="hr-HR" sz="1800" b="1" i="1" dirty="0"/>
              <a:t>po redovima </a:t>
            </a:r>
            <a:r>
              <a:rPr lang="hr-HR" sz="1800" dirty="0"/>
              <a:t>odabranog raspona (izgled grafikona zavisi od načina grupisanja). </a:t>
            </a:r>
          </a:p>
        </p:txBody>
      </p:sp>
      <p:pic>
        <p:nvPicPr>
          <p:cNvPr id="7" name="Picture 8" descr="exc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56258" y="457200"/>
            <a:ext cx="2892006" cy="1951310"/>
          </a:xfrm>
          <a:prstGeom prst="rect">
            <a:avLst/>
          </a:prstGeom>
          <a:noFill/>
        </p:spPr>
      </p:pic>
      <p:pic>
        <p:nvPicPr>
          <p:cNvPr id="6" name="Picture 9" descr="exc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577" y="2579265"/>
            <a:ext cx="2683663" cy="1951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999" y="457200"/>
            <a:ext cx="3913153" cy="990600"/>
          </a:xfrm>
        </p:spPr>
        <p:txBody>
          <a:bodyPr>
            <a:normAutofit/>
          </a:bodyPr>
          <a:lstStyle/>
          <a:p>
            <a:r>
              <a:rPr lang="hr-HR" dirty="0"/>
              <a:t>Zamijeni kolonu/red</a:t>
            </a:r>
          </a:p>
        </p:txBody>
      </p:sp>
      <p:sp>
        <p:nvSpPr>
          <p:cNvPr id="71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9900"/>
            <a:ext cx="357491" cy="213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447" y="1620441"/>
            <a:ext cx="3908705" cy="2910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1800" dirty="0"/>
              <a:t>Način grupisanja podataka može se zamijeniti odabirom:</a:t>
            </a:r>
          </a:p>
          <a:p>
            <a:pPr lvl="1" eaLnBrk="1" hangingPunct="1">
              <a:defRPr/>
            </a:pPr>
            <a:r>
              <a:rPr lang="hr-HR" sz="1800" dirty="0"/>
              <a:t>kartica </a:t>
            </a:r>
            <a:r>
              <a:rPr lang="hr-HR" sz="1800" b="1" i="1" dirty="0"/>
              <a:t>Design</a:t>
            </a:r>
            <a:r>
              <a:rPr lang="hr-HR" sz="1800" dirty="0"/>
              <a:t>, grupa </a:t>
            </a:r>
            <a:r>
              <a:rPr lang="hr-HR" sz="1800" b="1" i="1" dirty="0"/>
              <a:t>Data</a:t>
            </a:r>
            <a:r>
              <a:rPr lang="hr-HR" sz="1800" dirty="0"/>
              <a:t>, </a:t>
            </a:r>
            <a:br>
              <a:rPr lang="hr-HR" sz="1800" dirty="0"/>
            </a:br>
            <a:r>
              <a:rPr lang="hr-HR" sz="1800" dirty="0"/>
              <a:t>naredba </a:t>
            </a:r>
            <a:r>
              <a:rPr lang="hr-HR" sz="1800" b="1" i="1" dirty="0"/>
              <a:t>Switch row/column</a:t>
            </a:r>
            <a:r>
              <a:rPr lang="hr-HR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r="2" b="18857"/>
          <a:stretch/>
        </p:blipFill>
        <p:spPr bwMode="auto">
          <a:xfrm>
            <a:off x="4596348" y="457201"/>
            <a:ext cx="1775852" cy="9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xc311"/>
          <p:cNvPicPr>
            <a:picLocks noChangeAspect="1" noChangeArrowheads="1"/>
          </p:cNvPicPr>
          <p:nvPr/>
        </p:nvPicPr>
        <p:blipFill rotWithShape="1">
          <a:blip r:embed="rId3" cstate="print"/>
          <a:srcRect t="17507" r="-8" b="10020"/>
          <a:stretch/>
        </p:blipFill>
        <p:spPr bwMode="auto">
          <a:xfrm>
            <a:off x="4596348" y="1872006"/>
            <a:ext cx="2359152" cy="1243355"/>
          </a:xfrm>
          <a:prstGeom prst="rect">
            <a:avLst/>
          </a:prstGeom>
          <a:noFill/>
        </p:spPr>
      </p:pic>
      <p:pic>
        <p:nvPicPr>
          <p:cNvPr id="7" name="Picture 8" descr="exc310"/>
          <p:cNvPicPr>
            <a:picLocks noChangeAspect="1" noChangeArrowheads="1"/>
          </p:cNvPicPr>
          <p:nvPr/>
        </p:nvPicPr>
        <p:blipFill rotWithShape="1">
          <a:blip r:embed="rId4" cstate="print"/>
          <a:srcRect t="10908" r="1" b="10982"/>
          <a:stretch/>
        </p:blipFill>
        <p:spPr>
          <a:xfrm>
            <a:off x="4596348" y="3287666"/>
            <a:ext cx="2359152" cy="124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Prebaci red/kolonu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</a:t>
            </a:r>
          </a:p>
          <a:p>
            <a:pPr eaLnBrk="1" hangingPunct="1"/>
            <a:r>
              <a:rPr lang="hr-HR" dirty="0"/>
              <a:t>Grafikonu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promijeniti način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grupisanja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 podataka</a:t>
            </a:r>
            <a:r>
              <a:rPr lang="hr-HR" b="1" dirty="0">
                <a:solidFill>
                  <a:srgbClr val="DF980B"/>
                </a:solidFill>
              </a:rPr>
              <a:t> </a:t>
            </a:r>
            <a:r>
              <a:rPr lang="hr-HR" dirty="0"/>
              <a:t>(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prebaciti kolone u redove</a:t>
            </a:r>
            <a:r>
              <a:rPr lang="hr-HR" b="1" dirty="0">
                <a:solidFill>
                  <a:schemeClr val="tx1"/>
                </a:solidFill>
              </a:rPr>
              <a:t>)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6" descr="exc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1995686"/>
            <a:ext cx="8001056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Stil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000" dirty="0"/>
              <a:t>Na grafikon se može primijeniti unaprijed definisani stil. Bira se: kartica </a:t>
            </a:r>
            <a:r>
              <a:rPr lang="hr-HR" sz="2000" b="1" i="1" dirty="0"/>
              <a:t>Design</a:t>
            </a:r>
            <a:r>
              <a:rPr lang="hr-HR" sz="2000" dirty="0"/>
              <a:t>, grupa </a:t>
            </a:r>
            <a:r>
              <a:rPr lang="hr-HR" sz="2000" b="1" i="1" dirty="0"/>
              <a:t>Chart Styles</a:t>
            </a:r>
            <a:r>
              <a:rPr lang="hr-HR" sz="2000" dirty="0"/>
              <a:t>. 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7011"/>
            <a:ext cx="6891217" cy="74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72000" y="3291831"/>
            <a:ext cx="936104" cy="21602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Stil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Vježba  </a:t>
            </a:r>
          </a:p>
          <a:p>
            <a:pPr eaLnBrk="1" hangingPunct="1"/>
            <a:r>
              <a:rPr lang="hr-HR" dirty="0"/>
              <a:t>Grafikonu postaviti stil po izboru</a:t>
            </a:r>
          </a:p>
        </p:txBody>
      </p:sp>
      <p:pic>
        <p:nvPicPr>
          <p:cNvPr id="8" name="Picture 5" descr="exc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903699"/>
            <a:ext cx="5494594" cy="279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Premještanje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5623"/>
            <a:ext cx="6481778" cy="15668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hr-HR" sz="1600" dirty="0"/>
              <a:t>Grafikon je moguće smjestiti: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hr-HR" sz="1600" dirty="0"/>
              <a:t>na odabrani radni list </a:t>
            </a:r>
            <a:r>
              <a:rPr lang="hr-HR" sz="1600" b="1" i="1" dirty="0"/>
              <a:t>uz podatke</a:t>
            </a:r>
            <a:r>
              <a:rPr lang="hr-HR" sz="1600" dirty="0"/>
              <a:t>,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hr-HR" sz="1600" dirty="0"/>
              <a:t>na </a:t>
            </a:r>
            <a:r>
              <a:rPr lang="hr-HR" sz="1600" b="1" i="1" dirty="0"/>
              <a:t>zasebni radni list </a:t>
            </a:r>
            <a:r>
              <a:rPr lang="hr-HR" sz="1600" dirty="0"/>
              <a:t>namijenjen za grafikone.</a:t>
            </a:r>
          </a:p>
        </p:txBody>
      </p:sp>
      <p:pic>
        <p:nvPicPr>
          <p:cNvPr id="7" name="Picture 5" descr="exc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53957"/>
            <a:ext cx="6921492" cy="183222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643702" y="1500180"/>
            <a:ext cx="1857388" cy="1232306"/>
          </a:xfrm>
          <a:prstGeom prst="wedgeRectCallout">
            <a:avLst>
              <a:gd name="adj1" fmla="val -30079"/>
              <a:gd name="adj2" fmla="val 10956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grafikon smješten uz podatke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Grafikon – zasebni radni list</a:t>
            </a:r>
          </a:p>
        </p:txBody>
      </p:sp>
      <p:pic>
        <p:nvPicPr>
          <p:cNvPr id="6" name="Content Placeholder 5" descr="exc2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7578" y="1620838"/>
            <a:ext cx="4187681" cy="2909887"/>
          </a:xfr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85" y="1017974"/>
            <a:ext cx="52197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Premještanje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ct val="100000"/>
              </a:spcAft>
              <a:defRPr/>
            </a:pPr>
            <a:r>
              <a:rPr lang="hr-HR"/>
              <a:t>Kartica </a:t>
            </a:r>
            <a:r>
              <a:rPr lang="hr-HR" b="1" i="1"/>
              <a:t>Dizajn</a:t>
            </a:r>
            <a:r>
              <a:rPr lang="hr-HR"/>
              <a:t>: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783741" y="1203597"/>
            <a:ext cx="812754" cy="6481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0034" y="2035964"/>
            <a:ext cx="2000264" cy="1543897"/>
          </a:xfrm>
          <a:prstGeom prst="wedgeRectCallout">
            <a:avLst>
              <a:gd name="adj1" fmla="val 112370"/>
              <a:gd name="adj2" fmla="val 899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Treba birati mjesto za smještaj grafikona.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056425" y="4018369"/>
            <a:ext cx="5000660" cy="785629"/>
          </a:xfrm>
          <a:prstGeom prst="wedgeRectCallout">
            <a:avLst>
              <a:gd name="adj1" fmla="val 8699"/>
              <a:gd name="adj2" fmla="val -22057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Ako se grafikon smješta na novi list, listu treba zadati naziv.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Premještanje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r-HR" dirty="0"/>
              <a:t>Vježba. </a:t>
            </a:r>
          </a:p>
          <a:p>
            <a:pPr eaLnBrk="1" hangingPunct="1">
              <a:defRPr/>
            </a:pPr>
            <a:r>
              <a:rPr lang="hr-HR" dirty="0"/>
              <a:t>Grafikon premjestiti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na zasebni radni list </a:t>
            </a:r>
            <a:r>
              <a:rPr lang="hr-HR" dirty="0"/>
              <a:t>namijenjen za smještaj grafikona.</a:t>
            </a:r>
          </a:p>
          <a:p>
            <a:pPr eaLnBrk="1" hangingPunct="1">
              <a:defRPr/>
            </a:pPr>
            <a:r>
              <a:rPr lang="hr-HR" dirty="0"/>
              <a:t>Radnom listu dati naziv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Grafikon_statistika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476" y="3354918"/>
            <a:ext cx="6216026" cy="821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/>
              <a:t>Grafikon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9476" y="4177404"/>
            <a:ext cx="6216026" cy="508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i="1" dirty="0" err="1">
                <a:solidFill>
                  <a:schemeClr val="tx1"/>
                </a:solidFill>
              </a:rPr>
              <a:t>Brojčane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podatke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prikazuje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grafičkim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oznakama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Olakšava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pregled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poređenje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podataka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4" descr="exc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5629" y="457200"/>
            <a:ext cx="3650634" cy="2731767"/>
          </a:xfrm>
          <a:prstGeom prst="rect">
            <a:avLst/>
          </a:prstGeom>
          <a:noFill/>
        </p:spPr>
      </p:pic>
      <p:pic>
        <p:nvPicPr>
          <p:cNvPr id="6" name="Picture 5" descr="exc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3095" y="555615"/>
            <a:ext cx="2382405" cy="253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hr-HR" dirty="0"/>
              <a:t>Natpisi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0721" y="612478"/>
            <a:ext cx="3464779" cy="391854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sz="1600" dirty="0"/>
              <a:t>Kartica </a:t>
            </a:r>
            <a:r>
              <a:rPr lang="hr-HR" sz="1600" b="1" i="1" dirty="0"/>
              <a:t>Layout</a:t>
            </a:r>
            <a:r>
              <a:rPr lang="hr-HR" sz="1600" dirty="0"/>
              <a:t> grupa  </a:t>
            </a:r>
            <a:r>
              <a:rPr lang="hr-HR" sz="1600" b="1" i="1" dirty="0" err="1"/>
              <a:t>Labels</a:t>
            </a:r>
            <a:r>
              <a:rPr lang="hr-HR" sz="1600" b="1" i="1" dirty="0"/>
              <a:t> </a:t>
            </a:r>
            <a:r>
              <a:rPr lang="hr-HR" sz="1600" dirty="0"/>
              <a:t>omogućava  </a:t>
            </a:r>
            <a:r>
              <a:rPr lang="hr-HR" sz="1600" b="1" i="1" dirty="0"/>
              <a:t>opis podataka </a:t>
            </a:r>
            <a:r>
              <a:rPr lang="hr-HR" sz="1600" dirty="0"/>
              <a:t>koji se prikazuju na grafikonu.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6A39BE8-146F-490E-9A28-ACF24FE3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2" y="3181350"/>
            <a:ext cx="21240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3916" r="81096" b="73163"/>
          <a:stretch/>
        </p:blipFill>
        <p:spPr bwMode="auto">
          <a:xfrm>
            <a:off x="5652120" y="1410034"/>
            <a:ext cx="2474326" cy="221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Naslov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001" y="1410034"/>
            <a:ext cx="6447501" cy="3120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1600" dirty="0"/>
              <a:t>Kartica </a:t>
            </a:r>
            <a:r>
              <a:rPr lang="hr-HR" sz="1600" b="1" i="1" dirty="0"/>
              <a:t>Layout</a:t>
            </a:r>
            <a:r>
              <a:rPr lang="hr-HR" sz="1600" dirty="0"/>
              <a:t>, grupa </a:t>
            </a:r>
            <a:r>
              <a:rPr lang="hr-HR" sz="1600" b="1" i="1" dirty="0"/>
              <a:t>Labels</a:t>
            </a:r>
            <a:r>
              <a:rPr lang="hr-HR" sz="1600" dirty="0"/>
              <a:t>:</a:t>
            </a:r>
            <a:br>
              <a:rPr lang="hr-HR" sz="1600" dirty="0"/>
            </a:br>
            <a:endParaRPr lang="hr-HR" sz="1600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0034" y="1875230"/>
            <a:ext cx="3857652" cy="768528"/>
          </a:xfrm>
          <a:prstGeom prst="wedgeRectCallout">
            <a:avLst>
              <a:gd name="adj1" fmla="val 91958"/>
              <a:gd name="adj2" fmla="val 4467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 ponude odabrati način prikaza naslova.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28597" y="3482585"/>
            <a:ext cx="4322761" cy="1101327"/>
            <a:chOff x="1474" y="1933"/>
            <a:chExt cx="2903" cy="1060"/>
          </a:xfrm>
        </p:grpSpPr>
        <p:pic>
          <p:nvPicPr>
            <p:cNvPr id="11" name="Picture 6" descr="exc3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933"/>
              <a:ext cx="2903" cy="106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608" y="1933"/>
              <a:ext cx="1451" cy="54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00034" y="2839642"/>
            <a:ext cx="3857652" cy="428628"/>
          </a:xfrm>
          <a:prstGeom prst="wedgeRectCallout">
            <a:avLst>
              <a:gd name="adj1" fmla="val 23375"/>
              <a:gd name="adj2" fmla="val 12595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okvir upisati naslov.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Naslov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Grafikonu dodati naslov:</a:t>
            </a:r>
          </a:p>
          <a:p>
            <a:pPr>
              <a:buNone/>
              <a:defRPr/>
            </a:pPr>
            <a:r>
              <a:rPr lang="hr-HR" dirty="0"/>
              <a:t>		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Broj pozitivno ocijenjenih učenika u odnosu na 	ukupan broj učenika u prvim razredima</a:t>
            </a:r>
          </a:p>
        </p:txBody>
      </p:sp>
      <p:pic>
        <p:nvPicPr>
          <p:cNvPr id="8" name="Picture 5" descr="exc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7" y="3268270"/>
            <a:ext cx="8290917" cy="133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429" t="3853" r="66303" b="66567"/>
          <a:stretch/>
        </p:blipFill>
        <p:spPr>
          <a:xfrm>
            <a:off x="5148064" y="1170394"/>
            <a:ext cx="2352675" cy="22669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Nazivi osa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5623"/>
            <a:ext cx="3338506" cy="135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1800" dirty="0"/>
              <a:t>Kartica </a:t>
            </a:r>
            <a:r>
              <a:rPr lang="hr-HR" sz="1800" b="1" i="1" dirty="0"/>
              <a:t>Layout</a:t>
            </a:r>
            <a:r>
              <a:rPr lang="hr-HR" sz="1800" dirty="0"/>
              <a:t>, grupa </a:t>
            </a:r>
            <a:r>
              <a:rPr lang="hr-HR" sz="1800" b="1" i="1" dirty="0"/>
              <a:t>Labels</a:t>
            </a:r>
            <a:r>
              <a:rPr lang="hr-HR" sz="1800" dirty="0"/>
              <a:t>: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14282" y="2303857"/>
            <a:ext cx="3286148" cy="1133462"/>
          </a:xfrm>
          <a:prstGeom prst="wedgeRectCallout">
            <a:avLst>
              <a:gd name="adj1" fmla="val 118387"/>
              <a:gd name="adj2" fmla="val -2940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 ponude odabrati način prikaza za svaku od osa.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214547" y="3589742"/>
            <a:ext cx="6192837" cy="1213247"/>
            <a:chOff x="975" y="1888"/>
            <a:chExt cx="3901" cy="1019"/>
          </a:xfrm>
        </p:grpSpPr>
        <p:pic>
          <p:nvPicPr>
            <p:cNvPr id="13" name="Picture 5" descr="exc3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1888"/>
              <a:ext cx="3901" cy="1019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2562" y="2659"/>
              <a:ext cx="772" cy="2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14282" y="3804055"/>
            <a:ext cx="2285984" cy="838795"/>
          </a:xfrm>
          <a:prstGeom prst="wedgeRectCallout">
            <a:avLst>
              <a:gd name="adj1" fmla="val 148204"/>
              <a:gd name="adj2" fmla="val 47978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okvir upisati naslov ose.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Nazivi osa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Grafikonu dodati nazive osi:</a:t>
            </a:r>
          </a:p>
          <a:p>
            <a:pPr lvl="1" eaLnBrk="1" hangingPunct="1">
              <a:defRPr/>
            </a:pPr>
            <a:r>
              <a:rPr lang="hr-HR" dirty="0"/>
              <a:t>Horizontalna osa: </a:t>
            </a:r>
            <a:r>
              <a:rPr lang="hr-HR" b="1" dirty="0">
                <a:solidFill>
                  <a:srgbClr val="DF980B"/>
                </a:solidFill>
              </a:rPr>
              <a:t>Broj učenika,</a:t>
            </a:r>
          </a:p>
          <a:p>
            <a:pPr lvl="1" eaLnBrk="1" hangingPunct="1">
              <a:defRPr/>
            </a:pPr>
            <a:r>
              <a:rPr lang="hr-HR" dirty="0"/>
              <a:t>Vertikalna  osa: </a:t>
            </a:r>
            <a:r>
              <a:rPr lang="hr-HR" b="1" dirty="0">
                <a:solidFill>
                  <a:srgbClr val="DF980B"/>
                </a:solidFill>
              </a:rPr>
              <a:t>Kategorije (Rotirati naziv)</a:t>
            </a:r>
            <a:r>
              <a:rPr lang="hr-HR" dirty="0"/>
              <a:t>.</a:t>
            </a:r>
            <a:endParaRPr lang="hr-HR" b="1" dirty="0">
              <a:solidFill>
                <a:srgbClr val="DF980B"/>
              </a:solidFill>
            </a:endParaRPr>
          </a:p>
        </p:txBody>
      </p:sp>
      <p:pic>
        <p:nvPicPr>
          <p:cNvPr id="8" name="Slika 7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89" y="2531851"/>
            <a:ext cx="5789324" cy="245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5094" cy="51434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2"/>
            <a:ext cx="792559" cy="5143500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315" y="482600"/>
            <a:ext cx="3152284" cy="1031706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Legenda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315" y="1620442"/>
            <a:ext cx="2980457" cy="25800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1600" dirty="0">
                <a:solidFill>
                  <a:schemeClr val="bg1"/>
                </a:solidFill>
              </a:rPr>
              <a:t>To je oznaka koja služi </a:t>
            </a:r>
            <a:r>
              <a:rPr lang="hr-HR" sz="1600" b="1" i="1" dirty="0">
                <a:solidFill>
                  <a:schemeClr val="bg1"/>
                </a:solidFill>
              </a:rPr>
              <a:t>raspoznavanju</a:t>
            </a:r>
            <a:r>
              <a:rPr lang="hr-HR" sz="1600" dirty="0">
                <a:solidFill>
                  <a:schemeClr val="bg1"/>
                </a:solidFill>
              </a:rPr>
              <a:t> i </a:t>
            </a:r>
            <a:r>
              <a:rPr lang="hr-HR" sz="1600" b="1" i="1" dirty="0">
                <a:solidFill>
                  <a:schemeClr val="bg1"/>
                </a:solidFill>
              </a:rPr>
              <a:t>opisu nizova </a:t>
            </a:r>
            <a:br>
              <a:rPr lang="hr-HR" sz="1600" dirty="0">
                <a:solidFill>
                  <a:schemeClr val="bg1"/>
                </a:solidFill>
              </a:rPr>
            </a:br>
            <a:r>
              <a:rPr lang="hr-HR" sz="1600" dirty="0">
                <a:solidFill>
                  <a:schemeClr val="bg1"/>
                </a:solidFill>
              </a:rPr>
              <a:t>ili kategorija podataka.</a:t>
            </a:r>
          </a:p>
          <a:p>
            <a:pPr eaLnBrk="1" hangingPunct="1"/>
            <a:r>
              <a:rPr lang="hr-HR" sz="1600" dirty="0">
                <a:solidFill>
                  <a:schemeClr val="bg1"/>
                </a:solidFill>
              </a:rPr>
              <a:t>Moguće ju je prikazati ili sakriti.</a:t>
            </a:r>
          </a:p>
          <a:p>
            <a:pPr eaLnBrk="1" hangingPunct="1"/>
            <a:r>
              <a:rPr lang="hr-HR" sz="1600" dirty="0">
                <a:solidFill>
                  <a:schemeClr val="bg1"/>
                </a:solidFill>
              </a:rPr>
              <a:t>Oblikuje se odabirom:</a:t>
            </a:r>
          </a:p>
          <a:p>
            <a:pPr lvl="1" eaLnBrk="1" hangingPunct="1">
              <a:spcBef>
                <a:spcPts val="0"/>
              </a:spcBef>
            </a:pPr>
            <a:r>
              <a:rPr lang="hr-HR" sz="1600" dirty="0">
                <a:solidFill>
                  <a:schemeClr val="bg1"/>
                </a:solidFill>
              </a:rPr>
              <a:t>kartica </a:t>
            </a:r>
            <a:r>
              <a:rPr lang="hr-HR" sz="1600" b="1" i="1" dirty="0" err="1">
                <a:solidFill>
                  <a:schemeClr val="bg1"/>
                </a:solidFill>
              </a:rPr>
              <a:t>Layout</a:t>
            </a:r>
            <a:r>
              <a:rPr lang="hr-HR" sz="1600" dirty="0">
                <a:solidFill>
                  <a:schemeClr val="bg1"/>
                </a:solidFill>
              </a:rPr>
              <a:t>, grupa </a:t>
            </a:r>
            <a:r>
              <a:rPr lang="hr-HR" sz="1600" b="1" i="1" dirty="0" err="1">
                <a:solidFill>
                  <a:schemeClr val="bg1"/>
                </a:solidFill>
              </a:rPr>
              <a:t>Labels</a:t>
            </a:r>
            <a:r>
              <a:rPr lang="hr-HR" sz="1600" dirty="0">
                <a:solidFill>
                  <a:schemeClr val="bg1"/>
                </a:solidFill>
              </a:rPr>
              <a:t>, naredbeni dugme </a:t>
            </a:r>
            <a:r>
              <a:rPr lang="hr-HR" sz="1600" b="1" i="1" dirty="0" err="1">
                <a:solidFill>
                  <a:schemeClr val="bg1"/>
                </a:solidFill>
              </a:rPr>
              <a:t>Legend</a:t>
            </a:r>
            <a:r>
              <a:rPr lang="hr-HR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D5D54ECE-4B23-424C-838B-C4A374244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9173" r="46850" b="21128"/>
          <a:stretch/>
        </p:blipFill>
        <p:spPr>
          <a:xfrm>
            <a:off x="5565047" y="729456"/>
            <a:ext cx="1871530" cy="3675201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Legenda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r-HR" dirty="0"/>
              <a:t>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r-HR" dirty="0"/>
              <a:t>Legendu smjestiti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iznad</a:t>
            </a:r>
            <a:r>
              <a:rPr lang="hr-HR" dirty="0"/>
              <a:t> grafikona.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FB84C-7629-41C5-A188-0C2EF5F7B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6" t="27565" r="1963" b="60743"/>
          <a:stretch/>
        </p:blipFill>
        <p:spPr>
          <a:xfrm>
            <a:off x="1383968" y="2705101"/>
            <a:ext cx="6447501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hr-HR" dirty="0"/>
              <a:t>Pokrenuti radnu knjigu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Primjeri</a:t>
            </a:r>
            <a:r>
              <a:rPr lang="hr-HR" b="1" dirty="0">
                <a:solidFill>
                  <a:srgbClr val="DF980B"/>
                </a:solidFill>
              </a:rPr>
              <a:t>.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xlsx</a:t>
            </a:r>
            <a:r>
              <a:rPr lang="hr-HR" dirty="0"/>
              <a:t>, otvoriti radni list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Za_grafikon</a:t>
            </a:r>
            <a:r>
              <a:rPr lang="hr-HR" dirty="0"/>
              <a:t>.</a:t>
            </a:r>
          </a:p>
          <a:p>
            <a:pPr eaLnBrk="1" hangingPunct="1"/>
            <a:r>
              <a:rPr lang="hr-HR" dirty="0"/>
              <a:t>Za raspon ćelija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B2:C10</a:t>
            </a:r>
            <a:r>
              <a:rPr lang="hr-HR" dirty="0"/>
              <a:t> napraviti grafikon vrste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Pie</a:t>
            </a:r>
            <a:r>
              <a:rPr lang="hr-HR" dirty="0"/>
              <a:t>, podvrsta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3D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pie</a:t>
            </a:r>
            <a:r>
              <a:rPr lang="hr-HR" dirty="0"/>
              <a:t>.</a:t>
            </a:r>
          </a:p>
          <a:p>
            <a:pPr eaLnBrk="1" hangingPunct="1"/>
            <a:r>
              <a:rPr lang="hr-HR" dirty="0"/>
              <a:t>Naslov grafikona: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Ukupno učenika 2015/16</a:t>
            </a:r>
          </a:p>
          <a:p>
            <a:pPr eaLnBrk="1" hangingPunct="1"/>
            <a:r>
              <a:rPr lang="hr-HR" dirty="0"/>
              <a:t>Premjestiti grafikon na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novi radni list</a:t>
            </a:r>
            <a:r>
              <a:rPr lang="hr-HR" dirty="0"/>
              <a:t>, radnom listu dati naziv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Grafikon_gradova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eaLnBrk="1" hangingPunct="1"/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endParaRPr lang="hr-H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hr-HR" sz="2000" b="1" dirty="0">
                <a:solidFill>
                  <a:schemeClr val="accent4">
                    <a:lumMod val="75000"/>
                  </a:schemeClr>
                </a:solidFill>
              </a:rPr>
              <a:t>DOMAĆE SLATI NA: zezeljmarija@gmail.com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9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6994131-3431-4372-80FE-BF1EC5C5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047750"/>
            <a:ext cx="5825202" cy="1990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540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184756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5094" cy="51434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2"/>
            <a:ext cx="792559" cy="5143500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315" y="482600"/>
            <a:ext cx="3152284" cy="1031706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Niz podataka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315" y="1620442"/>
            <a:ext cx="2980457" cy="2580083"/>
          </a:xfrm>
        </p:spPr>
        <p:txBody>
          <a:bodyPr>
            <a:normAutofit fontScale="92500" lnSpcReduction="10000"/>
          </a:bodyPr>
          <a:lstStyle/>
          <a:p>
            <a:pPr marL="438150" indent="-438150" eaLnBrk="1" hangingPunct="1">
              <a:lnSpc>
                <a:spcPct val="90000"/>
              </a:lnSpc>
              <a:spcAft>
                <a:spcPct val="80000"/>
              </a:spcAft>
            </a:pPr>
            <a:r>
              <a:rPr lang="hr-HR" sz="1600" dirty="0">
                <a:solidFill>
                  <a:schemeClr val="bg1"/>
                </a:solidFill>
              </a:rPr>
              <a:t>Povezane grafičke oznake čine </a:t>
            </a:r>
            <a:r>
              <a:rPr lang="hr-HR" sz="1600" b="1" i="1" dirty="0">
                <a:solidFill>
                  <a:schemeClr val="bg1"/>
                </a:solidFill>
              </a:rPr>
              <a:t>niz podataka</a:t>
            </a:r>
            <a:r>
              <a:rPr lang="hr-HR" sz="1600" dirty="0">
                <a:solidFill>
                  <a:schemeClr val="bg1"/>
                </a:solidFill>
              </a:rPr>
              <a:t>.</a:t>
            </a:r>
          </a:p>
          <a:p>
            <a:pPr marL="438150" indent="-43815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>
                <a:solidFill>
                  <a:schemeClr val="bg1"/>
                </a:solidFill>
              </a:rPr>
              <a:t>Na grafikonu se može </a:t>
            </a:r>
            <a:br>
              <a:rPr lang="hr-HR" sz="1600" dirty="0">
                <a:solidFill>
                  <a:schemeClr val="bg1"/>
                </a:solidFill>
              </a:rPr>
            </a:br>
            <a:r>
              <a:rPr lang="hr-HR" sz="1600" dirty="0">
                <a:solidFill>
                  <a:schemeClr val="bg1"/>
                </a:solidFill>
              </a:rPr>
              <a:t>prikazati </a:t>
            </a:r>
            <a:r>
              <a:rPr lang="hr-HR" sz="1600" b="1" i="1" dirty="0">
                <a:solidFill>
                  <a:schemeClr val="bg1"/>
                </a:solidFill>
              </a:rPr>
              <a:t>jedan</a:t>
            </a:r>
            <a:r>
              <a:rPr lang="hr-HR" sz="1600" dirty="0">
                <a:solidFill>
                  <a:schemeClr val="bg1"/>
                </a:solidFill>
              </a:rPr>
              <a:t> ili </a:t>
            </a:r>
            <a:r>
              <a:rPr lang="hr-HR" sz="1600" b="1" i="1" dirty="0">
                <a:solidFill>
                  <a:schemeClr val="bg1"/>
                </a:solidFill>
              </a:rPr>
              <a:t>više </a:t>
            </a:r>
            <a:br>
              <a:rPr lang="hr-HR" sz="1600" b="1" i="1" dirty="0">
                <a:solidFill>
                  <a:schemeClr val="bg1"/>
                </a:solidFill>
              </a:rPr>
            </a:br>
            <a:r>
              <a:rPr lang="hr-HR" sz="1600" b="1" i="1" dirty="0">
                <a:solidFill>
                  <a:schemeClr val="bg1"/>
                </a:solidFill>
              </a:rPr>
              <a:t>nizova </a:t>
            </a:r>
            <a:r>
              <a:rPr lang="hr-HR" sz="1600" dirty="0">
                <a:solidFill>
                  <a:schemeClr val="bg1"/>
                </a:solidFill>
              </a:rPr>
              <a:t>podataka. </a:t>
            </a:r>
          </a:p>
          <a:p>
            <a:pPr marL="438150" indent="-438150" eaLnBrk="1" hangingPunct="1">
              <a:lnSpc>
                <a:spcPct val="90000"/>
              </a:lnSpc>
              <a:spcBef>
                <a:spcPts val="3600"/>
              </a:spcBef>
              <a:spcAft>
                <a:spcPct val="80000"/>
              </a:spcAft>
            </a:pPr>
            <a:r>
              <a:rPr lang="hr-HR" sz="1600" dirty="0">
                <a:solidFill>
                  <a:schemeClr val="bg1"/>
                </a:solidFill>
              </a:rPr>
              <a:t>Svaki niz podataka ima </a:t>
            </a:r>
            <a:r>
              <a:rPr lang="hr-HR" sz="1600" b="1" i="1" dirty="0">
                <a:solidFill>
                  <a:schemeClr val="bg1"/>
                </a:solidFill>
              </a:rPr>
              <a:t>jedinstvenu boju </a:t>
            </a:r>
            <a:r>
              <a:rPr lang="hr-HR" sz="1600" dirty="0">
                <a:solidFill>
                  <a:schemeClr val="bg1"/>
                </a:solidFill>
              </a:rPr>
              <a:t>ili </a:t>
            </a:r>
            <a:r>
              <a:rPr lang="hr-HR" sz="1600" b="1" i="1" dirty="0">
                <a:solidFill>
                  <a:schemeClr val="bg1"/>
                </a:solidFill>
              </a:rPr>
              <a:t>uzorak</a:t>
            </a:r>
            <a:r>
              <a:rPr lang="hr-HR" sz="1600" dirty="0">
                <a:solidFill>
                  <a:schemeClr val="bg1"/>
                </a:solidFill>
              </a:rPr>
              <a:t> i predstavljen je u legendi grafikona. </a:t>
            </a:r>
          </a:p>
        </p:txBody>
      </p:sp>
      <p:pic>
        <p:nvPicPr>
          <p:cNvPr id="6" name="Picture 4" descr="exc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4151"/>
            <a:ext cx="3857625" cy="2545810"/>
          </a:xfrm>
          <a:prstGeom prst="rect">
            <a:avLst/>
          </a:prstGeom>
          <a:noFill/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Stvaranje grafikona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1670"/>
            <a:ext cx="7596336" cy="6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1995686"/>
            <a:ext cx="1872208" cy="503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Stvaranje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hr-HR" dirty="0"/>
              <a:t>Pokrenuti radnu knjigu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Primjeri</a:t>
            </a:r>
            <a:r>
              <a:rPr lang="hr-HR" b="1" dirty="0">
                <a:solidFill>
                  <a:srgbClr val="DF980B"/>
                </a:solidFill>
              </a:rPr>
              <a:t>.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xlsx</a:t>
            </a:r>
            <a:r>
              <a:rPr lang="hr-HR" dirty="0"/>
              <a:t>, otvoriti radni list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Statistika.</a:t>
            </a:r>
          </a:p>
          <a:p>
            <a:pPr eaLnBrk="1" hangingPunct="1"/>
            <a:r>
              <a:rPr lang="hr-HR" dirty="0"/>
              <a:t>Odabrati raspon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A2:E4 </a:t>
            </a:r>
            <a:r>
              <a:rPr lang="hr-HR" dirty="0"/>
              <a:t>pa stvoriti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grafikon vrste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Column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 (3D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column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chart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hr-HR" dirty="0"/>
              <a:t>.</a:t>
            </a:r>
          </a:p>
        </p:txBody>
      </p:sp>
      <p:pic>
        <p:nvPicPr>
          <p:cNvPr id="8" name="Picture 5" descr="exc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283718"/>
            <a:ext cx="8287478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Alati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165623"/>
            <a:ext cx="8777318" cy="1138235"/>
          </a:xfrm>
        </p:spPr>
        <p:txBody>
          <a:bodyPr/>
          <a:lstStyle/>
          <a:p>
            <a:r>
              <a:rPr lang="hr-HR" dirty="0"/>
              <a:t>Pri izradi grafikona prikazuju se kontekstne kartica.  Zajednički im je naziv: </a:t>
            </a:r>
            <a:r>
              <a:rPr lang="hr-HR" b="1" i="1" dirty="0"/>
              <a:t>Chart Tool</a:t>
            </a:r>
            <a:r>
              <a:rPr lang="hr-H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9702"/>
            <a:ext cx="8676456" cy="8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1" y="501030"/>
            <a:ext cx="6447501" cy="990600"/>
          </a:xfrm>
        </p:spPr>
        <p:txBody>
          <a:bodyPr/>
          <a:lstStyle/>
          <a:p>
            <a:r>
              <a:rPr lang="hr-HR"/>
              <a:t>Elementi grafikona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431901" y="1393023"/>
            <a:ext cx="6624638" cy="2969419"/>
            <a:chOff x="930" y="1026"/>
            <a:chExt cx="4173" cy="2494"/>
          </a:xfrm>
        </p:grpSpPr>
        <p:pic>
          <p:nvPicPr>
            <p:cNvPr id="7" name="Picture 11" descr="exc3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" y="1026"/>
              <a:ext cx="4173" cy="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973" y="2704"/>
              <a:ext cx="319" cy="6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973" y="3113"/>
              <a:ext cx="546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3696" y="2069"/>
              <a:ext cx="1316" cy="4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000100" y="4179105"/>
            <a:ext cx="785818" cy="375050"/>
          </a:xfrm>
          <a:prstGeom prst="wedgeRectCallout">
            <a:avLst>
              <a:gd name="adj1" fmla="val 12435"/>
              <a:gd name="adj2" fmla="val -59827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387303" y="1388789"/>
            <a:ext cx="1645031" cy="879859"/>
          </a:xfrm>
          <a:prstGeom prst="wedgeRectCallout">
            <a:avLst>
              <a:gd name="adj1" fmla="val -65728"/>
              <a:gd name="adj2" fmla="val -1706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područje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grafikona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553627" y="847723"/>
            <a:ext cx="3286148" cy="405699"/>
          </a:xfrm>
          <a:prstGeom prst="wedgeRectCallout">
            <a:avLst>
              <a:gd name="adj1" fmla="val -36385"/>
              <a:gd name="adj2" fmla="val 20815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osnovne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crte rešetke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14282" y="1339444"/>
            <a:ext cx="857256" cy="375050"/>
          </a:xfrm>
          <a:prstGeom prst="wedgeRectCallout">
            <a:avLst>
              <a:gd name="adj1" fmla="val 197974"/>
              <a:gd name="adj2" fmla="val 11252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skup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715140" y="3482584"/>
            <a:ext cx="1500198" cy="375050"/>
          </a:xfrm>
          <a:prstGeom prst="wedgeRectCallout">
            <a:avLst>
              <a:gd name="adj1" fmla="val -5622"/>
              <a:gd name="adj2" fmla="val -20485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legenda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929058" y="4339840"/>
            <a:ext cx="3000396" cy="375050"/>
          </a:xfrm>
          <a:prstGeom prst="wedgeRectCallout">
            <a:avLst>
              <a:gd name="adj1" fmla="val -28672"/>
              <a:gd name="adj2" fmla="val -12603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područje iscrtavanja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Elementi grafikona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285853" y="964395"/>
            <a:ext cx="6715171" cy="3857652"/>
            <a:chOff x="1066" y="981"/>
            <a:chExt cx="3674" cy="2843"/>
          </a:xfrm>
        </p:grpSpPr>
        <p:pic>
          <p:nvPicPr>
            <p:cNvPr id="7" name="Picture 6" descr="exc3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" y="981"/>
              <a:ext cx="3674" cy="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111" y="2341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701" y="3657"/>
              <a:ext cx="9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11" y="2341"/>
              <a:ext cx="0" cy="1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121" y="1344"/>
              <a:ext cx="124" cy="1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2220" y="1344"/>
              <a:ext cx="25" cy="4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28596" y="1071552"/>
            <a:ext cx="2714644" cy="375050"/>
          </a:xfrm>
          <a:prstGeom prst="wedgeRectCallout">
            <a:avLst>
              <a:gd name="adj1" fmla="val 59680"/>
              <a:gd name="adj2" fmla="val 5342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oznake</a:t>
            </a:r>
            <a:r>
              <a:rPr lang="hr-HR" sz="26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podataka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286513" y="1017973"/>
            <a:ext cx="1652905" cy="937021"/>
          </a:xfrm>
          <a:prstGeom prst="wedgeRectCallout">
            <a:avLst>
              <a:gd name="adj1" fmla="val -99299"/>
              <a:gd name="adj2" fmla="val -1757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naslov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grafikona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928662" y="4339840"/>
            <a:ext cx="1571636" cy="375050"/>
          </a:xfrm>
          <a:prstGeom prst="wedgeRectCallout">
            <a:avLst>
              <a:gd name="adj1" fmla="val 20344"/>
              <a:gd name="adj2" fmla="val 4421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nazivi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429388" y="3617134"/>
            <a:ext cx="1928826" cy="937021"/>
          </a:xfrm>
          <a:prstGeom prst="wedgeRectCallout">
            <a:avLst>
              <a:gd name="adj1" fmla="val -95016"/>
              <a:gd name="adj2" fmla="val 1698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Tabela sa podacima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2346" y="457200"/>
            <a:ext cx="3913155" cy="990600"/>
          </a:xfrm>
        </p:spPr>
        <p:txBody>
          <a:bodyPr>
            <a:normAutofit/>
          </a:bodyPr>
          <a:lstStyle/>
          <a:p>
            <a:r>
              <a:rPr lang="hr-HR"/>
              <a:t>Vrsta grafikona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627798"/>
            <a:ext cx="2362896" cy="16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2346" y="1620441"/>
            <a:ext cx="4409974" cy="291058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1800" dirty="0"/>
              <a:t>Grafikonu je moguće </a:t>
            </a:r>
            <a:r>
              <a:rPr lang="hr-HR" sz="1800" b="1" i="1" dirty="0"/>
              <a:t>promijeniti vrstu</a:t>
            </a:r>
            <a:r>
              <a:rPr lang="hr-HR" sz="1800" dirty="0"/>
              <a:t>. </a:t>
            </a:r>
          </a:p>
          <a:p>
            <a:pPr lvl="1" eaLnBrk="1" hangingPunct="1"/>
            <a:r>
              <a:rPr lang="hr-HR" sz="1800" dirty="0"/>
              <a:t>kartica </a:t>
            </a:r>
            <a:r>
              <a:rPr lang="hr-HR" sz="1800" b="1" i="1" dirty="0"/>
              <a:t>Design</a:t>
            </a:r>
            <a:r>
              <a:rPr lang="hr-HR" sz="1800" dirty="0"/>
              <a:t>, grupa </a:t>
            </a:r>
            <a:r>
              <a:rPr lang="hr-HR" sz="1800" b="1" i="1" dirty="0"/>
              <a:t>Type</a:t>
            </a:r>
            <a:r>
              <a:rPr lang="hr-HR" sz="1800" dirty="0"/>
              <a:t>, alatka </a:t>
            </a:r>
            <a:r>
              <a:rPr lang="hr-HR" sz="1800" b="1" i="1" dirty="0"/>
              <a:t>Change chart type</a:t>
            </a:r>
            <a:r>
              <a:rPr lang="hr-HR" sz="1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76630"/>
            <a:ext cx="2362895" cy="17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8092</TotalTime>
  <Words>538</Words>
  <Application>Microsoft Office PowerPoint</Application>
  <PresentationFormat>On-screen Show (16:9)</PresentationFormat>
  <Paragraphs>94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Book Antiqua</vt:lpstr>
      <vt:lpstr>Calibri</vt:lpstr>
      <vt:lpstr>Wingdings 3</vt:lpstr>
      <vt:lpstr>Facet</vt:lpstr>
      <vt:lpstr>MS excel 2010</vt:lpstr>
      <vt:lpstr>Grafikon</vt:lpstr>
      <vt:lpstr>Niz podataka</vt:lpstr>
      <vt:lpstr>Stvaranje grafikona</vt:lpstr>
      <vt:lpstr>Stvaranje grafikona</vt:lpstr>
      <vt:lpstr>Alati grafikona</vt:lpstr>
      <vt:lpstr>Elementi grafikona</vt:lpstr>
      <vt:lpstr>Elementi grafikona</vt:lpstr>
      <vt:lpstr>Vrsta grafikona</vt:lpstr>
      <vt:lpstr>Promjena vrste grafikona</vt:lpstr>
      <vt:lpstr>Zamijeni kolonu/red</vt:lpstr>
      <vt:lpstr>Zamijeni kolonu/red</vt:lpstr>
      <vt:lpstr>Prebaci red/kolonu</vt:lpstr>
      <vt:lpstr>Stil grafikona</vt:lpstr>
      <vt:lpstr>Stil grafikona</vt:lpstr>
      <vt:lpstr>Premještanje grafikona</vt:lpstr>
      <vt:lpstr>Grafikon – zasebni radni list</vt:lpstr>
      <vt:lpstr>Premještanje grafikona</vt:lpstr>
      <vt:lpstr>Premještanje grafikona</vt:lpstr>
      <vt:lpstr>Natpisi grafikona</vt:lpstr>
      <vt:lpstr>Naslov grafikona</vt:lpstr>
      <vt:lpstr>Naslov grafikona</vt:lpstr>
      <vt:lpstr>Nazivi osa</vt:lpstr>
      <vt:lpstr>Nazivi osa</vt:lpstr>
      <vt:lpstr>Legenda</vt:lpstr>
      <vt:lpstr>Legenda</vt:lpstr>
      <vt:lpstr>Vježba</vt:lpstr>
      <vt:lpstr>HVALA NA PAŽNJI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marija z</cp:lastModifiedBy>
  <cp:revision>590</cp:revision>
  <dcterms:created xsi:type="dcterms:W3CDTF">2012-03-18T17:34:57Z</dcterms:created>
  <dcterms:modified xsi:type="dcterms:W3CDTF">2020-03-16T13:09:52Z</dcterms:modified>
</cp:coreProperties>
</file>