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9"/>
  </p:notesMasterIdLst>
  <p:sldIdLst>
    <p:sldId id="264" r:id="rId2"/>
    <p:sldId id="265" r:id="rId3"/>
    <p:sldId id="272" r:id="rId4"/>
    <p:sldId id="271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11/15/2020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2209800"/>
          </a:xfrm>
        </p:spPr>
        <p:txBody>
          <a:bodyPr>
            <a:normAutofit/>
          </a:bodyPr>
          <a:lstStyle/>
          <a:p>
            <a:r>
              <a:rPr lang="en-US" sz="4000" b="1" i="1" dirty="0" err="1" smtClean="0"/>
              <a:t>Stilske</a:t>
            </a:r>
            <a:r>
              <a:rPr lang="en-US" sz="4000" b="1" i="1" dirty="0" smtClean="0"/>
              <a:t> </a:t>
            </a:r>
            <a:r>
              <a:rPr lang="sr-Latn-CS" sz="4000" b="1" i="1" dirty="0" smtClean="0"/>
              <a:t>figure</a:t>
            </a:r>
            <a:r>
              <a:rPr lang="sr-Latn-CS" sz="4000" b="1" dirty="0" smtClean="0"/>
              <a:t/>
            </a:r>
            <a:br>
              <a:rPr lang="sr-Latn-CS" sz="4000" b="1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590800"/>
            <a:ext cx="6400800" cy="1600200"/>
          </a:xfrm>
        </p:spPr>
        <p:txBody>
          <a:bodyPr>
            <a:normAutofit fontScale="55000" lnSpcReduction="20000"/>
          </a:bodyPr>
          <a:lstStyle/>
          <a:p>
            <a:r>
              <a:rPr lang="sr-Latn-CS" sz="4400" i="1" dirty="0" smtClean="0">
                <a:solidFill>
                  <a:srgbClr val="FF0000"/>
                </a:solidFill>
                <a:latin typeface="+mj-lt"/>
              </a:rPr>
              <a:t>Domaći </a:t>
            </a:r>
            <a:r>
              <a:rPr lang="sr-Latn-CS" sz="4400" i="1" dirty="0" smtClean="0">
                <a:solidFill>
                  <a:srgbClr val="FF0000"/>
                </a:solidFill>
                <a:latin typeface="+mj-lt"/>
              </a:rPr>
              <a:t>zadatak</a:t>
            </a:r>
          </a:p>
          <a:p>
            <a:endParaRPr lang="sr-Latn-CS" sz="4400" i="1" dirty="0" smtClean="0">
              <a:solidFill>
                <a:srgbClr val="FF0000"/>
              </a:solidFill>
              <a:latin typeface="+mj-lt"/>
            </a:endParaRPr>
          </a:p>
          <a:p>
            <a:r>
              <a:rPr lang="sr-Latn-CS" sz="4400" i="1" dirty="0" smtClean="0">
                <a:solidFill>
                  <a:srgbClr val="FF0000"/>
                </a:solidFill>
                <a:latin typeface="+mj-lt"/>
              </a:rPr>
              <a:t>(na primjeru pjesme ,,Jesenje veče’’ A.G. Matoša)</a:t>
            </a:r>
            <a:endParaRPr lang="en-US" sz="44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09800" y="5715000"/>
            <a:ext cx="5562600" cy="1006475"/>
          </a:xfrm>
        </p:spPr>
        <p:txBody>
          <a:bodyPr/>
          <a:lstStyle/>
          <a:p>
            <a:r>
              <a:rPr lang="sr-Latn-CS" sz="2000" dirty="0" smtClean="0">
                <a:solidFill>
                  <a:schemeClr val="tx1"/>
                </a:solidFill>
              </a:rPr>
              <a:t>Za odjeljenja: </a:t>
            </a:r>
            <a:r>
              <a:rPr lang="sr-Latn-CS" sz="2000" dirty="0" smtClean="0">
                <a:solidFill>
                  <a:schemeClr val="tx1"/>
                </a:solidFill>
              </a:rPr>
              <a:t>S1A, S1D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Picture 5" descr="j00787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62242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Prof. </a:t>
            </a:r>
            <a:r>
              <a:rPr lang="sr-Latn-CS" dirty="0" smtClean="0"/>
              <a:t>Nevenka Roganović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pic>
        <p:nvPicPr>
          <p:cNvPr id="9" name="Picture 8" descr="https://media-temporary.preziusercontent.com/frames-public/d/9/1/4/8/4a6b40747bbab762add0d37158076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04800" y="757543"/>
            <a:ext cx="3810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Jeste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ikada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osjećali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osamljeno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drukčije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drugih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kao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vas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okolina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razumije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ili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ne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prihva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a?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mislite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,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svaki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čovjek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svojim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problemima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ili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svaki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osjećaj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može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podijeliti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 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drugima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Times New Roman" pitchFamily="18" charset="0"/>
              </a:rPr>
              <a:t>?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Stiže dupli pun Mesec, najređi astro događaj: Do 19. aprila svi ćemo  žestoko propatiti! - BOBAR Radi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81000"/>
            <a:ext cx="444344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774757"/>
            <a:ext cx="335280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Sviđa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vam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zašto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Opišite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kakvo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raspoloženje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vlada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ono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utiče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vaš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doživljaj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Obrazložite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Stiže dupli pun Mesec, najređi astro događaj: Do 19. aprila svi ćemo  žestoko propatiti! - BOBAR Radi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762000"/>
            <a:ext cx="4443442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04800" y="218182"/>
            <a:ext cx="335280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ogledajte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strukturu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Koliko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strofa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sadrži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Odredite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vrstu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rime.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Kakav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je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ritam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media-temporary.preziusercontent.com/frames-public/d/9/1/4/8/4a6b40747bbab762add0d37158076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0"/>
            <a:ext cx="472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28600" y="3463661"/>
            <a:ext cx="3886200" cy="138499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Druga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strofa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s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prvom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čini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zaokruženu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pjesničku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sliku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Kakvu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04800" y="4913824"/>
            <a:ext cx="4114800" cy="64633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Potkrijepi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stihovima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sr-Latn-CS" sz="13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04800" y="117345"/>
            <a:ext cx="3810000" cy="61863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čemu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treća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strofa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razlikuje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prethodn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e</a:t>
            </a:r>
            <a:r>
              <a:rPr kumimoji="0" lang="sr-Latn-CS" sz="2400" b="0" i="0" u="none" strike="noStrike" cap="none" normalizeH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dvije?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Kakav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obrt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donosi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posljednji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tercet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Koji se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motiv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u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njemu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ističe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Št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sve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on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može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predstavljati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Obratite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p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ažnju</a:t>
            </a:r>
            <a:r>
              <a:rPr kumimoji="0" lang="sr-Latn-CS" sz="2400" b="0" i="0" u="none" strike="noStrike" cap="none" normalizeH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odnos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jablana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osjećaj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samoće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rgbClr val="475262"/>
              </a:solidFill>
              <a:effectLst/>
              <a:latin typeface="Helvetica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Jesenje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veče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ili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nešto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drugo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https://media-temporary.preziusercontent.com/frames-public/d/9/1/4/8/4a6b40747bbab762add0d371580768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0"/>
            <a:ext cx="47244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28600" y="263982"/>
            <a:ext cx="472440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400" dirty="0" smtClean="0">
                <a:solidFill>
                  <a:srgbClr val="475262"/>
                </a:solidFill>
                <a:latin typeface="Helvetica"/>
                <a:ea typeface="Times New Roman" pitchFamily="18" charset="0"/>
                <a:cs typeface="Arial" pitchFamily="34" charset="0"/>
              </a:rPr>
              <a:t>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pjesmi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pronađite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primjere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za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sljedeća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stilska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sredstva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epitete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asonancu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personifikaciju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inverziju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aliteraciju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metaforu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poređenje.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400" dirty="0" smtClean="0">
              <a:solidFill>
                <a:srgbClr val="475262"/>
              </a:solidFill>
              <a:latin typeface="Helvetica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rgbClr val="475262"/>
                </a:solidFill>
                <a:effectLst/>
                <a:latin typeface="Helvetica"/>
                <a:ea typeface="Times New Roman" pitchFamily="18" charset="0"/>
                <a:cs typeface="Arial" pitchFamily="34" charset="0"/>
              </a:rPr>
              <a:t>Pripremite se da na času analizirate pjesmu i date odgovore na postavljena pitanja.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1447800"/>
            <a:ext cx="3505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233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Stilske figure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sadmin</cp:lastModifiedBy>
  <cp:revision>56</cp:revision>
  <dcterms:created xsi:type="dcterms:W3CDTF">2006-08-16T00:00:00Z</dcterms:created>
  <dcterms:modified xsi:type="dcterms:W3CDTF">2020-11-15T17:00:41Z</dcterms:modified>
</cp:coreProperties>
</file>