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7" r:id="rId3"/>
    <p:sldId id="269" r:id="rId4"/>
    <p:sldId id="272" r:id="rId5"/>
    <p:sldId id="270" r:id="rId6"/>
    <p:sldId id="258" r:id="rId7"/>
    <p:sldId id="259" r:id="rId8"/>
    <p:sldId id="260" r:id="rId9"/>
    <p:sldId id="261" r:id="rId10"/>
    <p:sldId id="262" r:id="rId11"/>
    <p:sldId id="263" r:id="rId12"/>
    <p:sldId id="265" r:id="rId13"/>
    <p:sldId id="275" r:id="rId14"/>
    <p:sldId id="277" r:id="rId15"/>
    <p:sldId id="264" r:id="rId16"/>
    <p:sldId id="279" r:id="rId17"/>
    <p:sldId id="281" r:id="rId18"/>
    <p:sldId id="282" r:id="rId19"/>
    <p:sldId id="285" r:id="rId20"/>
    <p:sldId id="286" r:id="rId21"/>
    <p:sldId id="287" r:id="rId22"/>
    <p:sldId id="288" r:id="rId23"/>
    <p:sldId id="291" r:id="rId24"/>
    <p:sldId id="289" r:id="rId25"/>
    <p:sldId id="292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11" Type="http://schemas.openxmlformats.org/officeDocument/2006/relationships/image" Target="../media/image36.wmf"/><Relationship Id="rId5" Type="http://schemas.openxmlformats.org/officeDocument/2006/relationships/image" Target="../media/image30.wmf"/><Relationship Id="rId10" Type="http://schemas.openxmlformats.org/officeDocument/2006/relationships/image" Target="../media/image35.wmf"/><Relationship Id="rId4" Type="http://schemas.openxmlformats.org/officeDocument/2006/relationships/image" Target="../media/image29.wmf"/><Relationship Id="rId9" Type="http://schemas.openxmlformats.org/officeDocument/2006/relationships/image" Target="../media/image34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D25E-FE09-4E67-8D61-45004235C2C1}" type="datetimeFigureOut">
              <a:rPr lang="en-US" smtClean="0"/>
              <a:pPr/>
              <a:t>23/09/2020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30536C2-EC65-4FA4-8A5F-8F296BBF58F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D25E-FE09-4E67-8D61-45004235C2C1}" type="datetimeFigureOut">
              <a:rPr lang="en-US" smtClean="0"/>
              <a:pPr/>
              <a:t>23/09/2020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536C2-EC65-4FA4-8A5F-8F296BBF58F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D25E-FE09-4E67-8D61-45004235C2C1}" type="datetimeFigureOut">
              <a:rPr lang="en-US" smtClean="0"/>
              <a:pPr/>
              <a:t>23/09/2020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536C2-EC65-4FA4-8A5F-8F296BBF58F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D25E-FE09-4E67-8D61-45004235C2C1}" type="datetimeFigureOut">
              <a:rPr lang="en-US" smtClean="0"/>
              <a:pPr/>
              <a:t>23/09/2020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30536C2-EC65-4FA4-8A5F-8F296BBF58F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D25E-FE09-4E67-8D61-45004235C2C1}" type="datetimeFigureOut">
              <a:rPr lang="en-US" smtClean="0"/>
              <a:pPr/>
              <a:t>23/09/2020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536C2-EC65-4FA4-8A5F-8F296BBF58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D25E-FE09-4E67-8D61-45004235C2C1}" type="datetimeFigureOut">
              <a:rPr lang="en-US" smtClean="0"/>
              <a:pPr/>
              <a:t>23/09/2020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536C2-EC65-4FA4-8A5F-8F296BBF58F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D25E-FE09-4E67-8D61-45004235C2C1}" type="datetimeFigureOut">
              <a:rPr lang="en-US" smtClean="0"/>
              <a:pPr/>
              <a:t>23/09/2020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30536C2-EC65-4FA4-8A5F-8F296BBF58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D25E-FE09-4E67-8D61-45004235C2C1}" type="datetimeFigureOut">
              <a:rPr lang="en-US" smtClean="0"/>
              <a:pPr/>
              <a:t>23/09/2020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536C2-EC65-4FA4-8A5F-8F296BBF58F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D25E-FE09-4E67-8D61-45004235C2C1}" type="datetimeFigureOut">
              <a:rPr lang="en-US" smtClean="0"/>
              <a:pPr/>
              <a:t>23/09/2020</a:t>
            </a:fld>
            <a:endParaRPr lang="en-US" dirty="0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536C2-EC65-4FA4-8A5F-8F296BBF58F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D25E-FE09-4E67-8D61-45004235C2C1}" type="datetimeFigureOut">
              <a:rPr lang="en-US" smtClean="0"/>
              <a:pPr/>
              <a:t>23/09/2020</a:t>
            </a:fld>
            <a:endParaRPr lang="en-US" dirty="0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536C2-EC65-4FA4-8A5F-8F296BBF58F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D25E-FE09-4E67-8D61-45004235C2C1}" type="datetimeFigureOut">
              <a:rPr lang="en-US" smtClean="0"/>
              <a:pPr/>
              <a:t>23/09/2020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536C2-EC65-4FA4-8A5F-8F296BBF58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A97D25E-FE09-4E67-8D61-45004235C2C1}" type="datetimeFigureOut">
              <a:rPr lang="en-US" smtClean="0"/>
              <a:pPr/>
              <a:t>23/09/2020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30536C2-EC65-4FA4-8A5F-8F296BBF58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2.bin"/><Relationship Id="rId5" Type="http://schemas.openxmlformats.org/officeDocument/2006/relationships/oleObject" Target="../embeddings/oleObject21.bin"/><Relationship Id="rId4" Type="http://schemas.openxmlformats.org/officeDocument/2006/relationships/oleObject" Target="../embeddings/oleObject20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26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28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30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32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5" Type="http://schemas.openxmlformats.org/officeDocument/2006/relationships/oleObject" Target="../embeddings/oleObject35.bin"/><Relationship Id="rId4" Type="http://schemas.openxmlformats.org/officeDocument/2006/relationships/oleObject" Target="../embeddings/oleObject34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9.bin"/><Relationship Id="rId5" Type="http://schemas.openxmlformats.org/officeDocument/2006/relationships/oleObject" Target="../embeddings/oleObject38.bin"/><Relationship Id="rId4" Type="http://schemas.openxmlformats.org/officeDocument/2006/relationships/oleObject" Target="../embeddings/oleObject37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43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13" Type="http://schemas.openxmlformats.org/officeDocument/2006/relationships/oleObject" Target="../embeddings/oleObject54.bin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8.bin"/><Relationship Id="rId12" Type="http://schemas.openxmlformats.org/officeDocument/2006/relationships/oleObject" Target="../embeddings/oleObject5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47.bin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6.bin"/><Relationship Id="rId10" Type="http://schemas.openxmlformats.org/officeDocument/2006/relationships/oleObject" Target="../embeddings/oleObject51.bin"/><Relationship Id="rId4" Type="http://schemas.openxmlformats.org/officeDocument/2006/relationships/oleObject" Target="../embeddings/oleObject45.bin"/><Relationship Id="rId9" Type="http://schemas.openxmlformats.org/officeDocument/2006/relationships/oleObject" Target="../embeddings/oleObject50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5" Type="http://schemas.openxmlformats.org/officeDocument/2006/relationships/oleObject" Target="../embeddings/oleObject57.bin"/><Relationship Id="rId4" Type="http://schemas.openxmlformats.org/officeDocument/2006/relationships/oleObject" Target="../embeddings/oleObject56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5" Type="http://schemas.openxmlformats.org/officeDocument/2006/relationships/oleObject" Target="../embeddings/oleObject60.bin"/><Relationship Id="rId4" Type="http://schemas.openxmlformats.org/officeDocument/2006/relationships/oleObject" Target="../embeddings/oleObject59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4" Type="http://schemas.openxmlformats.org/officeDocument/2006/relationships/oleObject" Target="../embeddings/oleObject62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4" Type="http://schemas.openxmlformats.org/officeDocument/2006/relationships/oleObject" Target="../embeddings/oleObject64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4" Type="http://schemas.openxmlformats.org/officeDocument/2006/relationships/oleObject" Target="../embeddings/oleObject66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Relationship Id="rId9" Type="http://schemas.openxmlformats.org/officeDocument/2006/relationships/oleObject" Target="../embeddings/oleObject8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7.bin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</a:t>
            </a:r>
            <a:r>
              <a:rPr lang="sr-Latn-ME" dirty="0" smtClean="0"/>
              <a:t>skazi 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ME" dirty="0" smtClean="0"/>
              <a:t> </a:t>
            </a:r>
            <a:r>
              <a:rPr lang="en-US" dirty="0" smtClean="0"/>
              <a:t>L</a:t>
            </a:r>
            <a:r>
              <a:rPr lang="sr-Latn-ME" dirty="0" smtClean="0"/>
              <a:t>ogičke operacije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428605"/>
            <a:ext cx="821537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Ekvivalencija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</a:rPr>
              <a:t> iskaza p i q je iskaz </a:t>
            </a:r>
            <a:r>
              <a:rPr lang="sr-Latn-ME" sz="28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</a:rPr>
              <a:t>p</a:t>
            </a:r>
            <a:r>
              <a:rPr lang="en-US" sz="2800" b="1" dirty="0">
                <a:solidFill>
                  <a:srgbClr val="C00000"/>
                </a:solidFill>
              </a:rPr>
              <a:t>⇔q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sr-Latn-ME" sz="28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</a:rPr>
              <a:t>čije 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</a:rPr>
              <a:t>se istinitosne vrednosti zadaju tablicom: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642910" y="2071678"/>
          <a:ext cx="4714908" cy="34290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636"/>
                <a:gridCol w="1571636"/>
                <a:gridCol w="1571636"/>
              </a:tblGrid>
              <a:tr h="889005">
                <a:tc>
                  <a:txBody>
                    <a:bodyPr/>
                    <a:lstStyle/>
                    <a:p>
                      <a:pPr algn="ctr"/>
                      <a:r>
                        <a:rPr lang="sr-Latn-ME" sz="28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p</a:t>
                      </a:r>
                      <a:endParaRPr lang="en-US" sz="28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8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q</a:t>
                      </a:r>
                      <a:endParaRPr lang="en-US" sz="28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C00000"/>
                          </a:solidFill>
                        </a:rPr>
                        <a:t>p⇔q</a:t>
                      </a:r>
                      <a:endParaRPr lang="en-US" sz="2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635005">
                <a:tc>
                  <a:txBody>
                    <a:bodyPr/>
                    <a:lstStyle/>
                    <a:p>
                      <a:pPr algn="ctr"/>
                      <a:r>
                        <a:rPr lang="sr-Latn-ME" sz="28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sz="2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8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sz="2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8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sz="2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635005">
                <a:tc>
                  <a:txBody>
                    <a:bodyPr/>
                    <a:lstStyle/>
                    <a:p>
                      <a:pPr algn="ctr"/>
                      <a:r>
                        <a:rPr lang="sr-Latn-ME" sz="28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sz="2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b="1" dirty="0" smtClean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635005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8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sz="2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63500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8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sz="2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857488" y="3714752"/>
          <a:ext cx="428628" cy="357190"/>
        </p:xfrm>
        <a:graphic>
          <a:graphicData uri="http://schemas.openxmlformats.org/presentationml/2006/ole">
            <p:oleObj spid="_x0000_s5122" name="Equation" r:id="rId3" imgW="152280" imgH="164880" progId="Equation.3">
              <p:embed/>
            </p:oleObj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4357686" y="3714752"/>
          <a:ext cx="428625" cy="357188"/>
        </p:xfrm>
        <a:graphic>
          <a:graphicData uri="http://schemas.openxmlformats.org/presentationml/2006/ole">
            <p:oleObj spid="_x0000_s5123" name="Equation" r:id="rId4" imgW="152280" imgH="164880" progId="Equation.3">
              <p:embed/>
            </p:oleObj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285852" y="4357694"/>
          <a:ext cx="428625" cy="357188"/>
        </p:xfrm>
        <a:graphic>
          <a:graphicData uri="http://schemas.openxmlformats.org/presentationml/2006/ole">
            <p:oleObj spid="_x0000_s5124" name="Equation" r:id="rId5" imgW="152280" imgH="164880" progId="Equation.3">
              <p:embed/>
            </p:oleObj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285852" y="5000636"/>
          <a:ext cx="428625" cy="357188"/>
        </p:xfrm>
        <a:graphic>
          <a:graphicData uri="http://schemas.openxmlformats.org/presentationml/2006/ole">
            <p:oleObj spid="_x0000_s5125" name="Equation" r:id="rId6" imgW="152280" imgH="164880" progId="Equation.3">
              <p:embed/>
            </p:oleObj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4357686" y="4357694"/>
          <a:ext cx="428625" cy="357188"/>
        </p:xfrm>
        <a:graphic>
          <a:graphicData uri="http://schemas.openxmlformats.org/presentationml/2006/ole">
            <p:oleObj spid="_x0000_s5126" name="Equation" r:id="rId7" imgW="152280" imgH="164880" progId="Equation.3">
              <p:embed/>
            </p:oleObj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2857488" y="5000636"/>
          <a:ext cx="428625" cy="357188"/>
        </p:xfrm>
        <a:graphic>
          <a:graphicData uri="http://schemas.openxmlformats.org/presentationml/2006/ole">
            <p:oleObj spid="_x0000_s5127" name="Equation" r:id="rId8" imgW="152280" imgH="164880" progId="Equation.3">
              <p:embed/>
            </p:oleObj>
          </a:graphicData>
        </a:graphic>
      </p:graphicFrame>
      <p:sp>
        <p:nvSpPr>
          <p:cNvPr id="10" name="Rectangle 9"/>
          <p:cNvSpPr/>
          <p:nvPr/>
        </p:nvSpPr>
        <p:spPr>
          <a:xfrm>
            <a:off x="642910" y="5715016"/>
            <a:ext cx="80010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b="1" dirty="0"/>
              <a:t>Ekvivalencija je tačna samo ako oba iskaza, i p i q, imaju istu</a:t>
            </a:r>
          </a:p>
          <a:p>
            <a:r>
              <a:rPr lang="en-US" sz="2400" b="1" dirty="0" smtClean="0"/>
              <a:t>istinitosnu vr</a:t>
            </a:r>
            <a:r>
              <a:rPr lang="sr-Latn-ME" sz="2400" b="1" dirty="0" smtClean="0"/>
              <a:t>ije</a:t>
            </a:r>
            <a:r>
              <a:rPr lang="en-US" sz="2400" b="1" dirty="0" smtClean="0"/>
              <a:t>dnost</a:t>
            </a:r>
            <a:r>
              <a:rPr lang="en-US" sz="2400" b="1" dirty="0"/>
              <a:t>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472" y="500043"/>
            <a:ext cx="78581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Negacija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</a:rPr>
              <a:t>iskaza 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</a:rPr>
              <a:t>p je iskaz </a:t>
            </a:r>
            <a:r>
              <a:rPr lang="sr-Latn-ME" sz="28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</a:rPr>
              <a:t>￢</a:t>
            </a:r>
            <a:r>
              <a:rPr lang="en-US" sz="2800" b="1" dirty="0">
                <a:solidFill>
                  <a:srgbClr val="C00000"/>
                </a:solidFill>
              </a:rPr>
              <a:t>p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sr-Latn-ME" sz="28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</a:rPr>
              <a:t>kojem 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</a:rPr>
              <a:t>odgovara tablica:</a:t>
            </a:r>
            <a:endParaRPr lang="en-US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85786" y="1928802"/>
          <a:ext cx="2698754" cy="22860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9377"/>
                <a:gridCol w="1349377"/>
              </a:tblGrid>
              <a:tr h="762005">
                <a:tc>
                  <a:txBody>
                    <a:bodyPr/>
                    <a:lstStyle/>
                    <a:p>
                      <a:pPr algn="ctr"/>
                      <a:r>
                        <a:rPr lang="sr-Latn-ME" sz="28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p</a:t>
                      </a:r>
                      <a:endParaRPr lang="en-US" sz="28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C00000"/>
                          </a:solidFill>
                        </a:rPr>
                        <a:t>￢p</a:t>
                      </a:r>
                      <a:endParaRPr lang="en-US" sz="28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762005">
                <a:tc>
                  <a:txBody>
                    <a:bodyPr/>
                    <a:lstStyle/>
                    <a:p>
                      <a:pPr algn="ctr"/>
                      <a:r>
                        <a:rPr lang="sr-Latn-ME" sz="28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sz="2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76200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8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sz="2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643174" y="2857496"/>
          <a:ext cx="357190" cy="428628"/>
        </p:xfrm>
        <a:graphic>
          <a:graphicData uri="http://schemas.openxmlformats.org/presentationml/2006/ole">
            <p:oleObj spid="_x0000_s6146" name="Equation" r:id="rId3" imgW="152280" imgH="164880" progId="Equation.3">
              <p:embed/>
            </p:oleObj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1285852" y="3643314"/>
          <a:ext cx="357187" cy="428628"/>
        </p:xfrm>
        <a:graphic>
          <a:graphicData uri="http://schemas.openxmlformats.org/presentationml/2006/ole">
            <p:oleObj spid="_x0000_s6147" name="Equation" r:id="rId4" imgW="152280" imgH="164880" progId="Equation.3">
              <p:embed/>
            </p:oleObj>
          </a:graphicData>
        </a:graphic>
      </p:graphicFrame>
      <p:sp>
        <p:nvSpPr>
          <p:cNvPr id="7" name="Rectangle 6"/>
          <p:cNvSpPr/>
          <p:nvPr/>
        </p:nvSpPr>
        <p:spPr>
          <a:xfrm>
            <a:off x="357158" y="4714884"/>
            <a:ext cx="1042994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chemeClr val="accent5">
                    <a:lumMod val="50000"/>
                  </a:schemeClr>
                </a:solidFill>
              </a:rPr>
              <a:t>Iskaz </a:t>
            </a:r>
            <a:r>
              <a:rPr lang="pl-PL" sz="2400" b="1" dirty="0">
                <a:solidFill>
                  <a:schemeClr val="accent5">
                    <a:lumMod val="50000"/>
                  </a:schemeClr>
                </a:solidFill>
              </a:rPr>
              <a:t>￢p </a:t>
            </a:r>
            <a:r>
              <a:rPr lang="pl-PL" sz="2400" b="1" dirty="0" smtClean="0">
                <a:solidFill>
                  <a:schemeClr val="accent5">
                    <a:lumMod val="50000"/>
                  </a:schemeClr>
                </a:solidFill>
              </a:rPr>
              <a:t> je tačan </a:t>
            </a:r>
            <a:r>
              <a:rPr lang="pl-PL" sz="2400" b="1" dirty="0">
                <a:solidFill>
                  <a:schemeClr val="accent5">
                    <a:lumMod val="50000"/>
                  </a:schemeClr>
                </a:solidFill>
              </a:rPr>
              <a:t>samo u slučaju kada je iskaz </a:t>
            </a:r>
            <a:r>
              <a:rPr lang="pl-PL" sz="2400" b="1" dirty="0" smtClean="0">
                <a:solidFill>
                  <a:schemeClr val="accent5">
                    <a:lumMod val="50000"/>
                  </a:schemeClr>
                </a:solidFill>
              </a:rPr>
              <a:t>p 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</a:rPr>
              <a:t>netačan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endParaRPr lang="en-US" sz="2800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57224" y="2413338"/>
            <a:ext cx="785818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2800" b="1" i="1" dirty="0" smtClean="0"/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57158" y="500042"/>
            <a:ext cx="842968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P</a:t>
            </a:r>
            <a:r>
              <a:rPr lang="sr-Latn-ME" sz="2800" b="1" dirty="0" smtClean="0">
                <a:solidFill>
                  <a:srgbClr val="C00000"/>
                </a:solidFill>
              </a:rPr>
              <a:t>rimjer1:  </a:t>
            </a:r>
            <a:r>
              <a:rPr lang="sr-Latn-ME" sz="2800" b="1" dirty="0" smtClean="0">
                <a:solidFill>
                  <a:schemeClr val="accent5">
                    <a:lumMod val="50000"/>
                  </a:schemeClr>
                </a:solidFill>
              </a:rPr>
              <a:t>Dati su iskazi:</a:t>
            </a:r>
          </a:p>
          <a:p>
            <a:endParaRPr lang="sr-Latn-ME" sz="2800" b="1" dirty="0" smtClean="0">
              <a:solidFill>
                <a:srgbClr val="00B050"/>
              </a:solidFill>
            </a:endParaRPr>
          </a:p>
          <a:p>
            <a:endParaRPr lang="sr-Latn-ME" sz="2800" b="1" dirty="0" smtClean="0">
              <a:solidFill>
                <a:srgbClr val="00B050"/>
              </a:solidFill>
            </a:endParaRPr>
          </a:p>
          <a:p>
            <a:endParaRPr lang="sr-Latn-ME" sz="2800" b="1" dirty="0" smtClean="0">
              <a:solidFill>
                <a:srgbClr val="00B050"/>
              </a:solidFill>
            </a:endParaRPr>
          </a:p>
          <a:p>
            <a:endParaRPr lang="sr-Latn-ME" sz="2800" b="1" dirty="0" smtClean="0">
              <a:solidFill>
                <a:srgbClr val="00B050"/>
              </a:solidFill>
            </a:endParaRPr>
          </a:p>
          <a:p>
            <a:endParaRPr lang="sr-Latn-ME" sz="2800" b="1" dirty="0" smtClean="0">
              <a:solidFill>
                <a:srgbClr val="00B050"/>
              </a:solidFill>
            </a:endParaRPr>
          </a:p>
          <a:p>
            <a:r>
              <a:rPr lang="sr-Latn-ME" sz="2800" b="1" dirty="0" smtClean="0">
                <a:solidFill>
                  <a:schemeClr val="accent5">
                    <a:lumMod val="50000"/>
                  </a:schemeClr>
                </a:solidFill>
              </a:rPr>
              <a:t>Ispitati istinitosnu vrijednost iskaza: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206500" y="1177925"/>
          <a:ext cx="3446463" cy="1717675"/>
        </p:xfrm>
        <a:graphic>
          <a:graphicData uri="http://schemas.openxmlformats.org/presentationml/2006/ole">
            <p:oleObj spid="_x0000_s21506" name="Equation" r:id="rId3" imgW="1358640" imgH="87624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6000760" y="3000372"/>
          <a:ext cx="2000264" cy="501652"/>
        </p:xfrm>
        <a:graphic>
          <a:graphicData uri="http://schemas.openxmlformats.org/presentationml/2006/ole">
            <p:oleObj spid="_x0000_s21507" name="Equation" r:id="rId4" imgW="83808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57224" y="2413338"/>
            <a:ext cx="785818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2800" b="1" i="1" dirty="0" smtClean="0"/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57158" y="500042"/>
            <a:ext cx="842968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P</a:t>
            </a:r>
            <a:r>
              <a:rPr lang="sr-Latn-ME" sz="2800" b="1" dirty="0" smtClean="0">
                <a:solidFill>
                  <a:srgbClr val="C00000"/>
                </a:solidFill>
              </a:rPr>
              <a:t>rimjer2:  </a:t>
            </a:r>
            <a:r>
              <a:rPr lang="sr-Latn-ME" sz="2800" b="1" dirty="0" smtClean="0">
                <a:solidFill>
                  <a:schemeClr val="accent5">
                    <a:lumMod val="50000"/>
                  </a:schemeClr>
                </a:solidFill>
              </a:rPr>
              <a:t>Odrediti istinitosnu vrijednost sledećih rečenica</a:t>
            </a:r>
          </a:p>
          <a:p>
            <a:endParaRPr lang="sr-Latn-ME" sz="2800" b="1" dirty="0" smtClean="0">
              <a:solidFill>
                <a:srgbClr val="00B050"/>
              </a:solidFill>
            </a:endParaRPr>
          </a:p>
          <a:p>
            <a:endParaRPr lang="sr-Latn-ME" sz="2800" b="1" dirty="0" smtClean="0">
              <a:solidFill>
                <a:srgbClr val="00B050"/>
              </a:solidFill>
            </a:endParaRPr>
          </a:p>
          <a:p>
            <a:endParaRPr lang="sr-Latn-ME" sz="2800" b="1" dirty="0" smtClean="0">
              <a:solidFill>
                <a:srgbClr val="00B050"/>
              </a:solidFill>
            </a:endParaRPr>
          </a:p>
          <a:p>
            <a:endParaRPr lang="sr-Latn-ME" sz="2800" b="1" dirty="0" smtClean="0">
              <a:solidFill>
                <a:srgbClr val="00B050"/>
              </a:solidFill>
            </a:endParaRPr>
          </a:p>
          <a:p>
            <a:endParaRPr lang="sr-Latn-ME" sz="2800" b="1" dirty="0" smtClean="0">
              <a:solidFill>
                <a:srgbClr val="00B050"/>
              </a:solidFill>
            </a:endParaRPr>
          </a:p>
          <a:p>
            <a:r>
              <a:rPr lang="sr-Latn-ME" sz="2800" b="1" dirty="0" smtClean="0">
                <a:solidFill>
                  <a:schemeClr val="accent5">
                    <a:lumMod val="50000"/>
                  </a:schemeClr>
                </a:solidFill>
              </a:rPr>
              <a:t>a zatim ispitati istinitosnu vrijednost iskaza: 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71472" y="1428736"/>
          <a:ext cx="6911975" cy="2030413"/>
        </p:xfrm>
        <a:graphic>
          <a:graphicData uri="http://schemas.openxmlformats.org/presentationml/2006/ole">
            <p:oleObj spid="_x0000_s24582" name="Equation" r:id="rId3" imgW="3200400" imgH="939800" progId="Equation.3">
              <p:embed/>
            </p:oleObj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1000100" y="4286256"/>
          <a:ext cx="6475413" cy="633412"/>
        </p:xfrm>
        <a:graphic>
          <a:graphicData uri="http://schemas.openxmlformats.org/presentationml/2006/ole">
            <p:oleObj spid="_x0000_s24583" name="Equation" r:id="rId4" imgW="23368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57224" y="2413338"/>
            <a:ext cx="785818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2800" b="1" i="1" dirty="0" smtClean="0"/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57158" y="500042"/>
            <a:ext cx="842968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P</a:t>
            </a:r>
            <a:r>
              <a:rPr lang="sr-Latn-ME" sz="2800" b="1" dirty="0" smtClean="0">
                <a:solidFill>
                  <a:srgbClr val="C00000"/>
                </a:solidFill>
              </a:rPr>
              <a:t>rimjer3:  </a:t>
            </a:r>
            <a:r>
              <a:rPr lang="sr-Latn-ME" sz="2800" b="1" dirty="0" smtClean="0">
                <a:solidFill>
                  <a:schemeClr val="accent5">
                    <a:lumMod val="50000"/>
                  </a:schemeClr>
                </a:solidFill>
              </a:rPr>
              <a:t>Dati su iskazi:</a:t>
            </a:r>
          </a:p>
          <a:p>
            <a:endParaRPr lang="sr-Latn-ME" sz="2800" b="1" dirty="0" smtClean="0">
              <a:solidFill>
                <a:srgbClr val="00B050"/>
              </a:solidFill>
            </a:endParaRPr>
          </a:p>
          <a:p>
            <a:endParaRPr lang="sr-Latn-ME" sz="2800" b="1" dirty="0" smtClean="0">
              <a:solidFill>
                <a:srgbClr val="00B050"/>
              </a:solidFill>
            </a:endParaRPr>
          </a:p>
          <a:p>
            <a:endParaRPr lang="sr-Latn-ME" sz="2800" b="1" dirty="0" smtClean="0">
              <a:solidFill>
                <a:srgbClr val="00B050"/>
              </a:solidFill>
            </a:endParaRPr>
          </a:p>
          <a:p>
            <a:endParaRPr lang="sr-Latn-ME" sz="2800" b="1" dirty="0" smtClean="0">
              <a:solidFill>
                <a:srgbClr val="00B050"/>
              </a:solidFill>
            </a:endParaRPr>
          </a:p>
          <a:p>
            <a:endParaRPr lang="sr-Latn-ME" sz="2800" b="1" dirty="0" smtClean="0">
              <a:solidFill>
                <a:srgbClr val="00B050"/>
              </a:solidFill>
            </a:endParaRPr>
          </a:p>
          <a:p>
            <a:endParaRPr lang="sr-Latn-ME" sz="2800" b="1" dirty="0" smtClean="0">
              <a:solidFill>
                <a:srgbClr val="00B050"/>
              </a:solidFill>
            </a:endParaRPr>
          </a:p>
          <a:p>
            <a:endParaRPr lang="sr-Latn-ME" sz="2800" b="1" dirty="0" smtClean="0">
              <a:solidFill>
                <a:srgbClr val="00B050"/>
              </a:solidFill>
            </a:endParaRPr>
          </a:p>
          <a:p>
            <a:endParaRPr lang="sr-Latn-ME" sz="2800" b="1" dirty="0" smtClean="0">
              <a:solidFill>
                <a:srgbClr val="00B050"/>
              </a:solidFill>
            </a:endParaRPr>
          </a:p>
          <a:p>
            <a:r>
              <a:rPr lang="sr-Latn-ME" sz="2800" b="1" dirty="0" smtClean="0">
                <a:solidFill>
                  <a:schemeClr val="accent5">
                    <a:lumMod val="50000"/>
                  </a:schemeClr>
                </a:solidFill>
              </a:rPr>
              <a:t>Odrediti njihovu istinitosnu vrijednost,a zatim ispitati istinitosnu vrijednost iskaza: </a:t>
            </a:r>
          </a:p>
        </p:txBody>
      </p:sp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857356" y="1071546"/>
          <a:ext cx="2740025" cy="2952750"/>
        </p:xfrm>
        <a:graphic>
          <a:graphicData uri="http://schemas.openxmlformats.org/presentationml/2006/ole">
            <p:oleObj spid="_x0000_s26629" name="Equation" r:id="rId3" imgW="1638300" imgH="1765300" progId="Equation.3">
              <p:embed/>
            </p:oleObj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785786" y="5572140"/>
          <a:ext cx="6540500" cy="654050"/>
        </p:xfrm>
        <a:graphic>
          <a:graphicData uri="http://schemas.openxmlformats.org/presentationml/2006/ole">
            <p:oleObj spid="_x0000_s26630" name="Equation" r:id="rId4" imgW="22860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472" y="928670"/>
            <a:ext cx="814393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Latn-ME" sz="2800" b="1" dirty="0" smtClean="0">
                <a:solidFill>
                  <a:srgbClr val="C00000"/>
                </a:solidFill>
              </a:rPr>
              <a:t>I</a:t>
            </a:r>
            <a:r>
              <a:rPr lang="en-US" sz="2800" b="1" dirty="0" smtClean="0">
                <a:solidFill>
                  <a:srgbClr val="C00000"/>
                </a:solidFill>
              </a:rPr>
              <a:t>skazne formule </a:t>
            </a:r>
            <a:r>
              <a:rPr lang="en-US" sz="2800" b="1" dirty="0" smtClean="0">
                <a:solidFill>
                  <a:srgbClr val="00B050"/>
                </a:solidFill>
              </a:rPr>
              <a:t>su iskazi formirani od iskaznih slova p,q,r,…, znakova</a:t>
            </a:r>
            <a:r>
              <a:rPr lang="sr-Latn-ME" sz="2800" b="1" dirty="0" smtClean="0">
                <a:solidFill>
                  <a:srgbClr val="00B050"/>
                </a:solidFill>
              </a:rPr>
              <a:t>  </a:t>
            </a:r>
            <a:r>
              <a:rPr lang="en-US" sz="2800" b="1" dirty="0" smtClean="0">
                <a:solidFill>
                  <a:srgbClr val="00B050"/>
                </a:solidFill>
              </a:rPr>
              <a:t>∧,∨,⇒,⇔,￢ i zagrada</a:t>
            </a:r>
            <a:r>
              <a:rPr lang="sr-Latn-ME" sz="2800" b="1" dirty="0" smtClean="0">
                <a:solidFill>
                  <a:srgbClr val="00B050"/>
                </a:solidFill>
              </a:rPr>
              <a:t>.</a:t>
            </a:r>
          </a:p>
          <a:p>
            <a:pPr algn="just"/>
            <a:endParaRPr lang="en-US" sz="2800" b="1" dirty="0" smtClean="0">
              <a:solidFill>
                <a:srgbClr val="00B050"/>
              </a:solidFill>
            </a:endParaRPr>
          </a:p>
          <a:p>
            <a:pPr algn="just"/>
            <a:r>
              <a:rPr lang="en-US" sz="2800" b="1" dirty="0" smtClean="0">
                <a:solidFill>
                  <a:srgbClr val="00B050"/>
                </a:solidFill>
              </a:rPr>
              <a:t>Iskazne formule koje su uv</a:t>
            </a:r>
            <a:r>
              <a:rPr lang="sr-Latn-ME" sz="2800" b="1" dirty="0" smtClean="0">
                <a:solidFill>
                  <a:srgbClr val="00B050"/>
                </a:solidFill>
              </a:rPr>
              <a:t>ij</a:t>
            </a:r>
            <a:r>
              <a:rPr lang="en-US" sz="2800" b="1" dirty="0" smtClean="0">
                <a:solidFill>
                  <a:srgbClr val="00B050"/>
                </a:solidFill>
              </a:rPr>
              <a:t>ek, za sve moguće vr</a:t>
            </a:r>
            <a:r>
              <a:rPr lang="sr-Latn-ME" sz="2800" b="1" dirty="0" smtClean="0">
                <a:solidFill>
                  <a:srgbClr val="00B050"/>
                </a:solidFill>
              </a:rPr>
              <a:t>ij</a:t>
            </a:r>
            <a:r>
              <a:rPr lang="en-US" sz="2800" b="1" dirty="0" smtClean="0">
                <a:solidFill>
                  <a:srgbClr val="00B050"/>
                </a:solidFill>
              </a:rPr>
              <a:t>ednosti iskaznih slova  tačne, nazivamo </a:t>
            </a:r>
            <a:r>
              <a:rPr lang="en-US" sz="2800" b="1" dirty="0" smtClean="0">
                <a:solidFill>
                  <a:srgbClr val="C00000"/>
                </a:solidFill>
              </a:rPr>
              <a:t>tautologijama</a:t>
            </a:r>
            <a:r>
              <a:rPr lang="en-US" sz="2800" b="1" dirty="0" smtClean="0">
                <a:solidFill>
                  <a:srgbClr val="00B050"/>
                </a:solidFill>
              </a:rPr>
              <a:t>.</a:t>
            </a:r>
            <a:endParaRPr lang="sr-Latn-ME" sz="2800" b="1" dirty="0" smtClean="0">
              <a:solidFill>
                <a:srgbClr val="00B050"/>
              </a:solidFill>
            </a:endParaRPr>
          </a:p>
          <a:p>
            <a:pPr algn="just"/>
            <a:endParaRPr lang="en-US" sz="2800" b="1" dirty="0" smtClean="0">
              <a:solidFill>
                <a:srgbClr val="00B050"/>
              </a:solidFill>
            </a:endParaRPr>
          </a:p>
          <a:p>
            <a:pPr algn="just"/>
            <a:r>
              <a:rPr lang="en-US" sz="2800" b="1" dirty="0" smtClean="0">
                <a:solidFill>
                  <a:srgbClr val="00B050"/>
                </a:solidFill>
              </a:rPr>
              <a:t>Da li je neka formula tautologija možemo </a:t>
            </a:r>
            <a:r>
              <a:rPr lang="en-US" sz="2800" b="1" dirty="0" err="1" smtClean="0">
                <a:solidFill>
                  <a:srgbClr val="00B050"/>
                </a:solidFill>
              </a:rPr>
              <a:t>prov</a:t>
            </a:r>
            <a:r>
              <a:rPr lang="sr-Latn-ME" sz="2800" b="1" dirty="0" smtClean="0">
                <a:solidFill>
                  <a:srgbClr val="00B050"/>
                </a:solidFill>
              </a:rPr>
              <a:t>j</a:t>
            </a:r>
            <a:r>
              <a:rPr lang="en-US" sz="2800" b="1" dirty="0" err="1" smtClean="0">
                <a:solidFill>
                  <a:srgbClr val="00B050"/>
                </a:solidFill>
              </a:rPr>
              <a:t>eriti</a:t>
            </a:r>
            <a:r>
              <a:rPr lang="en-US" sz="2800" b="1" dirty="0" smtClean="0">
                <a:solidFill>
                  <a:srgbClr val="00B050"/>
                </a:solidFill>
              </a:rPr>
              <a:t> na više načina: diskusijo</a:t>
            </a:r>
            <a:r>
              <a:rPr lang="sr-Latn-ME" sz="2800" b="1" dirty="0" smtClean="0">
                <a:solidFill>
                  <a:srgbClr val="00B050"/>
                </a:solidFill>
              </a:rPr>
              <a:t>m slovo po slovo, s</a:t>
            </a:r>
            <a:r>
              <a:rPr lang="vi-VN" sz="2800" dirty="0" smtClean="0">
                <a:solidFill>
                  <a:srgbClr val="00B050"/>
                </a:solidFill>
              </a:rPr>
              <a:t>vođenjem na protivr</a:t>
            </a:r>
            <a:r>
              <a:rPr lang="sr-Latn-ME" sz="2800" dirty="0" smtClean="0">
                <a:solidFill>
                  <a:srgbClr val="00B050"/>
                </a:solidFill>
              </a:rPr>
              <a:t>j</a:t>
            </a:r>
            <a:r>
              <a:rPr lang="vi-VN" sz="2800" dirty="0" smtClean="0">
                <a:solidFill>
                  <a:srgbClr val="00B050"/>
                </a:solidFill>
              </a:rPr>
              <a:t>ečnost, preko istinitosnih tablica, itd.</a:t>
            </a:r>
            <a:endParaRPr lang="en-US" sz="28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1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E280FBF-5586-4D1C-9FD9-996D744554F3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357158" y="857232"/>
            <a:ext cx="8001000" cy="1216025"/>
          </a:xfrm>
        </p:spPr>
        <p:txBody>
          <a:bodyPr>
            <a:normAutofit/>
          </a:bodyPr>
          <a:lstStyle/>
          <a:p>
            <a:pPr marL="742950" indent="-742950" eaLnBrk="1" fontAlgn="auto" hangingPunct="1">
              <a:spcAft>
                <a:spcPts val="0"/>
              </a:spcAft>
              <a:buFontTx/>
              <a:buAutoNum type="arabicPeriod"/>
              <a:defRPr/>
            </a:pPr>
            <a:r>
              <a:rPr lang="sr-Latn-CS" sz="3500" b="1" dirty="0" smtClean="0">
                <a:solidFill>
                  <a:srgbClr val="FF0000"/>
                </a:solidFill>
                <a:latin typeface="Comic Sans MS" pitchFamily="66" charset="0"/>
              </a:rPr>
              <a:t>TABLIČNA METoda</a:t>
            </a:r>
            <a:r>
              <a:rPr lang="sr-Latn-CS" sz="3500" dirty="0" smtClean="0">
                <a:latin typeface="Comic Sans MS" pitchFamily="66" charset="0"/>
              </a:rPr>
              <a:t>  </a:t>
            </a:r>
            <a:endParaRPr lang="en-US" sz="3500" dirty="0" smtClean="0">
              <a:latin typeface="Comic Sans MS" pitchFamily="66" charset="0"/>
            </a:endParaRPr>
          </a:p>
        </p:txBody>
      </p:sp>
      <p:graphicFrame>
        <p:nvGraphicFramePr>
          <p:cNvPr id="20483" name="Object 3"/>
          <p:cNvGraphicFramePr>
            <a:graphicFrameLocks noChangeAspect="1"/>
          </p:cNvGraphicFramePr>
          <p:nvPr>
            <p:ph sz="quarter" idx="4294967295"/>
          </p:nvPr>
        </p:nvGraphicFramePr>
        <p:xfrm>
          <a:off x="2428860" y="2571744"/>
          <a:ext cx="3813175" cy="623887"/>
        </p:xfrm>
        <a:graphic>
          <a:graphicData uri="http://schemas.openxmlformats.org/presentationml/2006/ole">
            <p:oleObj spid="_x0000_s27650" name="Equation" r:id="rId3" imgW="1397000" imgH="228600" progId="Equation.3">
              <p:embed/>
            </p:oleObj>
          </a:graphicData>
        </a:graphic>
      </p:graphicFrame>
      <p:graphicFrame>
        <p:nvGraphicFramePr>
          <p:cNvPr id="20484" name="Group 4"/>
          <p:cNvGraphicFramePr>
            <a:graphicFrameLocks noGrp="1"/>
          </p:cNvGraphicFramePr>
          <p:nvPr>
            <p:ph sz="quarter" idx="4294967295"/>
          </p:nvPr>
        </p:nvGraphicFramePr>
        <p:xfrm>
          <a:off x="2281238" y="3214688"/>
          <a:ext cx="4037012" cy="2643204"/>
        </p:xfrm>
        <a:graphic>
          <a:graphicData uri="http://schemas.openxmlformats.org/drawingml/2006/table">
            <a:tbl>
              <a:tblPr/>
              <a:tblGrid>
                <a:gridCol w="582612"/>
                <a:gridCol w="633413"/>
                <a:gridCol w="1006475"/>
                <a:gridCol w="1184275"/>
                <a:gridCol w="630237"/>
              </a:tblGrid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r-Latn-C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endParaRPr kumimoji="0" 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r-Latn-C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r-Latn-C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  <a:endParaRPr kumimoji="0" lang="en-US" sz="2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⊥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⊥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⊥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⊥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70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⊥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⊥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522" name="Object 42"/>
          <p:cNvGraphicFramePr>
            <a:graphicFrameLocks noChangeAspect="1"/>
          </p:cNvGraphicFramePr>
          <p:nvPr>
            <p:ph sz="quarter" idx="4294967295"/>
          </p:nvPr>
        </p:nvGraphicFramePr>
        <p:xfrm>
          <a:off x="3571868" y="3286124"/>
          <a:ext cx="887412" cy="392113"/>
        </p:xfrm>
        <a:graphic>
          <a:graphicData uri="http://schemas.openxmlformats.org/presentationml/2006/ole">
            <p:oleObj spid="_x0000_s27651" name="Equation" r:id="rId4" imgW="431613" imgH="190417" progId="Equation.3">
              <p:embed/>
            </p:oleObj>
          </a:graphicData>
        </a:graphic>
      </p:graphicFrame>
      <p:graphicFrame>
        <p:nvGraphicFramePr>
          <p:cNvPr id="20523" name="Object 43"/>
          <p:cNvGraphicFramePr>
            <a:graphicFrameLocks noChangeAspect="1"/>
          </p:cNvGraphicFramePr>
          <p:nvPr>
            <p:ph sz="quarter" idx="4294967295"/>
          </p:nvPr>
        </p:nvGraphicFramePr>
        <p:xfrm>
          <a:off x="4572000" y="3330575"/>
          <a:ext cx="1036638" cy="457200"/>
        </p:xfrm>
        <a:graphic>
          <a:graphicData uri="http://schemas.openxmlformats.org/presentationml/2006/ole">
            <p:oleObj spid="_x0000_s27652" name="Equation" r:id="rId5" imgW="431613" imgH="190417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071538" y="1928802"/>
            <a:ext cx="65701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800" dirty="0" smtClean="0"/>
              <a:t>Ispitati dali su sledeće formule tautologije 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642910" y="2714620"/>
            <a:ext cx="12144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800" dirty="0" err="1" smtClean="0"/>
              <a:t>Zad</a:t>
            </a:r>
            <a:r>
              <a:rPr lang="sr-Latn-ME" altLang="en-US" sz="2800" dirty="0" smtClean="0"/>
              <a:t>1</a:t>
            </a:r>
            <a:r>
              <a:rPr lang="en-US" altLang="en-US" sz="2800" dirty="0" smtClean="0"/>
              <a:t>.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1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EB55C3D-89D7-48F0-9558-981DFA34FAEE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395288" y="-315913"/>
            <a:ext cx="7543800" cy="1295401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Zad2.  </a:t>
            </a: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>
            <p:ph sz="quarter" idx="4294967295"/>
          </p:nvPr>
        </p:nvGraphicFramePr>
        <p:xfrm>
          <a:off x="539750" y="908050"/>
          <a:ext cx="6408738" cy="623888"/>
        </p:xfrm>
        <a:graphic>
          <a:graphicData uri="http://schemas.openxmlformats.org/presentationml/2006/ole">
            <p:oleObj spid="_x0000_s28674" name="Equation" r:id="rId3" imgW="2349500" imgH="228600" progId="Equation.3">
              <p:embed/>
            </p:oleObj>
          </a:graphicData>
        </a:graphic>
      </p:graphicFrame>
      <p:graphicFrame>
        <p:nvGraphicFramePr>
          <p:cNvPr id="21508" name="Group 4"/>
          <p:cNvGraphicFramePr>
            <a:graphicFrameLocks noGrp="1"/>
          </p:cNvGraphicFramePr>
          <p:nvPr>
            <p:ph sz="quarter" idx="4294967295"/>
          </p:nvPr>
        </p:nvGraphicFramePr>
        <p:xfrm>
          <a:off x="468313" y="1700213"/>
          <a:ext cx="8064500" cy="4389435"/>
        </p:xfrm>
        <a:graphic>
          <a:graphicData uri="http://schemas.openxmlformats.org/drawingml/2006/table">
            <a:tbl>
              <a:tblPr/>
              <a:tblGrid>
                <a:gridCol w="431800"/>
                <a:gridCol w="431800"/>
                <a:gridCol w="431800"/>
                <a:gridCol w="720725"/>
                <a:gridCol w="792162"/>
                <a:gridCol w="1008063"/>
                <a:gridCol w="1079500"/>
                <a:gridCol w="936625"/>
                <a:gridCol w="1366837"/>
                <a:gridCol w="865188"/>
              </a:tblGrid>
              <a:tr h="4877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7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⊥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⊥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⊥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⊥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7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⊥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⊥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⊥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⊥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⊥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7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⊥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⊥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⊥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⊥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⊥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7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⊥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⊥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⊥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⊥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⊥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⊥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7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⊥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⊥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7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⊥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⊥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⊥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⊥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⊥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7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⊥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⊥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7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⊥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⊥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⊥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⊥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⊥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⊤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620" name="Object 116"/>
          <p:cNvGraphicFramePr>
            <a:graphicFrameLocks noChangeAspect="1"/>
          </p:cNvGraphicFramePr>
          <p:nvPr>
            <p:ph sz="quarter" idx="4294967295"/>
          </p:nvPr>
        </p:nvGraphicFramePr>
        <p:xfrm>
          <a:off x="1762125" y="1741488"/>
          <a:ext cx="519113" cy="409575"/>
        </p:xfrm>
        <a:graphic>
          <a:graphicData uri="http://schemas.openxmlformats.org/presentationml/2006/ole">
            <p:oleObj spid="_x0000_s28675" name="Equation" r:id="rId4" imgW="241195" imgH="190417" progId="Equation.3">
              <p:embed/>
            </p:oleObj>
          </a:graphicData>
        </a:graphic>
      </p:graphicFrame>
      <p:graphicFrame>
        <p:nvGraphicFramePr>
          <p:cNvPr id="21621" name="Object 117"/>
          <p:cNvGraphicFramePr>
            <a:graphicFrameLocks noChangeAspect="1"/>
          </p:cNvGraphicFramePr>
          <p:nvPr>
            <p:ph sz="quarter" idx="4294967295"/>
          </p:nvPr>
        </p:nvGraphicFramePr>
        <p:xfrm>
          <a:off x="2503488" y="1741488"/>
          <a:ext cx="517525" cy="407987"/>
        </p:xfrm>
        <a:graphic>
          <a:graphicData uri="http://schemas.openxmlformats.org/presentationml/2006/ole">
            <p:oleObj spid="_x0000_s28676" name="Equation" r:id="rId5" imgW="241195" imgH="190417" progId="Equation.3">
              <p:embed/>
            </p:oleObj>
          </a:graphicData>
        </a:graphic>
      </p:graphicFrame>
      <p:graphicFrame>
        <p:nvGraphicFramePr>
          <p:cNvPr id="21622" name="Object 118"/>
          <p:cNvGraphicFramePr>
            <a:graphicFrameLocks noChangeAspect="1"/>
          </p:cNvGraphicFramePr>
          <p:nvPr/>
        </p:nvGraphicFramePr>
        <p:xfrm>
          <a:off x="3276600" y="1773238"/>
          <a:ext cx="1008063" cy="360362"/>
        </p:xfrm>
        <a:graphic>
          <a:graphicData uri="http://schemas.openxmlformats.org/presentationml/2006/ole">
            <p:oleObj spid="_x0000_s28677" name="Equation" r:id="rId6" imgW="533169" imgH="190417" progId="Equation.3">
              <p:embed/>
            </p:oleObj>
          </a:graphicData>
        </a:graphic>
      </p:graphicFrame>
      <p:graphicFrame>
        <p:nvGraphicFramePr>
          <p:cNvPr id="21623" name="Object 119"/>
          <p:cNvGraphicFramePr>
            <a:graphicFrameLocks noChangeAspect="1"/>
          </p:cNvGraphicFramePr>
          <p:nvPr/>
        </p:nvGraphicFramePr>
        <p:xfrm>
          <a:off x="4344988" y="1773238"/>
          <a:ext cx="887412" cy="360362"/>
        </p:xfrm>
        <a:graphic>
          <a:graphicData uri="http://schemas.openxmlformats.org/presentationml/2006/ole">
            <p:oleObj spid="_x0000_s28678" name="Equation" r:id="rId7" imgW="469696" imgH="190417" progId="Equation.3">
              <p:embed/>
            </p:oleObj>
          </a:graphicData>
        </a:graphic>
      </p:graphicFrame>
      <p:graphicFrame>
        <p:nvGraphicFramePr>
          <p:cNvPr id="21624" name="Object 120"/>
          <p:cNvGraphicFramePr>
            <a:graphicFrameLocks noChangeAspect="1"/>
          </p:cNvGraphicFramePr>
          <p:nvPr/>
        </p:nvGraphicFramePr>
        <p:xfrm>
          <a:off x="6443663" y="1760538"/>
          <a:ext cx="1008062" cy="444500"/>
        </p:xfrm>
        <a:graphic>
          <a:graphicData uri="http://schemas.openxmlformats.org/presentationml/2006/ole">
            <p:oleObj spid="_x0000_s28679" name="Equation" r:id="rId8" imgW="431613" imgH="190417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6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6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16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16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6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6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1000108"/>
            <a:ext cx="75009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2800" i="1" dirty="0" smtClean="0">
                <a:solidFill>
                  <a:srgbClr val="C00000"/>
                </a:solidFill>
              </a:rPr>
              <a:t>DOMAĆI:</a:t>
            </a:r>
          </a:p>
          <a:p>
            <a:r>
              <a:rPr lang="sr-Latn-ME" sz="2800" dirty="0" smtClean="0"/>
              <a:t>Ispitati dali su sledeće formule tautologije </a:t>
            </a:r>
            <a:endParaRPr lang="en-US" sz="2800" dirty="0"/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928662" y="2357430"/>
          <a:ext cx="7848600" cy="563562"/>
        </p:xfrm>
        <a:graphic>
          <a:graphicData uri="http://schemas.openxmlformats.org/presentationml/2006/ole">
            <p:oleObj spid="_x0000_s30722" name="Equation" r:id="rId3" imgW="3009900" imgH="215900" progId="Equation.3">
              <p:embed/>
            </p:oleObj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1142976" y="3500438"/>
          <a:ext cx="7593013" cy="669925"/>
        </p:xfrm>
        <a:graphic>
          <a:graphicData uri="http://schemas.openxmlformats.org/presentationml/2006/ole">
            <p:oleObj spid="_x0000_s30723" name="Equation" r:id="rId4" imgW="2590800" imgH="228600" progId="Equation.3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57158" y="2500306"/>
            <a:ext cx="373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a)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28596" y="3643314"/>
            <a:ext cx="442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b9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1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9091475-E5B1-4F54-9EEB-CBD81B9C2573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836613"/>
            <a:ext cx="7543800" cy="1295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000" smtClean="0">
                <a:solidFill>
                  <a:srgbClr val="FF0000"/>
                </a:solidFill>
                <a:latin typeface="Comic Sans MS" pitchFamily="66" charset="0"/>
              </a:rPr>
              <a:t>2. METODA SVODJENJA NA APSURD (PROTIVUREČNOST)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611188" y="3429000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/>
            <a:r>
              <a:rPr lang="en-US" altLang="en-US" sz="3000" b="1">
                <a:solidFill>
                  <a:schemeClr val="tx2"/>
                </a:solidFill>
              </a:rPr>
              <a:t>Ova metoda se sastoji u tome da se za početnu formulu pretpostavi da je netačna i da se u dokazu dodje do suprotnosti sa početnom pretpostavkom.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1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32E1A5A-759B-4B01-9128-6E421A64512D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981075"/>
            <a:ext cx="6870700" cy="1600200"/>
          </a:xfrm>
        </p:spPr>
        <p:txBody>
          <a:bodyPr/>
          <a:lstStyle/>
          <a:p>
            <a:pPr eaLnBrk="1" hangingPunct="1"/>
            <a:r>
              <a:rPr lang="sr-Latn-CS" altLang="en-US" smtClean="0">
                <a:latin typeface="Comic Sans MS" pitchFamily="66" charset="0"/>
              </a:rPr>
              <a:t>Šta je iskaz?</a:t>
            </a:r>
            <a:br>
              <a:rPr lang="sr-Latn-CS" altLang="en-US" smtClean="0">
                <a:latin typeface="Comic Sans MS" pitchFamily="66" charset="0"/>
              </a:rPr>
            </a:br>
            <a:r>
              <a:rPr lang="sr-Latn-CS" altLang="en-US" smtClean="0">
                <a:latin typeface="Comic Sans MS" pitchFamily="66" charset="0"/>
              </a:rPr>
              <a:t>Uočimo primjere:</a:t>
            </a:r>
            <a:endParaRPr lang="en-US" altLang="en-US" smtClean="0">
              <a:latin typeface="Comic Sans MS" pitchFamily="66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2565400"/>
            <a:ext cx="7696200" cy="3641725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dirty="0">
                <a:solidFill>
                  <a:schemeClr val="folHlink"/>
                </a:solidFill>
                <a:latin typeface="Comic Sans MS" pitchFamily="66" charset="0"/>
              </a:rPr>
              <a:t>“Kako se zoveš?”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dirty="0">
                <a:solidFill>
                  <a:schemeClr val="hlink"/>
                </a:solidFill>
                <a:latin typeface="Comic Sans MS" pitchFamily="66" charset="0"/>
              </a:rPr>
              <a:t>“Danas je petak.”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dirty="0">
                <a:solidFill>
                  <a:schemeClr val="bg2"/>
                </a:solidFill>
                <a:latin typeface="Comic Sans MS" pitchFamily="66" charset="0"/>
              </a:rPr>
              <a:t>“1</a:t>
            </a:r>
            <a:r>
              <a:rPr lang="en-US" dirty="0">
                <a:solidFill>
                  <a:schemeClr val="bg2"/>
                </a:solidFill>
                <a:latin typeface="Comic Sans MS" pitchFamily="66" charset="0"/>
              </a:rPr>
              <a:t>&lt;</a:t>
            </a:r>
            <a:r>
              <a:rPr lang="sr-Latn-CS" dirty="0">
                <a:solidFill>
                  <a:schemeClr val="bg2"/>
                </a:solidFill>
                <a:latin typeface="Comic Sans MS" pitchFamily="66" charset="0"/>
              </a:rPr>
              <a:t>2”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dirty="0">
                <a:solidFill>
                  <a:schemeClr val="hlink"/>
                </a:solidFill>
                <a:latin typeface="Comic Sans MS" pitchFamily="66" charset="0"/>
              </a:rPr>
              <a:t>“x</a:t>
            </a:r>
            <a:r>
              <a:rPr lang="sr-Latn-CS" baseline="30000" dirty="0">
                <a:solidFill>
                  <a:schemeClr val="hlink"/>
                </a:solidFill>
                <a:latin typeface="Comic Sans MS" pitchFamily="66" charset="0"/>
              </a:rPr>
              <a:t>2</a:t>
            </a:r>
            <a:r>
              <a:rPr lang="sr-Latn-CS" dirty="0">
                <a:solidFill>
                  <a:schemeClr val="hlink"/>
                </a:solidFill>
                <a:latin typeface="Comic Sans MS" pitchFamily="66" charset="0"/>
              </a:rPr>
              <a:t>=4”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dirty="0">
                <a:solidFill>
                  <a:schemeClr val="folHlink"/>
                </a:solidFill>
                <a:latin typeface="Comic Sans MS" pitchFamily="66" charset="0"/>
              </a:rPr>
              <a:t>“x</a:t>
            </a:r>
            <a:r>
              <a:rPr lang="sr-Latn-CS" baseline="30000" dirty="0">
                <a:solidFill>
                  <a:schemeClr val="folHlink"/>
                </a:solidFill>
                <a:latin typeface="Comic Sans MS" pitchFamily="66" charset="0"/>
              </a:rPr>
              <a:t>2</a:t>
            </a:r>
            <a:r>
              <a:rPr lang="sr-Latn-CS" dirty="0">
                <a:solidFill>
                  <a:schemeClr val="folHlink"/>
                </a:solidFill>
                <a:latin typeface="Comic Sans MS" pitchFamily="66" charset="0"/>
              </a:rPr>
              <a:t>=4 za x=2”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baseline="30000" dirty="0">
              <a:solidFill>
                <a:schemeClr val="folHlink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1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3FEA95C-6E9F-4839-8D71-30E70E2D361D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457200" y="122238"/>
            <a:ext cx="7543800" cy="1295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3500" dirty="0" smtClean="0">
                <a:latin typeface="Comic Sans MS" pitchFamily="66" charset="0"/>
              </a:rPr>
              <a:t>1. </a:t>
            </a:r>
            <a:r>
              <a:rPr lang="en-US" altLang="en-US" sz="2700" b="1" dirty="0" err="1" smtClean="0">
                <a:latin typeface="Comic Sans MS" pitchFamily="66" charset="0"/>
              </a:rPr>
              <a:t>Dokazati</a:t>
            </a:r>
            <a:r>
              <a:rPr lang="en-US" altLang="en-US" sz="2700" b="1" dirty="0" smtClean="0">
                <a:latin typeface="Comic Sans MS" pitchFamily="66" charset="0"/>
              </a:rPr>
              <a:t> </a:t>
            </a:r>
            <a:r>
              <a:rPr lang="en-US" altLang="en-US" sz="2700" b="1" dirty="0" err="1" smtClean="0">
                <a:latin typeface="Comic Sans MS" pitchFamily="66" charset="0"/>
              </a:rPr>
              <a:t>da</a:t>
            </a:r>
            <a:r>
              <a:rPr lang="en-US" altLang="en-US" sz="2700" b="1" dirty="0" smtClean="0">
                <a:latin typeface="Comic Sans MS" pitchFamily="66" charset="0"/>
              </a:rPr>
              <a:t> je formula </a:t>
            </a:r>
            <a:r>
              <a:rPr lang="en-US" altLang="en-US" sz="2700" b="1" dirty="0" err="1" smtClean="0">
                <a:latin typeface="Comic Sans MS" pitchFamily="66" charset="0"/>
              </a:rPr>
              <a:t>tautologija</a:t>
            </a:r>
            <a:r>
              <a:rPr lang="en-US" altLang="en-US" sz="2700" b="1" dirty="0" smtClean="0">
                <a:latin typeface="Comic Sans MS" pitchFamily="66" charset="0"/>
              </a:rPr>
              <a:t> </a:t>
            </a:r>
            <a:r>
              <a:rPr lang="en-US" altLang="en-US" sz="2700" b="1" dirty="0" err="1" smtClean="0">
                <a:latin typeface="Comic Sans MS" pitchFamily="66" charset="0"/>
              </a:rPr>
              <a:t>svodjenjem</a:t>
            </a:r>
            <a:r>
              <a:rPr lang="en-US" altLang="en-US" sz="2700" b="1" dirty="0" smtClean="0">
                <a:latin typeface="Comic Sans MS" pitchFamily="66" charset="0"/>
              </a:rPr>
              <a:t> </a:t>
            </a:r>
            <a:r>
              <a:rPr lang="en-US" altLang="en-US" sz="2700" b="1" dirty="0" err="1" smtClean="0">
                <a:latin typeface="Comic Sans MS" pitchFamily="66" charset="0"/>
              </a:rPr>
              <a:t>na</a:t>
            </a:r>
            <a:r>
              <a:rPr lang="en-US" altLang="en-US" sz="2700" b="1" dirty="0" smtClean="0">
                <a:latin typeface="Comic Sans MS" pitchFamily="66" charset="0"/>
              </a:rPr>
              <a:t> </a:t>
            </a:r>
            <a:r>
              <a:rPr lang="en-US" altLang="en-US" sz="2700" b="1" dirty="0" err="1" smtClean="0">
                <a:latin typeface="Comic Sans MS" pitchFamily="66" charset="0"/>
              </a:rPr>
              <a:t>apsurd</a:t>
            </a:r>
            <a:endParaRPr lang="en-US" altLang="en-US" sz="2700" b="1" dirty="0" smtClean="0">
              <a:latin typeface="Comic Sans MS" pitchFamily="66" charset="0"/>
            </a:endParaRPr>
          </a:p>
        </p:txBody>
      </p:sp>
      <p:graphicFrame>
        <p:nvGraphicFramePr>
          <p:cNvPr id="25605" name="Object 5"/>
          <p:cNvGraphicFramePr>
            <a:graphicFrameLocks noChangeAspect="1"/>
          </p:cNvGraphicFramePr>
          <p:nvPr>
            <p:ph sz="quarter" idx="4294967295"/>
          </p:nvPr>
        </p:nvGraphicFramePr>
        <p:xfrm>
          <a:off x="611188" y="1412875"/>
          <a:ext cx="6697662" cy="517525"/>
        </p:xfrm>
        <a:graphic>
          <a:graphicData uri="http://schemas.openxmlformats.org/presentationml/2006/ole">
            <p:oleObj spid="_x0000_s31746" name="Equation" r:id="rId3" imgW="2794000" imgH="215900" progId="Equation.3">
              <p:embed/>
            </p:oleObj>
          </a:graphicData>
        </a:graphic>
      </p:graphicFrame>
      <p:graphicFrame>
        <p:nvGraphicFramePr>
          <p:cNvPr id="25610" name="Object 10"/>
          <p:cNvGraphicFramePr>
            <a:graphicFrameLocks noChangeAspect="1"/>
          </p:cNvGraphicFramePr>
          <p:nvPr>
            <p:ph sz="quarter" idx="4294967295"/>
          </p:nvPr>
        </p:nvGraphicFramePr>
        <p:xfrm>
          <a:off x="611188" y="2420938"/>
          <a:ext cx="1366837" cy="403225"/>
        </p:xfrm>
        <a:graphic>
          <a:graphicData uri="http://schemas.openxmlformats.org/presentationml/2006/ole">
            <p:oleObj spid="_x0000_s31747" name="Equation" r:id="rId4" imgW="774364" imgH="228501" progId="Equation.3">
              <p:embed/>
            </p:oleObj>
          </a:graphicData>
        </a:graphic>
      </p:graphicFrame>
      <p:graphicFrame>
        <p:nvGraphicFramePr>
          <p:cNvPr id="25612" name="Object 12"/>
          <p:cNvGraphicFramePr>
            <a:graphicFrameLocks noChangeAspect="1"/>
          </p:cNvGraphicFramePr>
          <p:nvPr>
            <p:ph sz="quarter" idx="4294967295"/>
          </p:nvPr>
        </p:nvGraphicFramePr>
        <p:xfrm>
          <a:off x="611188" y="2852738"/>
          <a:ext cx="3240087" cy="374650"/>
        </p:xfrm>
        <a:graphic>
          <a:graphicData uri="http://schemas.openxmlformats.org/presentationml/2006/ole">
            <p:oleObj spid="_x0000_s31748" name="Equation" r:id="rId5" imgW="1981200" imgH="228600" progId="Equation.3">
              <p:embed/>
            </p:oleObj>
          </a:graphicData>
        </a:graphic>
      </p:graphicFrame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468313" y="1143000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/>
            <a:r>
              <a:rPr lang="en-US" altLang="en-US" sz="2400" b="1" dirty="0">
                <a:solidFill>
                  <a:srgbClr val="C00000"/>
                </a:solidFill>
                <a:latin typeface="Arial" charset="0"/>
              </a:rPr>
              <a:t>DOKAZ:</a:t>
            </a:r>
            <a:r>
              <a:rPr lang="en-US" altLang="en-US" sz="3500" b="1" dirty="0">
                <a:solidFill>
                  <a:schemeClr val="tx2"/>
                </a:solidFill>
                <a:latin typeface="Arial" charset="0"/>
              </a:rPr>
              <a:t> </a:t>
            </a:r>
          </a:p>
        </p:txBody>
      </p:sp>
      <p:graphicFrame>
        <p:nvGraphicFramePr>
          <p:cNvPr id="25614" name="Object 14"/>
          <p:cNvGraphicFramePr>
            <a:graphicFrameLocks noChangeAspect="1"/>
          </p:cNvGraphicFramePr>
          <p:nvPr/>
        </p:nvGraphicFramePr>
        <p:xfrm>
          <a:off x="611188" y="3284538"/>
          <a:ext cx="3673475" cy="358775"/>
        </p:xfrm>
        <a:graphic>
          <a:graphicData uri="http://schemas.openxmlformats.org/presentationml/2006/ole">
            <p:oleObj spid="_x0000_s31749" name="Equation" r:id="rId6" imgW="2336800" imgH="228600" progId="Equation.3">
              <p:embed/>
            </p:oleObj>
          </a:graphicData>
        </a:graphic>
      </p:graphicFrame>
      <p:graphicFrame>
        <p:nvGraphicFramePr>
          <p:cNvPr id="25615" name="Object 15"/>
          <p:cNvGraphicFramePr>
            <a:graphicFrameLocks noChangeAspect="1"/>
          </p:cNvGraphicFramePr>
          <p:nvPr/>
        </p:nvGraphicFramePr>
        <p:xfrm>
          <a:off x="611188" y="3716338"/>
          <a:ext cx="2665412" cy="371475"/>
        </p:xfrm>
        <a:graphic>
          <a:graphicData uri="http://schemas.openxmlformats.org/presentationml/2006/ole">
            <p:oleObj spid="_x0000_s31750" name="Equation" r:id="rId7" imgW="1638300" imgH="228600" progId="Equation.3">
              <p:embed/>
            </p:oleObj>
          </a:graphicData>
        </a:graphic>
      </p:graphicFrame>
      <p:graphicFrame>
        <p:nvGraphicFramePr>
          <p:cNvPr id="25616" name="Object 16"/>
          <p:cNvGraphicFramePr>
            <a:graphicFrameLocks noChangeAspect="1"/>
          </p:cNvGraphicFramePr>
          <p:nvPr/>
        </p:nvGraphicFramePr>
        <p:xfrm>
          <a:off x="611188" y="4149725"/>
          <a:ext cx="2881312" cy="393700"/>
        </p:xfrm>
        <a:graphic>
          <a:graphicData uri="http://schemas.openxmlformats.org/presentationml/2006/ole">
            <p:oleObj spid="_x0000_s31751" name="Equation" r:id="rId8" imgW="1676400" imgH="228600" progId="Equation.3">
              <p:embed/>
            </p:oleObj>
          </a:graphicData>
        </a:graphic>
      </p:graphicFrame>
      <p:graphicFrame>
        <p:nvGraphicFramePr>
          <p:cNvPr id="25617" name="Object 17"/>
          <p:cNvGraphicFramePr>
            <a:graphicFrameLocks noChangeAspect="1"/>
          </p:cNvGraphicFramePr>
          <p:nvPr/>
        </p:nvGraphicFramePr>
        <p:xfrm>
          <a:off x="611188" y="4581525"/>
          <a:ext cx="2232025" cy="379413"/>
        </p:xfrm>
        <a:graphic>
          <a:graphicData uri="http://schemas.openxmlformats.org/presentationml/2006/ole">
            <p:oleObj spid="_x0000_s31752" name="Equation" r:id="rId9" imgW="1346200" imgH="228600" progId="Equation.3">
              <p:embed/>
            </p:oleObj>
          </a:graphicData>
        </a:graphic>
      </p:graphicFrame>
      <p:graphicFrame>
        <p:nvGraphicFramePr>
          <p:cNvPr id="25618" name="Object 18"/>
          <p:cNvGraphicFramePr>
            <a:graphicFrameLocks noChangeAspect="1"/>
          </p:cNvGraphicFramePr>
          <p:nvPr/>
        </p:nvGraphicFramePr>
        <p:xfrm>
          <a:off x="611188" y="4972050"/>
          <a:ext cx="2232025" cy="401638"/>
        </p:xfrm>
        <a:graphic>
          <a:graphicData uri="http://schemas.openxmlformats.org/presentationml/2006/ole">
            <p:oleObj spid="_x0000_s31753" name="Equation" r:id="rId10" imgW="1270000" imgH="228600" progId="Equation.3">
              <p:embed/>
            </p:oleObj>
          </a:graphicData>
        </a:graphic>
      </p:graphicFrame>
      <p:graphicFrame>
        <p:nvGraphicFramePr>
          <p:cNvPr id="25619" name="Object 19"/>
          <p:cNvGraphicFramePr>
            <a:graphicFrameLocks noChangeAspect="1"/>
          </p:cNvGraphicFramePr>
          <p:nvPr/>
        </p:nvGraphicFramePr>
        <p:xfrm>
          <a:off x="611188" y="5373688"/>
          <a:ext cx="2665412" cy="425450"/>
        </p:xfrm>
        <a:graphic>
          <a:graphicData uri="http://schemas.openxmlformats.org/presentationml/2006/ole">
            <p:oleObj spid="_x0000_s31754" name="Equation" r:id="rId11" imgW="1435100" imgH="228600" progId="Equation.3">
              <p:embed/>
            </p:oleObj>
          </a:graphicData>
        </a:graphic>
      </p:graphicFrame>
      <p:graphicFrame>
        <p:nvGraphicFramePr>
          <p:cNvPr id="25620" name="Object 20"/>
          <p:cNvGraphicFramePr>
            <a:graphicFrameLocks noChangeAspect="1"/>
          </p:cNvGraphicFramePr>
          <p:nvPr/>
        </p:nvGraphicFramePr>
        <p:xfrm>
          <a:off x="609600" y="5805488"/>
          <a:ext cx="6770688" cy="371475"/>
        </p:xfrm>
        <a:graphic>
          <a:graphicData uri="http://schemas.openxmlformats.org/presentationml/2006/ole">
            <p:oleObj spid="_x0000_s31755" name="Equation" r:id="rId12" imgW="4165600" imgH="228600" progId="Equation.3">
              <p:embed/>
            </p:oleObj>
          </a:graphicData>
        </a:graphic>
      </p:graphicFrame>
      <p:graphicFrame>
        <p:nvGraphicFramePr>
          <p:cNvPr id="25621" name="Object 21"/>
          <p:cNvGraphicFramePr>
            <a:graphicFrameLocks noChangeAspect="1"/>
          </p:cNvGraphicFramePr>
          <p:nvPr/>
        </p:nvGraphicFramePr>
        <p:xfrm>
          <a:off x="611188" y="6237288"/>
          <a:ext cx="3455987" cy="376237"/>
        </p:xfrm>
        <a:graphic>
          <a:graphicData uri="http://schemas.openxmlformats.org/presentationml/2006/ole">
            <p:oleObj spid="_x0000_s31756" name="Equation" r:id="rId13" imgW="1981200" imgH="215900" progId="Equation.3">
              <p:embed/>
            </p:oleObj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56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5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5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5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1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28CE6FE-626E-426C-82B8-871D6F00DACA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395288" y="476250"/>
            <a:ext cx="7543800" cy="12954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b="1" dirty="0" smtClean="0">
                <a:latin typeface="Comic Sans MS" pitchFamily="66" charset="0"/>
              </a:rPr>
              <a:t>Pored </a:t>
            </a:r>
            <a:r>
              <a:rPr lang="en-US" sz="2400" b="1" dirty="0" err="1" smtClean="0">
                <a:latin typeface="Comic Sans MS" pitchFamily="66" charset="0"/>
              </a:rPr>
              <a:t>pomenutih</a:t>
            </a:r>
            <a:r>
              <a:rPr lang="en-US" sz="2400" b="1" dirty="0" smtClean="0">
                <a:latin typeface="Comic Sans MS" pitchFamily="66" charset="0"/>
              </a:rPr>
              <a:t> formula </a:t>
            </a:r>
            <a:r>
              <a:rPr lang="en-US" sz="2400" b="1" dirty="0" err="1" smtClean="0">
                <a:latin typeface="Comic Sans MS" pitchFamily="66" charset="0"/>
              </a:rPr>
              <a:t>koje</a:t>
            </a:r>
            <a:r>
              <a:rPr lang="en-US" sz="2400" b="1" dirty="0" smtClean="0">
                <a:latin typeface="Comic Sans MS" pitchFamily="66" charset="0"/>
              </a:rPr>
              <a:t> </a:t>
            </a:r>
            <a:r>
              <a:rPr lang="en-US" sz="2400" b="1" dirty="0" err="1" smtClean="0">
                <a:latin typeface="Comic Sans MS" pitchFamily="66" charset="0"/>
              </a:rPr>
              <a:t>predstavljaju</a:t>
            </a:r>
            <a:r>
              <a:rPr lang="en-US" sz="2400" b="1" dirty="0" smtClean="0">
                <a:latin typeface="Comic Sans MS" pitchFamily="66" charset="0"/>
              </a:rPr>
              <a:t> </a:t>
            </a:r>
            <a:r>
              <a:rPr lang="en-US" sz="2400" b="1" dirty="0" err="1" smtClean="0">
                <a:latin typeface="Comic Sans MS" pitchFamily="66" charset="0"/>
              </a:rPr>
              <a:t>tautologije</a:t>
            </a:r>
            <a:r>
              <a:rPr lang="en-US" sz="2400" b="1" dirty="0" smtClean="0">
                <a:latin typeface="Comic Sans MS" pitchFamily="66" charset="0"/>
              </a:rPr>
              <a:t>, </a:t>
            </a:r>
            <a:r>
              <a:rPr lang="en-US" sz="2400" b="1" dirty="0" err="1" smtClean="0">
                <a:latin typeface="Comic Sans MS" pitchFamily="66" charset="0"/>
              </a:rPr>
              <a:t>postoje</a:t>
            </a:r>
            <a:r>
              <a:rPr lang="en-US" sz="2400" b="1" dirty="0" smtClean="0">
                <a:latin typeface="Comic Sans MS" pitchFamily="66" charset="0"/>
              </a:rPr>
              <a:t> </a:t>
            </a:r>
            <a:r>
              <a:rPr lang="en-US" sz="2400" b="1" dirty="0" err="1" smtClean="0">
                <a:latin typeface="Comic Sans MS" pitchFamily="66" charset="0"/>
              </a:rPr>
              <a:t>još</a:t>
            </a:r>
            <a:r>
              <a:rPr lang="en-US" sz="2400" b="1" dirty="0" smtClean="0">
                <a:latin typeface="Comic Sans MS" pitchFamily="66" charset="0"/>
              </a:rPr>
              <a:t> </a:t>
            </a:r>
            <a:r>
              <a:rPr lang="en-US" sz="2400" b="1" dirty="0" err="1" smtClean="0">
                <a:latin typeface="Comic Sans MS" pitchFamily="66" charset="0"/>
              </a:rPr>
              <a:t>neke</a:t>
            </a:r>
            <a:r>
              <a:rPr lang="en-US" sz="2400" b="1" dirty="0" smtClean="0">
                <a:latin typeface="Comic Sans MS" pitchFamily="66" charset="0"/>
              </a:rPr>
              <a:t> </a:t>
            </a:r>
            <a:r>
              <a:rPr lang="en-US" sz="2400" b="1" dirty="0" err="1" smtClean="0">
                <a:latin typeface="Comic Sans MS" pitchFamily="66" charset="0"/>
              </a:rPr>
              <a:t>koje</a:t>
            </a:r>
            <a:r>
              <a:rPr lang="en-US" sz="2400" b="1" dirty="0" smtClean="0">
                <a:latin typeface="Comic Sans MS" pitchFamily="66" charset="0"/>
              </a:rPr>
              <a:t> </a:t>
            </a:r>
            <a:r>
              <a:rPr lang="en-US" sz="2400" b="1" dirty="0" err="1" smtClean="0">
                <a:latin typeface="Comic Sans MS" pitchFamily="66" charset="0"/>
              </a:rPr>
              <a:t>su</a:t>
            </a:r>
            <a:r>
              <a:rPr lang="en-US" sz="2400" b="1" dirty="0" smtClean="0">
                <a:latin typeface="Comic Sans MS" pitchFamily="66" charset="0"/>
              </a:rPr>
              <a:t> </a:t>
            </a:r>
            <a:r>
              <a:rPr lang="en-US" sz="2400" b="1" dirty="0" err="1" smtClean="0">
                <a:latin typeface="Comic Sans MS" pitchFamily="66" charset="0"/>
              </a:rPr>
              <a:t>odredjeni</a:t>
            </a:r>
            <a:r>
              <a:rPr lang="en-US" sz="2400" b="1" dirty="0" smtClean="0">
                <a:latin typeface="Comic Sans MS" pitchFamily="66" charset="0"/>
              </a:rPr>
              <a:t> </a:t>
            </a:r>
            <a:r>
              <a:rPr lang="en-US" sz="2400" b="1" dirty="0" err="1" smtClean="0">
                <a:latin typeface="Comic Sans MS" pitchFamily="66" charset="0"/>
              </a:rPr>
              <a:t>zakoni</a:t>
            </a:r>
            <a:r>
              <a:rPr lang="en-US" sz="2400" b="1" dirty="0" smtClean="0">
                <a:latin typeface="Comic Sans MS" pitchFamily="66" charset="0"/>
              </a:rPr>
              <a:t>:</a:t>
            </a:r>
          </a:p>
        </p:txBody>
      </p:sp>
      <p:graphicFrame>
        <p:nvGraphicFramePr>
          <p:cNvPr id="35849" name="Object 9"/>
          <p:cNvGraphicFramePr>
            <a:graphicFrameLocks noChangeAspect="1"/>
          </p:cNvGraphicFramePr>
          <p:nvPr>
            <p:ph sz="quarter" idx="4294967295"/>
          </p:nvPr>
        </p:nvGraphicFramePr>
        <p:xfrm>
          <a:off x="2643188" y="3000375"/>
          <a:ext cx="1928812" cy="642938"/>
        </p:xfrm>
        <a:graphic>
          <a:graphicData uri="http://schemas.openxmlformats.org/presentationml/2006/ole">
            <p:oleObj spid="_x0000_s32770" name="Equation" r:id="rId3" imgW="532937" imgH="177646" progId="Equation.3">
              <p:embed/>
            </p:oleObj>
          </a:graphicData>
        </a:graphic>
      </p:graphicFrame>
      <p:graphicFrame>
        <p:nvGraphicFramePr>
          <p:cNvPr id="35855" name="Object 15"/>
          <p:cNvGraphicFramePr>
            <a:graphicFrameLocks noChangeAspect="1"/>
          </p:cNvGraphicFramePr>
          <p:nvPr/>
        </p:nvGraphicFramePr>
        <p:xfrm>
          <a:off x="2268538" y="4221163"/>
          <a:ext cx="2736850" cy="849312"/>
        </p:xfrm>
        <a:graphic>
          <a:graphicData uri="http://schemas.openxmlformats.org/presentationml/2006/ole">
            <p:oleObj spid="_x0000_s32771" name="Equation" r:id="rId4" imgW="736600" imgH="228600" progId="Equation.3">
              <p:embed/>
            </p:oleObj>
          </a:graphicData>
        </a:graphic>
      </p:graphicFrame>
      <p:graphicFrame>
        <p:nvGraphicFramePr>
          <p:cNvPr id="35857" name="Object 17"/>
          <p:cNvGraphicFramePr>
            <a:graphicFrameLocks noChangeAspect="1"/>
          </p:cNvGraphicFramePr>
          <p:nvPr/>
        </p:nvGraphicFramePr>
        <p:xfrm>
          <a:off x="1979613" y="5716588"/>
          <a:ext cx="3924300" cy="665162"/>
        </p:xfrm>
        <a:graphic>
          <a:graphicData uri="http://schemas.openxmlformats.org/presentationml/2006/ole">
            <p:oleObj spid="_x0000_s32772" name="Equation" r:id="rId5" imgW="1346200" imgH="228600" progId="Equation.3">
              <p:embed/>
            </p:oleObj>
          </a:graphicData>
        </a:graphic>
      </p:graphicFrame>
      <p:sp>
        <p:nvSpPr>
          <p:cNvPr id="35859" name="Rectangle 19"/>
          <p:cNvSpPr>
            <a:spLocks noChangeArrowheads="1"/>
          </p:cNvSpPr>
          <p:nvPr/>
        </p:nvSpPr>
        <p:spPr bwMode="auto">
          <a:xfrm>
            <a:off x="357188" y="5072063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/>
            <a:r>
              <a:rPr lang="en-US" altLang="en-US" sz="3500" b="1" dirty="0" err="1">
                <a:solidFill>
                  <a:srgbClr val="00B050"/>
                </a:solidFill>
              </a:rPr>
              <a:t>Zakon</a:t>
            </a:r>
            <a:r>
              <a:rPr lang="en-US" altLang="en-US" sz="3500" b="1" dirty="0">
                <a:solidFill>
                  <a:srgbClr val="00B050"/>
                </a:solidFill>
              </a:rPr>
              <a:t> </a:t>
            </a:r>
            <a:r>
              <a:rPr lang="en-US" altLang="en-US" sz="3500" b="1" dirty="0" err="1">
                <a:solidFill>
                  <a:srgbClr val="00B050"/>
                </a:solidFill>
              </a:rPr>
              <a:t>isključenja</a:t>
            </a:r>
            <a:r>
              <a:rPr lang="en-US" altLang="en-US" sz="3500" b="1" dirty="0">
                <a:solidFill>
                  <a:srgbClr val="00B050"/>
                </a:solidFill>
              </a:rPr>
              <a:t> </a:t>
            </a:r>
            <a:r>
              <a:rPr lang="en-US" altLang="en-US" sz="3500" b="1" dirty="0" err="1">
                <a:solidFill>
                  <a:srgbClr val="00B050"/>
                </a:solidFill>
              </a:rPr>
              <a:t>trećeg</a:t>
            </a:r>
            <a:r>
              <a:rPr lang="en-US" altLang="en-US" sz="3500" b="1" dirty="0">
                <a:solidFill>
                  <a:srgbClr val="92D050"/>
                </a:solidFill>
              </a:rPr>
              <a:t/>
            </a:r>
            <a:br>
              <a:rPr lang="en-US" altLang="en-US" sz="3500" b="1" dirty="0">
                <a:solidFill>
                  <a:srgbClr val="92D050"/>
                </a:solidFill>
              </a:rPr>
            </a:br>
            <a:r>
              <a:rPr lang="en-US" altLang="en-US" sz="3500" b="1" dirty="0">
                <a:solidFill>
                  <a:srgbClr val="000099"/>
                </a:solidFill>
              </a:rPr>
              <a:t/>
            </a:r>
            <a:br>
              <a:rPr lang="en-US" altLang="en-US" sz="3500" b="1" dirty="0">
                <a:solidFill>
                  <a:srgbClr val="000099"/>
                </a:solidFill>
              </a:rPr>
            </a:br>
            <a:r>
              <a:rPr lang="en-US" altLang="en-US" sz="3500" b="1" dirty="0">
                <a:solidFill>
                  <a:srgbClr val="000099"/>
                </a:solidFill>
              </a:rPr>
              <a:t/>
            </a:r>
            <a:br>
              <a:rPr lang="en-US" altLang="en-US" sz="3500" b="1" dirty="0">
                <a:solidFill>
                  <a:srgbClr val="000099"/>
                </a:solidFill>
              </a:rPr>
            </a:br>
            <a:r>
              <a:rPr lang="en-US" altLang="en-US" sz="3500" b="1" dirty="0" err="1">
                <a:solidFill>
                  <a:srgbClr val="00B050"/>
                </a:solidFill>
              </a:rPr>
              <a:t>Zakon</a:t>
            </a:r>
            <a:r>
              <a:rPr lang="en-US" altLang="en-US" sz="3500" b="1" dirty="0">
                <a:solidFill>
                  <a:srgbClr val="00B050"/>
                </a:solidFill>
              </a:rPr>
              <a:t> </a:t>
            </a:r>
            <a:r>
              <a:rPr lang="en-US" altLang="en-US" sz="3500" b="1" dirty="0" err="1">
                <a:solidFill>
                  <a:srgbClr val="00B050"/>
                </a:solidFill>
              </a:rPr>
              <a:t>neprotivurečnosti</a:t>
            </a:r>
            <a:r>
              <a:rPr lang="en-US" altLang="en-US" sz="3500" b="1" dirty="0">
                <a:solidFill>
                  <a:srgbClr val="000099"/>
                </a:solidFill>
              </a:rPr>
              <a:t/>
            </a:r>
            <a:br>
              <a:rPr lang="en-US" altLang="en-US" sz="3500" b="1" dirty="0">
                <a:solidFill>
                  <a:srgbClr val="000099"/>
                </a:solidFill>
              </a:rPr>
            </a:br>
            <a:r>
              <a:rPr lang="en-US" altLang="en-US" sz="3500" b="1" dirty="0">
                <a:solidFill>
                  <a:srgbClr val="000099"/>
                </a:solidFill>
              </a:rPr>
              <a:t/>
            </a:r>
            <a:br>
              <a:rPr lang="en-US" altLang="en-US" sz="3500" b="1" dirty="0">
                <a:solidFill>
                  <a:srgbClr val="000099"/>
                </a:solidFill>
              </a:rPr>
            </a:br>
            <a:r>
              <a:rPr lang="en-US" altLang="en-US" sz="3500" b="1" dirty="0">
                <a:solidFill>
                  <a:srgbClr val="000099"/>
                </a:solidFill>
              </a:rPr>
              <a:t/>
            </a:r>
            <a:br>
              <a:rPr lang="en-US" altLang="en-US" sz="3500" b="1" dirty="0">
                <a:solidFill>
                  <a:srgbClr val="000099"/>
                </a:solidFill>
              </a:rPr>
            </a:br>
            <a:r>
              <a:rPr lang="en-US" altLang="en-US" sz="3500" b="1" dirty="0" err="1">
                <a:solidFill>
                  <a:srgbClr val="00B050"/>
                </a:solidFill>
              </a:rPr>
              <a:t>Zakon</a:t>
            </a:r>
            <a:r>
              <a:rPr lang="en-US" altLang="en-US" sz="3500" b="1" dirty="0">
                <a:solidFill>
                  <a:srgbClr val="00B050"/>
                </a:solidFill>
              </a:rPr>
              <a:t> </a:t>
            </a:r>
            <a:r>
              <a:rPr lang="en-US" altLang="en-US" sz="3500" b="1" dirty="0" err="1">
                <a:solidFill>
                  <a:srgbClr val="00B050"/>
                </a:solidFill>
              </a:rPr>
              <a:t>uklanjanja</a:t>
            </a:r>
            <a:r>
              <a:rPr lang="en-US" altLang="en-US" sz="3500" b="1" dirty="0">
                <a:solidFill>
                  <a:srgbClr val="00B050"/>
                </a:solidFill>
              </a:rPr>
              <a:t> </a:t>
            </a:r>
            <a:r>
              <a:rPr lang="en-US" altLang="en-US" sz="3500" b="1" dirty="0" err="1">
                <a:solidFill>
                  <a:srgbClr val="00B050"/>
                </a:solidFill>
              </a:rPr>
              <a:t>implikacije</a:t>
            </a:r>
            <a:r>
              <a:rPr lang="en-US" altLang="en-US" sz="3500" b="1" dirty="0">
                <a:solidFill>
                  <a:srgbClr val="00B050"/>
                </a:solidFill>
              </a:rPr>
              <a:t/>
            </a:r>
            <a:br>
              <a:rPr lang="en-US" altLang="en-US" sz="3500" b="1" dirty="0">
                <a:solidFill>
                  <a:srgbClr val="00B050"/>
                </a:solidFill>
              </a:rPr>
            </a:br>
            <a:endParaRPr lang="en-US" altLang="en-US" sz="35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  <p:bldP spid="3585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1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6B8F634-B317-4ECA-B151-0618F367BE92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85750" y="857250"/>
            <a:ext cx="8229600" cy="4411663"/>
          </a:xfrm>
        </p:spPr>
        <p:txBody>
          <a:bodyPr>
            <a:normAutofit fontScale="77500" lnSpcReduction="20000"/>
          </a:bodyPr>
          <a:lstStyle/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en-US" sz="4000" dirty="0" smtClean="0">
                <a:solidFill>
                  <a:srgbClr val="000099"/>
                </a:solidFill>
                <a:latin typeface="Comic Sans MS" pitchFamily="66" charset="0"/>
              </a:rPr>
              <a:t>	</a:t>
            </a:r>
            <a:r>
              <a:rPr lang="en-US" sz="4000" dirty="0" err="1" smtClean="0">
                <a:solidFill>
                  <a:srgbClr val="00B050"/>
                </a:solidFill>
                <a:latin typeface="Comic Sans MS" pitchFamily="66" charset="0"/>
              </a:rPr>
              <a:t>Zakon</a:t>
            </a:r>
            <a:r>
              <a:rPr lang="en-US" sz="4000" dirty="0" smtClean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Comic Sans MS" pitchFamily="66" charset="0"/>
              </a:rPr>
              <a:t>asocijativnosti</a:t>
            </a:r>
            <a:r>
              <a:rPr lang="en-US" sz="4000" dirty="0" smtClean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en-US" sz="4000" dirty="0" smtClean="0">
                <a:solidFill>
                  <a:srgbClr val="000099"/>
                </a:solidFill>
                <a:latin typeface="Comic Sans MS" pitchFamily="66" charset="0"/>
              </a:rPr>
              <a:t/>
            </a:r>
            <a:br>
              <a:rPr lang="en-US" sz="4000" dirty="0" smtClean="0">
                <a:solidFill>
                  <a:srgbClr val="000099"/>
                </a:solidFill>
                <a:latin typeface="Comic Sans MS" pitchFamily="66" charset="0"/>
              </a:rPr>
            </a:br>
            <a:endParaRPr lang="en-US" sz="4000" dirty="0" smtClean="0">
              <a:solidFill>
                <a:srgbClr val="000099"/>
              </a:solidFill>
              <a:latin typeface="Comic Sans MS" pitchFamily="66" charset="0"/>
            </a:endParaRP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en-US" sz="4000" dirty="0" smtClean="0">
                <a:solidFill>
                  <a:srgbClr val="000099"/>
                </a:solidFill>
                <a:latin typeface="Comic Sans MS" pitchFamily="66" charset="0"/>
              </a:rPr>
              <a:t/>
            </a:r>
            <a:br>
              <a:rPr lang="en-US" sz="4000" dirty="0" smtClean="0">
                <a:solidFill>
                  <a:srgbClr val="000099"/>
                </a:solidFill>
                <a:latin typeface="Comic Sans MS" pitchFamily="66" charset="0"/>
              </a:rPr>
            </a:br>
            <a:r>
              <a:rPr lang="en-US" sz="4000" dirty="0" smtClean="0">
                <a:solidFill>
                  <a:srgbClr val="000099"/>
                </a:solidFill>
                <a:latin typeface="Comic Sans MS" pitchFamily="66" charset="0"/>
              </a:rPr>
              <a:t/>
            </a:r>
            <a:br>
              <a:rPr lang="en-US" sz="4000" dirty="0" smtClean="0">
                <a:solidFill>
                  <a:srgbClr val="000099"/>
                </a:solidFill>
                <a:latin typeface="Comic Sans MS" pitchFamily="66" charset="0"/>
              </a:rPr>
            </a:br>
            <a:r>
              <a:rPr lang="en-US" sz="4000" dirty="0" err="1" smtClean="0">
                <a:solidFill>
                  <a:srgbClr val="00B050"/>
                </a:solidFill>
                <a:latin typeface="Comic Sans MS" pitchFamily="66" charset="0"/>
              </a:rPr>
              <a:t>Zakon</a:t>
            </a:r>
            <a:r>
              <a:rPr lang="en-US" sz="4000" dirty="0" smtClean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Comic Sans MS" pitchFamily="66" charset="0"/>
              </a:rPr>
              <a:t>distributivnosti</a:t>
            </a:r>
            <a:r>
              <a:rPr lang="en-US" sz="4000" dirty="0" smtClean="0">
                <a:solidFill>
                  <a:srgbClr val="000099"/>
                </a:solidFill>
                <a:latin typeface="Comic Sans MS" pitchFamily="66" charset="0"/>
              </a:rPr>
              <a:t/>
            </a:r>
            <a:br>
              <a:rPr lang="en-US" sz="4000" dirty="0" smtClean="0">
                <a:solidFill>
                  <a:srgbClr val="000099"/>
                </a:solidFill>
                <a:latin typeface="Comic Sans MS" pitchFamily="66" charset="0"/>
              </a:rPr>
            </a:br>
            <a:endParaRPr lang="en-US" sz="4000" dirty="0" smtClean="0">
              <a:solidFill>
                <a:srgbClr val="000099"/>
              </a:solidFill>
              <a:latin typeface="Comic Sans MS" pitchFamily="66" charset="0"/>
            </a:endParaRP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en-US" sz="4000" dirty="0" smtClean="0">
                <a:solidFill>
                  <a:srgbClr val="000099"/>
                </a:solidFill>
                <a:latin typeface="Comic Sans MS" pitchFamily="66" charset="0"/>
              </a:rPr>
              <a:t/>
            </a:r>
            <a:br>
              <a:rPr lang="en-US" sz="4000" dirty="0" smtClean="0">
                <a:solidFill>
                  <a:srgbClr val="000099"/>
                </a:solidFill>
                <a:latin typeface="Comic Sans MS" pitchFamily="66" charset="0"/>
              </a:rPr>
            </a:br>
            <a:r>
              <a:rPr lang="en-US" sz="4000" dirty="0" smtClean="0">
                <a:solidFill>
                  <a:srgbClr val="000099"/>
                </a:solidFill>
                <a:latin typeface="Comic Sans MS" pitchFamily="66" charset="0"/>
              </a:rPr>
              <a:t/>
            </a:r>
            <a:br>
              <a:rPr lang="en-US" sz="4000" dirty="0" smtClean="0">
                <a:solidFill>
                  <a:srgbClr val="000099"/>
                </a:solidFill>
                <a:latin typeface="Comic Sans MS" pitchFamily="66" charset="0"/>
              </a:rPr>
            </a:br>
            <a:r>
              <a:rPr lang="en-US" sz="4000" dirty="0" err="1" smtClean="0">
                <a:solidFill>
                  <a:srgbClr val="00B050"/>
                </a:solidFill>
                <a:latin typeface="Comic Sans MS" pitchFamily="66" charset="0"/>
              </a:rPr>
              <a:t>Zakon</a:t>
            </a:r>
            <a:r>
              <a:rPr lang="en-US" sz="4000" dirty="0" smtClean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Comic Sans MS" pitchFamily="66" charset="0"/>
              </a:rPr>
              <a:t>tranzitivnosti</a:t>
            </a:r>
            <a:r>
              <a:rPr lang="en-US" sz="4000" dirty="0" smtClean="0">
                <a:solidFill>
                  <a:srgbClr val="00B050"/>
                </a:solidFill>
                <a:latin typeface="Comic Sans MS" pitchFamily="66" charset="0"/>
              </a:rPr>
              <a:t/>
            </a:r>
            <a:br>
              <a:rPr lang="en-US" sz="4000" dirty="0" smtClean="0">
                <a:solidFill>
                  <a:srgbClr val="00B050"/>
                </a:solidFill>
                <a:latin typeface="Comic Sans MS" pitchFamily="66" charset="0"/>
              </a:rPr>
            </a:br>
            <a:r>
              <a:rPr lang="en-US" sz="4000" dirty="0" smtClean="0">
                <a:solidFill>
                  <a:srgbClr val="000099"/>
                </a:solidFill>
              </a:rPr>
              <a:t/>
            </a:r>
            <a:br>
              <a:rPr lang="en-US" sz="4000" dirty="0" smtClean="0">
                <a:solidFill>
                  <a:srgbClr val="000099"/>
                </a:solidFill>
              </a:rPr>
            </a:br>
            <a:r>
              <a:rPr lang="en-US" sz="4000" dirty="0" smtClean="0">
                <a:solidFill>
                  <a:srgbClr val="000099"/>
                </a:solidFill>
              </a:rPr>
              <a:t/>
            </a:r>
            <a:br>
              <a:rPr lang="en-US" sz="4000" dirty="0" smtClean="0">
                <a:solidFill>
                  <a:srgbClr val="000099"/>
                </a:solidFill>
              </a:rPr>
            </a:br>
            <a:endParaRPr lang="en-US" sz="4000" dirty="0" smtClean="0">
              <a:solidFill>
                <a:srgbClr val="000099"/>
              </a:solidFill>
            </a:endParaRPr>
          </a:p>
        </p:txBody>
      </p:sp>
      <p:graphicFrame>
        <p:nvGraphicFramePr>
          <p:cNvPr id="38916" name="Object 4"/>
          <p:cNvGraphicFramePr>
            <a:graphicFrameLocks noChangeAspect="1"/>
          </p:cNvGraphicFramePr>
          <p:nvPr/>
        </p:nvGraphicFramePr>
        <p:xfrm>
          <a:off x="3357563" y="1214438"/>
          <a:ext cx="3429000" cy="1019175"/>
        </p:xfrm>
        <a:graphic>
          <a:graphicData uri="http://schemas.openxmlformats.org/presentationml/2006/ole">
            <p:oleObj spid="_x0000_s33794" name="Equation" r:id="rId3" imgW="1536700" imgH="457200" progId="Equation.3">
              <p:embed/>
            </p:oleObj>
          </a:graphicData>
        </a:graphic>
      </p:graphicFrame>
      <p:graphicFrame>
        <p:nvGraphicFramePr>
          <p:cNvPr id="38917" name="Object 5"/>
          <p:cNvGraphicFramePr>
            <a:graphicFrameLocks noChangeAspect="1"/>
          </p:cNvGraphicFramePr>
          <p:nvPr/>
        </p:nvGraphicFramePr>
        <p:xfrm>
          <a:off x="3429000" y="2643188"/>
          <a:ext cx="3786188" cy="927100"/>
        </p:xfrm>
        <a:graphic>
          <a:graphicData uri="http://schemas.openxmlformats.org/presentationml/2006/ole">
            <p:oleObj spid="_x0000_s33795" name="Equation" r:id="rId4" imgW="1866900" imgH="457200" progId="Equation.3">
              <p:embed/>
            </p:oleObj>
          </a:graphicData>
        </a:graphic>
      </p:graphicFrame>
      <p:graphicFrame>
        <p:nvGraphicFramePr>
          <p:cNvPr id="38918" name="Object 6"/>
          <p:cNvGraphicFramePr>
            <a:graphicFrameLocks noChangeAspect="1"/>
          </p:cNvGraphicFramePr>
          <p:nvPr/>
        </p:nvGraphicFramePr>
        <p:xfrm>
          <a:off x="3429000" y="4071938"/>
          <a:ext cx="4286250" cy="508000"/>
        </p:xfrm>
        <a:graphic>
          <a:graphicData uri="http://schemas.openxmlformats.org/presentationml/2006/ole">
            <p:oleObj spid="_x0000_s33796" name="Equation" r:id="rId5" imgW="19304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1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6EF0FE3-42E8-411A-A700-88974D4F0A88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323850" y="188913"/>
            <a:ext cx="7127875" cy="169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500" b="1" dirty="0">
                <a:solidFill>
                  <a:srgbClr val="000099"/>
                </a:solidFill>
              </a:rPr>
              <a:t/>
            </a:r>
            <a:br>
              <a:rPr lang="en-US" altLang="en-US" sz="3500" b="1" dirty="0">
                <a:solidFill>
                  <a:srgbClr val="000099"/>
                </a:solidFill>
              </a:rPr>
            </a:br>
            <a:r>
              <a:rPr lang="en-US" altLang="en-US" sz="3500" b="1" dirty="0" err="1" smtClean="0">
                <a:solidFill>
                  <a:srgbClr val="00B050"/>
                </a:solidFill>
              </a:rPr>
              <a:t>Zakapsurdon</a:t>
            </a:r>
            <a:r>
              <a:rPr lang="en-US" altLang="en-US" sz="3500" b="1" dirty="0" smtClean="0">
                <a:solidFill>
                  <a:srgbClr val="00B050"/>
                </a:solidFill>
              </a:rPr>
              <a:t> </a:t>
            </a:r>
            <a:r>
              <a:rPr lang="en-US" altLang="en-US" sz="3500" b="1" dirty="0" err="1">
                <a:solidFill>
                  <a:srgbClr val="00B050"/>
                </a:solidFill>
              </a:rPr>
              <a:t>svodjenja</a:t>
            </a:r>
            <a:r>
              <a:rPr lang="en-US" altLang="en-US" sz="3500" b="1" dirty="0">
                <a:solidFill>
                  <a:srgbClr val="00B050"/>
                </a:solidFill>
              </a:rPr>
              <a:t> </a:t>
            </a:r>
            <a:r>
              <a:rPr lang="en-US" altLang="en-US" sz="3500" b="1" dirty="0" err="1">
                <a:solidFill>
                  <a:srgbClr val="00B050"/>
                </a:solidFill>
              </a:rPr>
              <a:t>na</a:t>
            </a:r>
            <a:r>
              <a:rPr lang="en-US" altLang="en-US" sz="3500" b="1" dirty="0">
                <a:solidFill>
                  <a:srgbClr val="00B050"/>
                </a:solidFill>
              </a:rPr>
              <a:t> </a:t>
            </a:r>
            <a:br>
              <a:rPr lang="en-US" altLang="en-US" sz="3500" b="1" dirty="0">
                <a:solidFill>
                  <a:srgbClr val="00B050"/>
                </a:solidFill>
              </a:rPr>
            </a:br>
            <a:endParaRPr lang="en-US" altLang="en-US" sz="3500" b="1" dirty="0">
              <a:solidFill>
                <a:srgbClr val="00B050"/>
              </a:solidFill>
            </a:endParaRPr>
          </a:p>
        </p:txBody>
      </p:sp>
      <p:graphicFrame>
        <p:nvGraphicFramePr>
          <p:cNvPr id="50181" name="Object 5"/>
          <p:cNvGraphicFramePr>
            <a:graphicFrameLocks noChangeAspect="1"/>
          </p:cNvGraphicFramePr>
          <p:nvPr>
            <p:ph sz="half" idx="4294967295"/>
          </p:nvPr>
        </p:nvGraphicFramePr>
        <p:xfrm>
          <a:off x="684213" y="1628775"/>
          <a:ext cx="4105275" cy="642938"/>
        </p:xfrm>
        <a:graphic>
          <a:graphicData uri="http://schemas.openxmlformats.org/presentationml/2006/ole">
            <p:oleObj spid="_x0000_s36866" name="Equation" r:id="rId3" imgW="1460500" imgH="228600" progId="Equation.3">
              <p:embed/>
            </p:oleObj>
          </a:graphicData>
        </a:graphic>
      </p:graphicFrame>
      <p:graphicFrame>
        <p:nvGraphicFramePr>
          <p:cNvPr id="50184" name="Object 8"/>
          <p:cNvGraphicFramePr>
            <a:graphicFrameLocks noChangeAspect="1"/>
          </p:cNvGraphicFramePr>
          <p:nvPr>
            <p:ph sz="half" idx="4294967295"/>
          </p:nvPr>
        </p:nvGraphicFramePr>
        <p:xfrm>
          <a:off x="900113" y="3429000"/>
          <a:ext cx="3095625" cy="1403350"/>
        </p:xfrm>
        <a:graphic>
          <a:graphicData uri="http://schemas.openxmlformats.org/presentationml/2006/ole">
            <p:oleObj spid="_x0000_s36867" name="Equation" r:id="rId4" imgW="952087" imgH="431613" progId="Equation.3">
              <p:embed/>
            </p:oleObj>
          </a:graphicData>
        </a:graphic>
      </p:graphicFrame>
      <p:sp>
        <p:nvSpPr>
          <p:cNvPr id="50183" name="Rectangle 7"/>
          <p:cNvSpPr>
            <a:spLocks noChangeArrowheads="1"/>
          </p:cNvSpPr>
          <p:nvPr/>
        </p:nvSpPr>
        <p:spPr bwMode="auto">
          <a:xfrm>
            <a:off x="323850" y="2205038"/>
            <a:ext cx="7127875" cy="169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3500" b="1" dirty="0">
                <a:solidFill>
                  <a:srgbClr val="000099"/>
                </a:solidFill>
              </a:rPr>
              <a:t/>
            </a:r>
            <a:br>
              <a:rPr lang="en-US" altLang="en-US" sz="3500" b="1" dirty="0">
                <a:solidFill>
                  <a:srgbClr val="000099"/>
                </a:solidFill>
              </a:rPr>
            </a:br>
            <a:r>
              <a:rPr lang="en-US" altLang="en-US" sz="3500" b="1" dirty="0" err="1">
                <a:solidFill>
                  <a:srgbClr val="00B050"/>
                </a:solidFill>
              </a:rPr>
              <a:t>Zakon</a:t>
            </a:r>
            <a:r>
              <a:rPr lang="en-US" altLang="en-US" sz="3500" b="1" dirty="0">
                <a:solidFill>
                  <a:srgbClr val="00B050"/>
                </a:solidFill>
              </a:rPr>
              <a:t> </a:t>
            </a:r>
            <a:r>
              <a:rPr lang="en-US" altLang="en-US" sz="3500" b="1" dirty="0" err="1">
                <a:solidFill>
                  <a:srgbClr val="00B050"/>
                </a:solidFill>
              </a:rPr>
              <a:t>komutativnosti</a:t>
            </a:r>
            <a:r>
              <a:rPr lang="en-US" altLang="en-US" sz="3500" b="1" dirty="0">
                <a:solidFill>
                  <a:srgbClr val="00B050"/>
                </a:solidFill>
              </a:rPr>
              <a:t/>
            </a:r>
            <a:br>
              <a:rPr lang="en-US" altLang="en-US" sz="3500" b="1" dirty="0">
                <a:solidFill>
                  <a:srgbClr val="00B050"/>
                </a:solidFill>
              </a:rPr>
            </a:br>
            <a:endParaRPr lang="en-US" altLang="en-US" sz="35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0" grpId="0"/>
      <p:bldP spid="5018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1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2CC226F-926E-4DFF-9907-4784C6542A5B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827088" y="1125538"/>
            <a:ext cx="4688784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4000" dirty="0">
                <a:solidFill>
                  <a:srgbClr val="00B050"/>
                </a:solidFill>
              </a:rPr>
              <a:t>De </a:t>
            </a:r>
            <a:r>
              <a:rPr lang="en-US" altLang="en-US" sz="4000" dirty="0" err="1">
                <a:solidFill>
                  <a:srgbClr val="00B050"/>
                </a:solidFill>
              </a:rPr>
              <a:t>Morganovi</a:t>
            </a:r>
            <a:r>
              <a:rPr lang="en-US" altLang="en-US" sz="4000" dirty="0">
                <a:solidFill>
                  <a:srgbClr val="00B050"/>
                </a:solidFill>
              </a:rPr>
              <a:t> </a:t>
            </a:r>
            <a:r>
              <a:rPr lang="en-US" altLang="en-US" sz="4000" dirty="0" err="1">
                <a:solidFill>
                  <a:srgbClr val="00B050"/>
                </a:solidFill>
              </a:rPr>
              <a:t>zakoni</a:t>
            </a:r>
            <a:r>
              <a:rPr lang="en-US" altLang="en-US" sz="4000" dirty="0">
                <a:solidFill>
                  <a:srgbClr val="000099"/>
                </a:solidFill>
              </a:rPr>
              <a:t/>
            </a:r>
            <a:br>
              <a:rPr lang="en-US" altLang="en-US" sz="4000" dirty="0">
                <a:solidFill>
                  <a:srgbClr val="000099"/>
                </a:solidFill>
              </a:rPr>
            </a:br>
            <a:r>
              <a:rPr lang="en-US" altLang="en-US" sz="4000" dirty="0">
                <a:solidFill>
                  <a:srgbClr val="000099"/>
                </a:solidFill>
              </a:rPr>
              <a:t/>
            </a:r>
            <a:br>
              <a:rPr lang="en-US" altLang="en-US" sz="4000" dirty="0">
                <a:solidFill>
                  <a:srgbClr val="000099"/>
                </a:solidFill>
              </a:rPr>
            </a:br>
            <a:r>
              <a:rPr lang="en-US" altLang="en-US" sz="4000" dirty="0">
                <a:solidFill>
                  <a:srgbClr val="000099"/>
                </a:solidFill>
              </a:rPr>
              <a:t/>
            </a:r>
            <a:br>
              <a:rPr lang="en-US" altLang="en-US" sz="4000" dirty="0">
                <a:solidFill>
                  <a:srgbClr val="000099"/>
                </a:solidFill>
              </a:rPr>
            </a:br>
            <a:r>
              <a:rPr lang="en-US" altLang="en-US" sz="4000" dirty="0">
                <a:solidFill>
                  <a:srgbClr val="000099"/>
                </a:solidFill>
              </a:rPr>
              <a:t/>
            </a:r>
            <a:br>
              <a:rPr lang="en-US" altLang="en-US" sz="4000" dirty="0">
                <a:solidFill>
                  <a:srgbClr val="000099"/>
                </a:solidFill>
              </a:rPr>
            </a:br>
            <a:r>
              <a:rPr lang="en-US" altLang="en-US" sz="4000" dirty="0" err="1">
                <a:solidFill>
                  <a:srgbClr val="00B050"/>
                </a:solidFill>
              </a:rPr>
              <a:t>zakon</a:t>
            </a:r>
            <a:r>
              <a:rPr lang="en-US" altLang="en-US" sz="4000" dirty="0">
                <a:solidFill>
                  <a:srgbClr val="00B050"/>
                </a:solidFill>
              </a:rPr>
              <a:t> </a:t>
            </a:r>
            <a:r>
              <a:rPr lang="en-US" altLang="en-US" sz="4000" dirty="0" err="1">
                <a:solidFill>
                  <a:srgbClr val="00B050"/>
                </a:solidFill>
              </a:rPr>
              <a:t>apsorpcije</a:t>
            </a:r>
            <a:endParaRPr lang="en-US" altLang="en-US" sz="4000" dirty="0">
              <a:solidFill>
                <a:srgbClr val="00B050"/>
              </a:solidFill>
            </a:endParaRPr>
          </a:p>
        </p:txBody>
      </p:sp>
      <p:graphicFrame>
        <p:nvGraphicFramePr>
          <p:cNvPr id="39941" name="Object 5"/>
          <p:cNvGraphicFramePr>
            <a:graphicFrameLocks noChangeAspect="1"/>
          </p:cNvGraphicFramePr>
          <p:nvPr/>
        </p:nvGraphicFramePr>
        <p:xfrm>
          <a:off x="1835150" y="1833563"/>
          <a:ext cx="4176713" cy="1446212"/>
        </p:xfrm>
        <a:graphic>
          <a:graphicData uri="http://schemas.openxmlformats.org/presentationml/2006/ole">
            <p:oleObj spid="_x0000_s35842" name="Equation" r:id="rId3" imgW="1320800" imgH="457200" progId="Equation.3">
              <p:embed/>
            </p:oleObj>
          </a:graphicData>
        </a:graphic>
      </p:graphicFrame>
      <p:graphicFrame>
        <p:nvGraphicFramePr>
          <p:cNvPr id="39942" name="Object 6"/>
          <p:cNvGraphicFramePr>
            <a:graphicFrameLocks noChangeAspect="1"/>
          </p:cNvGraphicFramePr>
          <p:nvPr/>
        </p:nvGraphicFramePr>
        <p:xfrm>
          <a:off x="2124075" y="4365625"/>
          <a:ext cx="3960813" cy="901700"/>
        </p:xfrm>
        <a:graphic>
          <a:graphicData uri="http://schemas.openxmlformats.org/presentationml/2006/ole">
            <p:oleObj spid="_x0000_s35843" name="Equation" r:id="rId4" imgW="1002865" imgH="228501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Number Placeholder 1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16EB73B-351D-48A1-9498-944645BED367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28625" y="857250"/>
            <a:ext cx="7543800" cy="12954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ME" dirty="0" smtClean="0">
                <a:solidFill>
                  <a:srgbClr val="FF0000"/>
                </a:solidFill>
                <a:latin typeface="Comic Sans MS" pitchFamily="66" charset="0"/>
              </a:rPr>
              <a:t>DOMAĆI:</a:t>
            </a:r>
            <a:r>
              <a:rPr lang="en-US" dirty="0" err="1" smtClean="0">
                <a:latin typeface="Comic Sans MS" pitchFamily="66" charset="0"/>
              </a:rPr>
              <a:t>Dokazati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da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su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sledeće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formule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tautologije</a:t>
            </a:r>
            <a:r>
              <a:rPr lang="en-US" dirty="0" smtClean="0">
                <a:latin typeface="Comic Sans MS" pitchFamily="66" charset="0"/>
              </a:rPr>
              <a:t>:</a:t>
            </a:r>
          </a:p>
        </p:txBody>
      </p:sp>
      <p:graphicFrame>
        <p:nvGraphicFramePr>
          <p:cNvPr id="56324" name="Rectangle 5"/>
          <p:cNvGraphicFramePr>
            <a:graphicFrameLocks/>
          </p:cNvGraphicFramePr>
          <p:nvPr>
            <p:ph sz="half" idx="4294967295"/>
          </p:nvPr>
        </p:nvGraphicFramePr>
        <p:xfrm>
          <a:off x="2476500" y="4138613"/>
          <a:ext cx="0" cy="0"/>
        </p:xfrm>
        <a:graphic>
          <a:graphicData uri="http://schemas.openxmlformats.org/presentationml/2006/ole">
            <p:oleObj spid="_x0000_s37890" name="Equation" r:id="rId3" imgW="0" imgH="0" progId="Equation.3">
              <p:embed/>
            </p:oleObj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>
            <p:ph sz="half" idx="4294967295"/>
          </p:nvPr>
        </p:nvGraphicFramePr>
        <p:xfrm>
          <a:off x="527050" y="2786063"/>
          <a:ext cx="8370888" cy="2779712"/>
        </p:xfrm>
        <a:graphic>
          <a:graphicData uri="http://schemas.openxmlformats.org/presentationml/2006/ole">
            <p:oleObj spid="_x0000_s37891" name="Equation" r:id="rId4" imgW="3403440" imgH="1130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5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5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1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E562D5E-3CF4-4DD6-8606-8DBEDAEA32DE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dirty="0">
                <a:latin typeface="Algerian" pitchFamily="82" charset="0"/>
              </a:rPr>
              <a:t>Da li iz ovih </a:t>
            </a:r>
            <a:r>
              <a:rPr lang="sr-Latn-CS" dirty="0" smtClean="0">
                <a:latin typeface="Algerian" pitchFamily="82" charset="0"/>
              </a:rPr>
              <a:t>primjera </a:t>
            </a:r>
            <a:r>
              <a:rPr lang="sr-Latn-CS" dirty="0">
                <a:latin typeface="Algerian" pitchFamily="82" charset="0"/>
              </a:rPr>
              <a:t>možemo nešto zaključiti</a:t>
            </a:r>
            <a:r>
              <a:rPr lang="sr-Latn-CS" dirty="0" smtClean="0">
                <a:latin typeface="Algerian" pitchFamily="82" charset="0"/>
              </a:rPr>
              <a:t>?</a:t>
            </a:r>
            <a:endParaRPr lang="en-US" dirty="0">
              <a:latin typeface="Algerian" pitchFamily="82" charset="0"/>
            </a:endParaRPr>
          </a:p>
        </p:txBody>
      </p:sp>
      <p:sp>
        <p:nvSpPr>
          <p:cNvPr id="15365" name="Rectangle 5"/>
          <p:cNvSpPr>
            <a:spLocks noGrp="1" noChangeArrowheads="1"/>
          </p:cNvSpPr>
          <p:nvPr>
            <p:ph idx="1"/>
          </p:nvPr>
        </p:nvSpPr>
        <p:spPr>
          <a:xfrm>
            <a:off x="285750" y="2428875"/>
            <a:ext cx="8351838" cy="36576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sr-Latn-CS" altLang="en-US" dirty="0" smtClean="0">
                <a:latin typeface="Comic Sans MS" pitchFamily="66" charset="0"/>
              </a:rPr>
              <a:t>Prvi primjer daje mnogo odgovora</a:t>
            </a:r>
          </a:p>
          <a:p>
            <a:pPr eaLnBrk="1" hangingPunct="1"/>
            <a:r>
              <a:rPr lang="sr-Latn-CS" altLang="en-US" dirty="0" smtClean="0">
                <a:latin typeface="Comic Sans MS" pitchFamily="66" charset="0"/>
              </a:rPr>
              <a:t>Drugi primjer može biti tačan ili netačan</a:t>
            </a:r>
          </a:p>
          <a:p>
            <a:pPr eaLnBrk="1" hangingPunct="1"/>
            <a:r>
              <a:rPr lang="sr-Latn-CS" altLang="en-US" dirty="0" smtClean="0">
                <a:latin typeface="Comic Sans MS" pitchFamily="66" charset="0"/>
              </a:rPr>
              <a:t>Treći primjer je </a:t>
            </a:r>
            <a:r>
              <a:rPr lang="sr-Latn-CS" altLang="en-US" dirty="0" smtClean="0">
                <a:latin typeface="Comic Sans MS" pitchFamily="66" charset="0"/>
              </a:rPr>
              <a:t>uvijek </a:t>
            </a:r>
            <a:r>
              <a:rPr lang="sr-Latn-CS" altLang="en-US" dirty="0" smtClean="0">
                <a:latin typeface="Comic Sans MS" pitchFamily="66" charset="0"/>
              </a:rPr>
              <a:t>tačan</a:t>
            </a:r>
          </a:p>
          <a:p>
            <a:pPr eaLnBrk="1" hangingPunct="1"/>
            <a:r>
              <a:rPr lang="sr-Latn-CS" altLang="en-US" dirty="0" smtClean="0">
                <a:latin typeface="Comic Sans MS" pitchFamily="66" charset="0"/>
              </a:rPr>
              <a:t>Četvrti primjer je jednačina koja ima određeno rješenje</a:t>
            </a:r>
          </a:p>
          <a:p>
            <a:pPr eaLnBrk="1" hangingPunct="1"/>
            <a:r>
              <a:rPr lang="sr-Latn-CS" altLang="en-US" dirty="0" smtClean="0">
                <a:latin typeface="Comic Sans MS" pitchFamily="66" charset="0"/>
              </a:rPr>
              <a:t>Peti primjer je tačan za datu vrijednost x</a:t>
            </a:r>
            <a:endParaRPr lang="en-US" altLang="en-US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/>
      <p:bldP spid="1536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1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784EC08-F261-4538-BAFD-F26B19B3472F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>
          <a:xfrm>
            <a:off x="755650" y="2852738"/>
            <a:ext cx="6870700" cy="1600200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sz="4000" dirty="0">
                <a:latin typeface="Comic Sans MS" pitchFamily="66" charset="0"/>
                <a:cs typeface="Aharoni" pitchFamily="2" charset="-79"/>
              </a:rPr>
              <a:t>Pod </a:t>
            </a:r>
            <a:r>
              <a:rPr lang="sr-Latn-CS" sz="4000" b="1" i="1" dirty="0">
                <a:latin typeface="Comic Sans MS" pitchFamily="66" charset="0"/>
                <a:cs typeface="Aharoni" pitchFamily="2" charset="-79"/>
              </a:rPr>
              <a:t>iskazom</a:t>
            </a:r>
            <a:r>
              <a:rPr lang="sr-Latn-CS" sz="4000" dirty="0">
                <a:latin typeface="Comic Sans MS" pitchFamily="66" charset="0"/>
                <a:cs typeface="Aharoni" pitchFamily="2" charset="-79"/>
              </a:rPr>
              <a:t> se </a:t>
            </a:r>
            <a:r>
              <a:rPr lang="sr-Latn-CS" sz="4000" dirty="0" smtClean="0">
                <a:latin typeface="Comic Sans MS" pitchFamily="66" charset="0"/>
                <a:cs typeface="Aharoni" pitchFamily="2" charset="-79"/>
              </a:rPr>
              <a:t>podrazumijeva </a:t>
            </a:r>
            <a:r>
              <a:rPr lang="sr-Latn-CS" sz="4000" dirty="0">
                <a:latin typeface="Comic Sans MS" pitchFamily="66" charset="0"/>
                <a:cs typeface="Aharoni" pitchFamily="2" charset="-79"/>
              </a:rPr>
              <a:t>bilo koja rečenica za koju se zna da može biti samo </a:t>
            </a:r>
            <a:r>
              <a:rPr lang="sr-Latn-CS" sz="4000" dirty="0">
                <a:solidFill>
                  <a:srgbClr val="C00000"/>
                </a:solidFill>
                <a:latin typeface="Comic Sans MS" pitchFamily="66" charset="0"/>
                <a:cs typeface="Aharoni" pitchFamily="2" charset="-79"/>
              </a:rPr>
              <a:t>tačna</a:t>
            </a:r>
            <a:r>
              <a:rPr lang="sr-Latn-CS" sz="4000" dirty="0">
                <a:latin typeface="Comic Sans MS" pitchFamily="66" charset="0"/>
                <a:cs typeface="Aharoni" pitchFamily="2" charset="-79"/>
              </a:rPr>
              <a:t> ili samo </a:t>
            </a:r>
            <a:r>
              <a:rPr lang="sr-Latn-CS" sz="4000" dirty="0">
                <a:solidFill>
                  <a:srgbClr val="C00000"/>
                </a:solidFill>
                <a:latin typeface="Comic Sans MS" pitchFamily="66" charset="0"/>
                <a:cs typeface="Aharoni" pitchFamily="2" charset="-79"/>
              </a:rPr>
              <a:t>netačna</a:t>
            </a:r>
            <a:r>
              <a:rPr lang="sr-Latn-CS" sz="4000" dirty="0">
                <a:latin typeface="Comic Sans MS" pitchFamily="66" charset="0"/>
                <a:cs typeface="Aharoni" pitchFamily="2" charset="-79"/>
              </a:rPr>
              <a:t>.</a:t>
            </a:r>
            <a:endParaRPr lang="en-US" sz="4000" dirty="0">
              <a:latin typeface="Comic Sans MS" pitchFamily="66" charset="0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1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E28B1ED-65C4-41C8-A196-5CFFC9A14AB6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xfrm>
            <a:off x="714348" y="571480"/>
            <a:ext cx="6870700" cy="4068763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sz="4000" dirty="0">
                <a:latin typeface="Comic Sans MS" pitchFamily="66" charset="0"/>
                <a:cs typeface="Aharoni" pitchFamily="2" charset="-79"/>
              </a:rPr>
              <a:t>Dakle, u našem </a:t>
            </a:r>
            <a:r>
              <a:rPr lang="sr-Latn-CS" sz="4000" dirty="0" smtClean="0">
                <a:latin typeface="Comic Sans MS" pitchFamily="66" charset="0"/>
                <a:cs typeface="Aharoni" pitchFamily="2" charset="-79"/>
              </a:rPr>
              <a:t>primjeru </a:t>
            </a:r>
            <a:r>
              <a:rPr lang="sr-Latn-CS" sz="4000" dirty="0">
                <a:latin typeface="Comic Sans MS" pitchFamily="66" charset="0"/>
                <a:cs typeface="Aharoni" pitchFamily="2" charset="-79"/>
              </a:rPr>
              <a:t>iskazi su drugi, treći i peti </a:t>
            </a:r>
            <a:r>
              <a:rPr lang="sr-Latn-CS" sz="4000" dirty="0" smtClean="0">
                <a:latin typeface="Comic Sans MS" pitchFamily="66" charset="0"/>
                <a:cs typeface="Aharoni" pitchFamily="2" charset="-79"/>
              </a:rPr>
              <a:t>primjer </a:t>
            </a:r>
            <a:r>
              <a:rPr lang="sr-Latn-CS" sz="4000" dirty="0">
                <a:latin typeface="Comic Sans MS" pitchFamily="66" charset="0"/>
                <a:cs typeface="Aharoni" pitchFamily="2" charset="-79"/>
              </a:rPr>
              <a:t>jer oni imaju jednu istinitosnu </a:t>
            </a:r>
            <a:r>
              <a:rPr lang="sr-Latn-CS" sz="4000" dirty="0" smtClean="0">
                <a:latin typeface="Comic Sans MS" pitchFamily="66" charset="0"/>
                <a:cs typeface="Aharoni" pitchFamily="2" charset="-79"/>
              </a:rPr>
              <a:t>vrijednost</a:t>
            </a:r>
            <a:r>
              <a:rPr lang="sr-Latn-CS" sz="4000" dirty="0">
                <a:latin typeface="Comic Sans MS" pitchFamily="66" charset="0"/>
                <a:cs typeface="Aharoni" pitchFamily="2" charset="-79"/>
              </a:rPr>
              <a:t>, tj. ili su tačni ili su netačni.</a:t>
            </a:r>
            <a:endParaRPr lang="en-US" sz="4000" dirty="0">
              <a:latin typeface="Comic Sans MS" pitchFamily="66" charset="0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0034" y="1643050"/>
            <a:ext cx="771530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dirty="0">
                <a:solidFill>
                  <a:schemeClr val="accent5">
                    <a:lumMod val="50000"/>
                  </a:schemeClr>
                </a:solidFill>
              </a:rPr>
              <a:t>- Broj 6 je veći od broja </a:t>
            </a:r>
            <a:r>
              <a:rPr lang="pl-PL" sz="2800" dirty="0" smtClean="0">
                <a:solidFill>
                  <a:schemeClr val="accent5">
                    <a:lumMod val="50000"/>
                  </a:schemeClr>
                </a:solidFill>
              </a:rPr>
              <a:t>2       </a:t>
            </a:r>
            <a:endParaRPr lang="pl-PL" sz="2800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US" sz="2800" dirty="0">
                <a:solidFill>
                  <a:schemeClr val="accent5">
                    <a:lumMod val="50000"/>
                  </a:schemeClr>
                </a:solidFill>
              </a:rPr>
              <a:t>- Broj 3 je deljiv brojem 2</a:t>
            </a:r>
          </a:p>
          <a:p>
            <a:r>
              <a:rPr lang="en-US" sz="2800" dirty="0">
                <a:solidFill>
                  <a:schemeClr val="accent5">
                    <a:lumMod val="50000"/>
                  </a:schemeClr>
                </a:solidFill>
              </a:rPr>
              <a:t>- Zemlja se okreće oko Sunca</a:t>
            </a:r>
          </a:p>
          <a:p>
            <a:r>
              <a:rPr lang="pl-PL" sz="2800" dirty="0">
                <a:solidFill>
                  <a:schemeClr val="accent5">
                    <a:lumMod val="50000"/>
                  </a:schemeClr>
                </a:solidFill>
              </a:rPr>
              <a:t>- Broj 2 je veći od Nataše</a:t>
            </a:r>
          </a:p>
          <a:p>
            <a:r>
              <a:rPr lang="en-US" sz="2800" dirty="0">
                <a:solidFill>
                  <a:schemeClr val="accent5">
                    <a:lumMod val="50000"/>
                  </a:schemeClr>
                </a:solidFill>
              </a:rPr>
              <a:t>- Godina ima 365 </a:t>
            </a: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</a:rPr>
              <a:t>dana</a:t>
            </a:r>
            <a:endParaRPr lang="en-US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1472" y="500042"/>
            <a:ext cx="68580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P</a:t>
            </a:r>
            <a:r>
              <a:rPr lang="sr-Latn-ME" sz="2800" b="1" dirty="0" smtClean="0">
                <a:solidFill>
                  <a:srgbClr val="C00000"/>
                </a:solidFill>
              </a:rPr>
              <a:t>rimjer:</a:t>
            </a:r>
          </a:p>
          <a:p>
            <a:r>
              <a:rPr lang="sr-Latn-ME" sz="2800" b="1" dirty="0" smtClean="0"/>
              <a:t>Koje  od datih rečenica su iskazi?</a:t>
            </a:r>
            <a:endParaRPr lang="en-US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14282" y="4214818"/>
            <a:ext cx="864399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</a:rPr>
              <a:t>I</a:t>
            </a:r>
            <a:r>
              <a:rPr lang="sr-Latn-ME" sz="2800" dirty="0" smtClean="0">
                <a:solidFill>
                  <a:schemeClr val="accent5">
                    <a:lumMod val="50000"/>
                  </a:schemeClr>
                </a:solidFill>
              </a:rPr>
              <a:t>skaze ćemo obilježavati malim slovima latinice: p, q, r, s,t...</a:t>
            </a:r>
          </a:p>
          <a:p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</a:rPr>
              <a:t>U</a:t>
            </a:r>
            <a:r>
              <a:rPr lang="sr-Latn-ME" sz="2800" dirty="0" smtClean="0">
                <a:solidFill>
                  <a:schemeClr val="accent5">
                    <a:lumMod val="50000"/>
                  </a:schemeClr>
                </a:solidFill>
              </a:rPr>
              <a:t>vodimo oznake:</a:t>
            </a:r>
          </a:p>
          <a:p>
            <a:r>
              <a:rPr lang="sr-Latn-ME" sz="2800" dirty="0" smtClean="0">
                <a:solidFill>
                  <a:schemeClr val="accent5">
                    <a:lumMod val="50000"/>
                  </a:schemeClr>
                </a:solidFill>
              </a:rPr>
              <a:t>T – tačno (čita se te)    i       - netačno (čita se ne-te)</a:t>
            </a:r>
          </a:p>
          <a:p>
            <a:endParaRPr lang="en-US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929058" y="5500702"/>
          <a:ext cx="433390" cy="439740"/>
        </p:xfrm>
        <a:graphic>
          <a:graphicData uri="http://schemas.openxmlformats.org/presentationml/2006/ole">
            <p:oleObj spid="_x0000_s1028" name="Equation" r:id="rId3" imgW="152280" imgH="1648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85720" y="428604"/>
            <a:ext cx="8429684" cy="71438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</a:rPr>
              <a:t>L</a:t>
            </a:r>
            <a:r>
              <a:rPr lang="sr-Latn-ME" sz="3200" b="1" dirty="0" smtClean="0">
                <a:solidFill>
                  <a:schemeClr val="accent5">
                    <a:lumMod val="50000"/>
                  </a:schemeClr>
                </a:solidFill>
              </a:rPr>
              <a:t>ogičke operacije </a:t>
            </a:r>
            <a:endParaRPr lang="en-US" sz="3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28596" y="1500174"/>
            <a:ext cx="821537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800" dirty="0">
                <a:solidFill>
                  <a:schemeClr val="accent5">
                    <a:lumMod val="50000"/>
                  </a:schemeClr>
                </a:solidFill>
              </a:rPr>
              <a:t>Neka su dati iskazi p i q</a:t>
            </a:r>
            <a:r>
              <a:rPr lang="it-IT" sz="2800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  <a:endParaRPr lang="sr-Latn-ME" sz="28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it-IT" sz="2800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US" sz="2800" b="1" dirty="0">
                <a:solidFill>
                  <a:srgbClr val="C00000"/>
                </a:solidFill>
              </a:rPr>
              <a:t>Konjukcija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</a:rPr>
              <a:t> iskaza p i q je iskaz </a:t>
            </a:r>
            <a:r>
              <a:rPr lang="sr-Latn-ME" sz="28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</a:rPr>
              <a:t>p </a:t>
            </a:r>
            <a:r>
              <a:rPr lang="en-US" sz="2800" b="1" dirty="0">
                <a:solidFill>
                  <a:srgbClr val="C00000"/>
                </a:solidFill>
              </a:rPr>
              <a:t>∧ q 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</a:rPr>
              <a:t>kojem 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</a:rPr>
              <a:t>odgovara sledeća istinitosna 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</a:rPr>
              <a:t>tablic</a:t>
            </a:r>
            <a:r>
              <a:rPr lang="sr-Latn-ME" sz="2800" b="1" dirty="0" smtClean="0">
                <a:solidFill>
                  <a:schemeClr val="accent5">
                    <a:lumMod val="50000"/>
                  </a:schemeClr>
                </a:solidFill>
              </a:rPr>
              <a:t>a:</a:t>
            </a:r>
            <a:endParaRPr lang="en-US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71472" y="3643315"/>
          <a:ext cx="4857783" cy="28575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9261"/>
                <a:gridCol w="1619261"/>
                <a:gridCol w="1619261"/>
              </a:tblGrid>
              <a:tr h="742955">
                <a:tc>
                  <a:txBody>
                    <a:bodyPr/>
                    <a:lstStyle/>
                    <a:p>
                      <a:pPr algn="ctr"/>
                      <a:r>
                        <a:rPr lang="sr-Latn-ME" dirty="0" smtClean="0"/>
                        <a:t> </a:t>
                      </a:r>
                      <a:r>
                        <a:rPr lang="sr-Latn-ME" sz="28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p</a:t>
                      </a:r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8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q</a:t>
                      </a:r>
                      <a:endParaRPr lang="en-US" sz="28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C00000"/>
                          </a:solidFill>
                        </a:rPr>
                        <a:t>p ∧ q </a:t>
                      </a:r>
                      <a:endParaRPr lang="en-US" sz="2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528641">
                <a:tc>
                  <a:txBody>
                    <a:bodyPr/>
                    <a:lstStyle/>
                    <a:p>
                      <a:pPr algn="ctr"/>
                      <a:r>
                        <a:rPr lang="sr-Latn-ME" sz="28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sz="2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8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sz="2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8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sz="2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528641">
                <a:tc>
                  <a:txBody>
                    <a:bodyPr/>
                    <a:lstStyle/>
                    <a:p>
                      <a:pPr algn="ctr"/>
                      <a:r>
                        <a:rPr lang="sr-Latn-ME" sz="28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sz="2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52864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8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sz="2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52864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786050" y="5000636"/>
          <a:ext cx="571504" cy="357190"/>
        </p:xfrm>
        <a:graphic>
          <a:graphicData uri="http://schemas.openxmlformats.org/presentationml/2006/ole">
            <p:oleObj spid="_x0000_s2050" name="Equation" r:id="rId3" imgW="152280" imgH="164880" progId="Equation.3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1142976" y="5572140"/>
          <a:ext cx="571500" cy="357188"/>
        </p:xfrm>
        <a:graphic>
          <a:graphicData uri="http://schemas.openxmlformats.org/presentationml/2006/ole">
            <p:oleObj spid="_x0000_s2051" name="Equation" r:id="rId4" imgW="152280" imgH="164880" progId="Equation.3">
              <p:embed/>
            </p:oleObj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142976" y="6072206"/>
          <a:ext cx="571500" cy="357188"/>
        </p:xfrm>
        <a:graphic>
          <a:graphicData uri="http://schemas.openxmlformats.org/presentationml/2006/ole">
            <p:oleObj spid="_x0000_s2052" name="Equation" r:id="rId5" imgW="152280" imgH="164880" progId="Equation.3">
              <p:embed/>
            </p:oleObj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786050" y="6000768"/>
          <a:ext cx="571500" cy="357188"/>
        </p:xfrm>
        <a:graphic>
          <a:graphicData uri="http://schemas.openxmlformats.org/presentationml/2006/ole">
            <p:oleObj spid="_x0000_s2053" name="Equation" r:id="rId6" imgW="152280" imgH="164880" progId="Equation.3">
              <p:embed/>
            </p:oleObj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4429124" y="5000636"/>
          <a:ext cx="571500" cy="357188"/>
        </p:xfrm>
        <a:graphic>
          <a:graphicData uri="http://schemas.openxmlformats.org/presentationml/2006/ole">
            <p:oleObj spid="_x0000_s2054" name="Equation" r:id="rId7" imgW="152280" imgH="164880" progId="Equation.3">
              <p:embed/>
            </p:oleObj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4429124" y="5500702"/>
          <a:ext cx="571500" cy="357188"/>
        </p:xfrm>
        <a:graphic>
          <a:graphicData uri="http://schemas.openxmlformats.org/presentationml/2006/ole">
            <p:oleObj spid="_x0000_s2055" name="Equation" r:id="rId8" imgW="152280" imgH="164880" progId="Equation.3">
              <p:embed/>
            </p:oleObj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4429124" y="6000768"/>
          <a:ext cx="571500" cy="357188"/>
        </p:xfrm>
        <a:graphic>
          <a:graphicData uri="http://schemas.openxmlformats.org/presentationml/2006/ole">
            <p:oleObj spid="_x0000_s2056" name="Equation" r:id="rId9" imgW="152280" imgH="164880" progId="Equation.3">
              <p:embed/>
            </p:oleObj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15008" y="3643314"/>
            <a:ext cx="30718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</a:rPr>
              <a:t>K</a:t>
            </a:r>
            <a:r>
              <a:rPr lang="sr-Latn-ME" sz="2000" b="1" dirty="0" smtClean="0">
                <a:solidFill>
                  <a:schemeClr val="accent5">
                    <a:lumMod val="50000"/>
                  </a:schemeClr>
                </a:solidFill>
              </a:rPr>
              <a:t>onjukcija je tačna samo ako su p i q tačni iskazi.</a:t>
            </a:r>
            <a:endParaRPr lang="en-US" sz="20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428604"/>
            <a:ext cx="8429684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Disjunkcija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</a:rPr>
              <a:t> iskaza p i q je iskaz </a:t>
            </a:r>
            <a:r>
              <a:rPr lang="sr-Latn-ME" sz="28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</a:rPr>
              <a:t>p</a:t>
            </a:r>
            <a:r>
              <a:rPr lang="sr-Latn-ME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</a:rPr>
              <a:t>∨ </a:t>
            </a:r>
            <a:r>
              <a:rPr lang="en-US" sz="2800" b="1" dirty="0">
                <a:solidFill>
                  <a:srgbClr val="C00000"/>
                </a:solidFill>
              </a:rPr>
              <a:t>q 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</a:rPr>
              <a:t>kojem odgovara sledeća tablica:</a:t>
            </a:r>
          </a:p>
          <a:p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642909" y="2071678"/>
          <a:ext cx="4714908" cy="34290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636"/>
                <a:gridCol w="1571636"/>
                <a:gridCol w="1571636"/>
              </a:tblGrid>
              <a:tr h="889005">
                <a:tc>
                  <a:txBody>
                    <a:bodyPr/>
                    <a:lstStyle/>
                    <a:p>
                      <a:pPr algn="ctr"/>
                      <a:r>
                        <a:rPr lang="sr-Latn-ME" sz="28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p</a:t>
                      </a:r>
                      <a:endParaRPr lang="en-US" sz="28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8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q</a:t>
                      </a:r>
                      <a:endParaRPr lang="en-US" sz="28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C00000"/>
                          </a:solidFill>
                        </a:rPr>
                        <a:t>p</a:t>
                      </a:r>
                      <a:r>
                        <a:rPr lang="sr-Latn-ME" sz="2800" b="1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n-US" sz="2800" b="1" dirty="0" smtClean="0">
                          <a:solidFill>
                            <a:srgbClr val="C00000"/>
                          </a:solidFill>
                        </a:rPr>
                        <a:t>∨ q </a:t>
                      </a:r>
                      <a:endParaRPr lang="en-US" sz="2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635005">
                <a:tc>
                  <a:txBody>
                    <a:bodyPr/>
                    <a:lstStyle/>
                    <a:p>
                      <a:pPr algn="ctr"/>
                      <a:r>
                        <a:rPr lang="sr-Latn-ME" sz="28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sz="2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8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sz="2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8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sz="2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635005">
                <a:tc>
                  <a:txBody>
                    <a:bodyPr/>
                    <a:lstStyle/>
                    <a:p>
                      <a:pPr algn="ctr"/>
                      <a:r>
                        <a:rPr lang="sr-Latn-ME" sz="28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sz="2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8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sz="2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635005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8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sz="2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8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sz="2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63500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214414" y="4357694"/>
          <a:ext cx="500066" cy="357190"/>
        </p:xfrm>
        <a:graphic>
          <a:graphicData uri="http://schemas.openxmlformats.org/presentationml/2006/ole">
            <p:oleObj spid="_x0000_s3074" name="Equation" r:id="rId3" imgW="152280" imgH="164880" progId="Equation.3">
              <p:embed/>
            </p:oleObj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786050" y="3786190"/>
          <a:ext cx="500062" cy="357187"/>
        </p:xfrm>
        <a:graphic>
          <a:graphicData uri="http://schemas.openxmlformats.org/presentationml/2006/ole">
            <p:oleObj spid="_x0000_s3075" name="Equation" r:id="rId4" imgW="152280" imgH="164880" progId="Equation.3">
              <p:embed/>
            </p:oleObj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1285852" y="5000636"/>
          <a:ext cx="500062" cy="357187"/>
        </p:xfrm>
        <a:graphic>
          <a:graphicData uri="http://schemas.openxmlformats.org/presentationml/2006/ole">
            <p:oleObj spid="_x0000_s3076" name="Equation" r:id="rId5" imgW="152280" imgH="164880" progId="Equation.3">
              <p:embed/>
            </p:oleObj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4357686" y="5000636"/>
          <a:ext cx="500062" cy="357187"/>
        </p:xfrm>
        <a:graphic>
          <a:graphicData uri="http://schemas.openxmlformats.org/presentationml/2006/ole">
            <p:oleObj spid="_x0000_s3077" name="Equation" r:id="rId6" imgW="152280" imgH="164880" progId="Equation.3">
              <p:embed/>
            </p:oleObj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786050" y="5000636"/>
          <a:ext cx="500062" cy="357187"/>
        </p:xfrm>
        <a:graphic>
          <a:graphicData uri="http://schemas.openxmlformats.org/presentationml/2006/ole">
            <p:oleObj spid="_x0000_s3078" name="Equation" r:id="rId7" imgW="152280" imgH="16488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572132" y="2143116"/>
            <a:ext cx="35718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</a:rPr>
              <a:t>D</a:t>
            </a:r>
            <a:r>
              <a:rPr lang="sr-Latn-ME" sz="2000" b="1" dirty="0" smtClean="0">
                <a:solidFill>
                  <a:schemeClr val="accent5">
                    <a:lumMod val="50000"/>
                  </a:schemeClr>
                </a:solidFill>
              </a:rPr>
              <a:t>isjunkcija je netačna samo ako su oba iskaza netačna.</a:t>
            </a:r>
            <a:endParaRPr lang="en-US" sz="20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285728"/>
            <a:ext cx="8358246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Implikacija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</a:rPr>
              <a:t> iskaza p i q je iskaz </a:t>
            </a:r>
            <a:r>
              <a:rPr lang="sr-Latn-ME" sz="28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</a:rPr>
              <a:t>p</a:t>
            </a:r>
            <a:r>
              <a:rPr lang="en-US" sz="2800" b="1" dirty="0">
                <a:solidFill>
                  <a:srgbClr val="C00000"/>
                </a:solidFill>
              </a:rPr>
              <a:t>⇒</a:t>
            </a:r>
            <a:r>
              <a:rPr lang="en-US" sz="2800" b="1" dirty="0" smtClean="0">
                <a:solidFill>
                  <a:srgbClr val="C00000"/>
                </a:solidFill>
              </a:rPr>
              <a:t>q</a:t>
            </a:r>
            <a:r>
              <a:rPr lang="sr-Latn-ME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</a:rPr>
              <a:t>kojem odgovara sledeća tablica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</a:rPr>
              <a:t>:</a:t>
            </a:r>
            <a:r>
              <a:rPr lang="sr-Latn-ME" sz="28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endParaRPr lang="en-US" sz="2800" b="1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571472" y="2071678"/>
          <a:ext cx="4714908" cy="34290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636"/>
                <a:gridCol w="1571636"/>
                <a:gridCol w="1571636"/>
              </a:tblGrid>
              <a:tr h="889005">
                <a:tc>
                  <a:txBody>
                    <a:bodyPr/>
                    <a:lstStyle/>
                    <a:p>
                      <a:pPr algn="ctr"/>
                      <a:r>
                        <a:rPr lang="sr-Latn-ME" sz="28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p</a:t>
                      </a:r>
                      <a:endParaRPr lang="en-US" sz="28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8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q</a:t>
                      </a:r>
                      <a:endParaRPr lang="en-US" sz="28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C00000"/>
                          </a:solidFill>
                        </a:rPr>
                        <a:t>p⇒q</a:t>
                      </a:r>
                      <a:endParaRPr lang="en-US" sz="2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635005">
                <a:tc>
                  <a:txBody>
                    <a:bodyPr/>
                    <a:lstStyle/>
                    <a:p>
                      <a:pPr algn="ctr"/>
                      <a:r>
                        <a:rPr lang="sr-Latn-ME" sz="28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sz="2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8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sz="2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8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sz="2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635005">
                <a:tc>
                  <a:txBody>
                    <a:bodyPr/>
                    <a:lstStyle/>
                    <a:p>
                      <a:pPr algn="ctr"/>
                      <a:r>
                        <a:rPr lang="sr-Latn-ME" sz="28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sz="2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b="1" dirty="0" smtClean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635005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8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sz="2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8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sz="2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63500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8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n-US" sz="2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786050" y="3714752"/>
          <a:ext cx="357190" cy="357190"/>
        </p:xfrm>
        <a:graphic>
          <a:graphicData uri="http://schemas.openxmlformats.org/presentationml/2006/ole">
            <p:oleObj spid="_x0000_s4098" name="Equation" r:id="rId3" imgW="152280" imgH="164880" progId="Equation.3">
              <p:embed/>
            </p:oleObj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4357686" y="3714752"/>
          <a:ext cx="357187" cy="357188"/>
        </p:xfrm>
        <a:graphic>
          <a:graphicData uri="http://schemas.openxmlformats.org/presentationml/2006/ole">
            <p:oleObj spid="_x0000_s4099" name="Equation" r:id="rId4" imgW="152280" imgH="164880" progId="Equation.3">
              <p:embed/>
            </p:oleObj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214414" y="4357694"/>
          <a:ext cx="357187" cy="357188"/>
        </p:xfrm>
        <a:graphic>
          <a:graphicData uri="http://schemas.openxmlformats.org/presentationml/2006/ole">
            <p:oleObj spid="_x0000_s4100" name="Equation" r:id="rId5" imgW="152280" imgH="164880" progId="Equation.3">
              <p:embed/>
            </p:oleObj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214414" y="5000636"/>
          <a:ext cx="357187" cy="357188"/>
        </p:xfrm>
        <a:graphic>
          <a:graphicData uri="http://schemas.openxmlformats.org/presentationml/2006/ole">
            <p:oleObj spid="_x0000_s4101" name="Equation" r:id="rId6" imgW="152280" imgH="164880" progId="Equation.3">
              <p:embed/>
            </p:oleObj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786050" y="5000636"/>
          <a:ext cx="357187" cy="357188"/>
        </p:xfrm>
        <a:graphic>
          <a:graphicData uri="http://schemas.openxmlformats.org/presentationml/2006/ole">
            <p:oleObj spid="_x0000_s4102" name="Equation" r:id="rId7" imgW="152280" imgH="164880" progId="Equation.3">
              <p:embed/>
            </p:oleObj>
          </a:graphicData>
        </a:graphic>
      </p:graphicFrame>
      <p:sp>
        <p:nvSpPr>
          <p:cNvPr id="10" name="Rectangle 9"/>
          <p:cNvSpPr/>
          <p:nvPr/>
        </p:nvSpPr>
        <p:spPr>
          <a:xfrm>
            <a:off x="214282" y="5715016"/>
            <a:ext cx="864399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b="1" dirty="0"/>
              <a:t>Implikacija je netačna jedino u slučaju kada je iskaz p</a:t>
            </a:r>
          </a:p>
          <a:p>
            <a:r>
              <a:rPr lang="en-US" sz="2400" b="1" dirty="0"/>
              <a:t>tačan i iskaz q netačan.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</TotalTime>
  <Words>758</Words>
  <Application>Microsoft Office PowerPoint</Application>
  <PresentationFormat>On-screen Show (4:3)</PresentationFormat>
  <Paragraphs>253</Paragraphs>
  <Slides>25</Slides>
  <Notes>0</Notes>
  <HiddenSlides>3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Trek</vt:lpstr>
      <vt:lpstr>Equation</vt:lpstr>
      <vt:lpstr>Iskazi  </vt:lpstr>
      <vt:lpstr>Šta je iskaz? Uočimo primjere:</vt:lpstr>
      <vt:lpstr>Da li iz ovih primjera možemo nešto zaključiti?</vt:lpstr>
      <vt:lpstr>Pod iskazom se podrazumijeva bilo koja rečenica za koju se zna da može biti samo tačna ili samo netačna.</vt:lpstr>
      <vt:lpstr>Dakle, u našem primjeru iskazi su drugi, treći i peti primjer jer oni imaju jednu istinitosnu vrijednost, tj. ili su tačni ili su netačni.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TABLIČNA METoda  </vt:lpstr>
      <vt:lpstr>Zad2.  </vt:lpstr>
      <vt:lpstr>Slide 18</vt:lpstr>
      <vt:lpstr>2. METODA SVODJENJA NA APSURD (PROTIVUREČNOST)</vt:lpstr>
      <vt:lpstr>1. Dokazati da je formula tautologija svodjenjem na apsurd</vt:lpstr>
      <vt:lpstr>Pored pomenutih formula koje predstavljaju tautologije, postoje još neke koje su odredjeni zakoni:</vt:lpstr>
      <vt:lpstr>Slide 22</vt:lpstr>
      <vt:lpstr>Slide 23</vt:lpstr>
      <vt:lpstr>Slide 24</vt:lpstr>
      <vt:lpstr>DOMAĆI:Dokazati da su sledeće formule tautologije: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Iskazi  </dc:title>
  <dc:creator>owner</dc:creator>
  <cp:lastModifiedBy>Petar</cp:lastModifiedBy>
  <cp:revision>17</cp:revision>
  <dcterms:created xsi:type="dcterms:W3CDTF">2011-09-06T18:37:27Z</dcterms:created>
  <dcterms:modified xsi:type="dcterms:W3CDTF">2020-09-23T17:01:18Z</dcterms:modified>
</cp:coreProperties>
</file>