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3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3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7CF7A8-49AA-4F40-9125-16F387582C3B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/>
      <dgm:spPr/>
    </dgm:pt>
    <dgm:pt modelId="{E9A3C928-D1A9-42FE-B61C-C7F48D40D5D9}" type="pres">
      <dgm:prSet presAssocID="{587CF7A8-49AA-4F40-9125-16F387582C3B}" presName="diagram" presStyleCnt="0">
        <dgm:presLayoutVars>
          <dgm:dir/>
        </dgm:presLayoutVars>
      </dgm:prSet>
      <dgm:spPr/>
    </dgm:pt>
  </dgm:ptLst>
  <dgm:cxnLst>
    <dgm:cxn modelId="{77F97FF4-EDC3-4055-87F5-A4BD9A29BB39}" type="presOf" srcId="{587CF7A8-49AA-4F40-9125-16F387582C3B}" destId="{E9A3C928-D1A9-42FE-B61C-C7F48D40D5D9}" srcOrd="0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43FFE-FFC3-4E21-99E0-82F3E62AB9DF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66746-268E-450F-BB9F-E6208F328E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22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061076" y="4350404"/>
            <a:ext cx="4741041" cy="276999"/>
          </a:xfrm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978385"/>
              </p:ext>
            </p:extLst>
          </p:nvPr>
        </p:nvGraphicFramePr>
        <p:xfrm>
          <a:off x="381000" y="304800"/>
          <a:ext cx="8610600" cy="618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533400" y="838200"/>
            <a:ext cx="7772400" cy="5410200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RELATIVE CLAUSES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641136"/>
      </p:ext>
    </p:extLst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tr-TR" dirty="0">
                <a:latin typeface="Arial Narrow" pitchFamily="34" charset="0"/>
              </a:rPr>
              <a:t>1</a:t>
            </a:r>
            <a:r>
              <a:rPr lang="en-US" dirty="0">
                <a:latin typeface="Arial Narrow" pitchFamily="34" charset="0"/>
              </a:rPr>
              <a:t>The nurse who is looking after my mother is very kind to her.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	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2. Luggage that is left unattended will be taken away by police.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	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3. Who’s that good-looking man who is talking to Alice?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	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4. All the rubbish that is </a:t>
            </a:r>
            <a:r>
              <a:rPr lang="tr-TR" dirty="0">
                <a:latin typeface="Arial Narrow" pitchFamily="34" charset="0"/>
              </a:rPr>
              <a:t>thrown away</a:t>
            </a:r>
            <a:r>
              <a:rPr lang="en-US" dirty="0">
                <a:latin typeface="Arial Narrow" pitchFamily="34" charset="0"/>
              </a:rPr>
              <a:t> in the sea is a real danger to health.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	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5. Do you know the man who is standing near the door?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dirty="0">
                <a:latin typeface="Arial Narrow" pitchFamily="34" charset="0"/>
              </a:rPr>
              <a:t>	</a:t>
            </a:r>
            <a:endParaRPr lang="tr-TR" dirty="0"/>
          </a:p>
        </p:txBody>
      </p:sp>
      <p:pic>
        <p:nvPicPr>
          <p:cNvPr id="6147" name="Picture 3" descr="C:\Users\ercanlı\Downloads\supertop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38800"/>
            <a:ext cx="1379659" cy="90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34751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440160"/>
          </a:xfrm>
        </p:spPr>
        <p:txBody>
          <a:bodyPr>
            <a:normAutofit fontScale="90000"/>
          </a:bodyPr>
          <a:lstStyle/>
          <a:p>
            <a:pPr algn="l"/>
            <a:br>
              <a:rPr lang="tr-TR" dirty="0">
                <a:latin typeface="Arial Narrow" pitchFamily="34" charset="0"/>
              </a:rPr>
            </a:br>
            <a:r>
              <a:rPr lang="tr-TR" sz="3600" dirty="0">
                <a:latin typeface="Arial Narrow" pitchFamily="34" charset="0"/>
              </a:rPr>
              <a:t>1.Th</a:t>
            </a:r>
            <a:r>
              <a:rPr lang="en-US" sz="3600" dirty="0">
                <a:latin typeface="Arial Narrow" pitchFamily="34" charset="0"/>
              </a:rPr>
              <a:t>e nurse looking after my mother is very kind to her.</a:t>
            </a:r>
            <a:br>
              <a:rPr lang="en-US" sz="3600" dirty="0">
                <a:latin typeface="Arial Narrow" pitchFamily="34" charset="0"/>
              </a:rPr>
            </a:b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2.</a:t>
            </a:r>
            <a:r>
              <a:rPr lang="en-US" dirty="0">
                <a:latin typeface="Arial Narrow" pitchFamily="34" charset="0"/>
              </a:rPr>
              <a:t> Luggage left unattended will be taken away by police.</a:t>
            </a:r>
          </a:p>
          <a:p>
            <a:pPr marL="0" indent="0">
              <a:buNone/>
            </a:pPr>
            <a:r>
              <a:rPr lang="tr-TR" dirty="0"/>
              <a:t>3. </a:t>
            </a:r>
            <a:r>
              <a:rPr lang="en-US" dirty="0">
                <a:latin typeface="Arial Narrow" pitchFamily="34" charset="0"/>
              </a:rPr>
              <a:t>Who’s that good-looking man talking to Alice?</a:t>
            </a:r>
          </a:p>
          <a:p>
            <a:pPr marL="0" indent="0">
              <a:buNone/>
            </a:pPr>
            <a:r>
              <a:rPr lang="tr-TR" dirty="0">
                <a:latin typeface="Arial Narrow" pitchFamily="34" charset="0"/>
              </a:rPr>
              <a:t>4. </a:t>
            </a:r>
            <a:r>
              <a:rPr lang="en-US" dirty="0">
                <a:latin typeface="Arial Narrow" pitchFamily="34" charset="0"/>
              </a:rPr>
              <a:t>All the rubbish </a:t>
            </a:r>
            <a:r>
              <a:rPr lang="tr-TR" dirty="0">
                <a:latin typeface="Arial Narrow" pitchFamily="34" charset="0"/>
              </a:rPr>
              <a:t>thrown away</a:t>
            </a:r>
            <a:r>
              <a:rPr lang="en-US" dirty="0">
                <a:latin typeface="Arial Narrow" pitchFamily="34" charset="0"/>
              </a:rPr>
              <a:t> in the sea is a real danger to health.</a:t>
            </a:r>
          </a:p>
          <a:p>
            <a:pPr marL="0" indent="0">
              <a:buNone/>
            </a:pPr>
            <a:r>
              <a:rPr lang="tr-TR" dirty="0">
                <a:latin typeface="Arial Narrow" pitchFamily="34" charset="0"/>
              </a:rPr>
              <a:t>5. </a:t>
            </a:r>
            <a:r>
              <a:rPr lang="en-US" dirty="0">
                <a:latin typeface="Arial Narrow" pitchFamily="34" charset="0"/>
              </a:rPr>
              <a:t>Do you know the man standing near the door?</a:t>
            </a:r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572329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>
                <a:solidFill>
                  <a:srgbClr val="92D05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644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993505"/>
          </a:xfrm>
        </p:spPr>
        <p:txBody>
          <a:bodyPr/>
          <a:lstStyle/>
          <a:p>
            <a:pPr marL="216000" lvl="0" indent="-216000" algn="ctr">
              <a:buNone/>
            </a:pPr>
            <a:r>
              <a:rPr lang="es-ES" sz="7200" b="1" dirty="0">
                <a:solidFill>
                  <a:srgbClr val="2300DC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  <a:t>And... </a:t>
            </a:r>
            <a:r>
              <a:rPr lang="es-ES" sz="7200" b="1" dirty="0" err="1">
                <a:solidFill>
                  <a:srgbClr val="2300DC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  <a:t>that's</a:t>
            </a:r>
            <a:r>
              <a:rPr lang="es-ES" sz="7200" b="1" dirty="0">
                <a:solidFill>
                  <a:srgbClr val="2300DC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  <a:t> </a:t>
            </a:r>
            <a:r>
              <a:rPr lang="es-ES" sz="7200" b="1" dirty="0" err="1">
                <a:solidFill>
                  <a:srgbClr val="2300DC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  <a:t>all</a:t>
            </a:r>
            <a:r>
              <a:rPr lang="es-ES" sz="7200" b="1" dirty="0">
                <a:solidFill>
                  <a:srgbClr val="2300DC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  <a:t>!</a:t>
            </a:r>
          </a:p>
          <a:p>
            <a:pPr marL="216000" lvl="0" indent="-216000" algn="ctr">
              <a:buNone/>
            </a:pPr>
            <a:endParaRPr lang="es-ES" b="1" dirty="0">
              <a:solidFill>
                <a:srgbClr val="2300DC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</a:endParaRPr>
          </a:p>
          <a:p>
            <a:pPr marL="216000" lvl="0" indent="-216000" algn="ctr">
              <a:buNone/>
            </a:pPr>
            <a:endParaRPr lang="es-ES" b="1" dirty="0">
              <a:solidFill>
                <a:srgbClr val="2300DC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</a:endParaRPr>
          </a:p>
          <a:p>
            <a:endParaRPr lang="tr-TR" dirty="0"/>
          </a:p>
        </p:txBody>
      </p:sp>
      <p:pic>
        <p:nvPicPr>
          <p:cNvPr id="6" name="Picture 5" descr="C:\Users\ercanlı\Desktop\Yeni klasör\benim hazırladıklarım\smiles\smiley_with_thumbs_up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29000"/>
            <a:ext cx="40324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515735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ercanlı\Downloads\t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92088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955172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ercanlı\Downloads\relative-claus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18"/>
            <a:ext cx="9145016" cy="661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271383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2042" y="1906606"/>
            <a:ext cx="3810199" cy="2662267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None/>
              <a:defRPr lang="es-ES" sz="32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Char char="●"/>
              <a:defRPr lang="es-ES" sz="32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9pPr>
          </a:lstStyle>
          <a:p>
            <a:pPr lvl="0"/>
            <a:r>
              <a:rPr lang="es-ES" sz="2200" b="1" dirty="0" err="1">
                <a:solidFill>
                  <a:srgbClr val="198A8A"/>
                </a:solidFill>
              </a:rPr>
              <a:t>Essential</a:t>
            </a:r>
            <a:r>
              <a:rPr lang="es-ES" sz="2200" b="1" dirty="0">
                <a:solidFill>
                  <a:srgbClr val="198A8A"/>
                </a:solidFill>
              </a:rPr>
              <a:t> </a:t>
            </a:r>
            <a:r>
              <a:rPr lang="es-ES" sz="2200" b="1" dirty="0" err="1">
                <a:solidFill>
                  <a:srgbClr val="198A8A"/>
                </a:solidFill>
              </a:rPr>
              <a:t>information</a:t>
            </a:r>
            <a:endParaRPr lang="es-ES" sz="2200" b="1" dirty="0">
              <a:solidFill>
                <a:srgbClr val="198A8A"/>
              </a:solidFill>
            </a:endParaRPr>
          </a:p>
          <a:p>
            <a:pPr lvl="0"/>
            <a:r>
              <a:rPr lang="es-ES" sz="2200" b="1" dirty="0">
                <a:solidFill>
                  <a:srgbClr val="198A8A"/>
                </a:solidFill>
              </a:rPr>
              <a:t>No </a:t>
            </a:r>
            <a:r>
              <a:rPr lang="es-ES" sz="2200" b="1" dirty="0" err="1">
                <a:solidFill>
                  <a:srgbClr val="198A8A"/>
                </a:solidFill>
              </a:rPr>
              <a:t>commas</a:t>
            </a:r>
            <a:endParaRPr lang="es-ES" sz="2200" b="1" dirty="0">
              <a:solidFill>
                <a:srgbClr val="198A8A"/>
              </a:solidFill>
            </a:endParaRPr>
          </a:p>
          <a:p>
            <a:pPr lvl="0"/>
            <a:r>
              <a:rPr lang="es-ES" sz="2200" b="1" dirty="0">
                <a:solidFill>
                  <a:srgbClr val="198A8A"/>
                </a:solidFill>
              </a:rPr>
              <a:t>“</a:t>
            </a:r>
            <a:r>
              <a:rPr lang="es-ES" sz="2200" b="1" dirty="0" err="1">
                <a:solidFill>
                  <a:srgbClr val="198A8A"/>
                </a:solidFill>
              </a:rPr>
              <a:t>That</a:t>
            </a:r>
            <a:r>
              <a:rPr lang="es-ES" sz="2200" b="1" dirty="0">
                <a:solidFill>
                  <a:srgbClr val="198A8A"/>
                </a:solidFill>
              </a:rPr>
              <a:t>”</a:t>
            </a:r>
          </a:p>
          <a:p>
            <a:pPr lvl="0"/>
            <a:r>
              <a:rPr lang="es-ES" sz="2200" b="1" dirty="0" err="1">
                <a:solidFill>
                  <a:srgbClr val="198A8A"/>
                </a:solidFill>
              </a:rPr>
              <a:t>Omission</a:t>
            </a:r>
            <a:r>
              <a:rPr lang="es-ES" sz="2200" b="1" dirty="0">
                <a:solidFill>
                  <a:srgbClr val="198A8A"/>
                </a:solidFill>
              </a:rPr>
              <a:t> of </a:t>
            </a:r>
            <a:r>
              <a:rPr lang="es-ES" sz="2200" b="1" dirty="0" err="1">
                <a:solidFill>
                  <a:srgbClr val="198A8A"/>
                </a:solidFill>
              </a:rPr>
              <a:t>relative</a:t>
            </a:r>
            <a:r>
              <a:rPr lang="es-ES" sz="2200" b="1" dirty="0">
                <a:solidFill>
                  <a:srgbClr val="198A8A"/>
                </a:solidFill>
              </a:rPr>
              <a:t> (</a:t>
            </a:r>
            <a:r>
              <a:rPr lang="es-ES" sz="2200" b="1" dirty="0" err="1">
                <a:solidFill>
                  <a:srgbClr val="198A8A"/>
                </a:solidFill>
              </a:rPr>
              <a:t>when</a:t>
            </a:r>
            <a:r>
              <a:rPr lang="es-ES" sz="2200" b="1" dirty="0">
                <a:solidFill>
                  <a:srgbClr val="198A8A"/>
                </a:solidFill>
              </a:rPr>
              <a:t> </a:t>
            </a:r>
            <a:r>
              <a:rPr lang="es-ES" sz="2200" b="1" dirty="0" err="1">
                <a:solidFill>
                  <a:srgbClr val="198A8A"/>
                </a:solidFill>
              </a:rPr>
              <a:t>it's</a:t>
            </a:r>
            <a:r>
              <a:rPr lang="es-ES" sz="2200" b="1" dirty="0">
                <a:solidFill>
                  <a:srgbClr val="198A8A"/>
                </a:solidFill>
              </a:rPr>
              <a:t> NOT </a:t>
            </a:r>
            <a:r>
              <a:rPr lang="es-ES" sz="2200" b="1" dirty="0" err="1">
                <a:solidFill>
                  <a:srgbClr val="198A8A"/>
                </a:solidFill>
              </a:rPr>
              <a:t>the</a:t>
            </a:r>
            <a:r>
              <a:rPr lang="es-ES" sz="2200" b="1" dirty="0">
                <a:solidFill>
                  <a:srgbClr val="198A8A"/>
                </a:solidFill>
              </a:rPr>
              <a:t> </a:t>
            </a:r>
            <a:r>
              <a:rPr lang="es-ES" sz="2200" b="1" dirty="0" err="1">
                <a:solidFill>
                  <a:srgbClr val="198A8A"/>
                </a:solidFill>
              </a:rPr>
              <a:t>subject</a:t>
            </a:r>
            <a:r>
              <a:rPr lang="es-ES" sz="2200" b="1" dirty="0">
                <a:solidFill>
                  <a:srgbClr val="198A8A"/>
                </a:solidFill>
              </a:rPr>
              <a:t>)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2947" y="1906606"/>
            <a:ext cx="3810199" cy="2323713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None/>
              <a:defRPr lang="es-ES" sz="32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Char char="●"/>
              <a:defRPr lang="es-ES" sz="32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HG Mincho Light J" pitchFamily="2"/>
                <a:cs typeface="Arial Unicode MS" pitchFamily="2"/>
              </a:defRPr>
            </a:lvl9pPr>
          </a:lstStyle>
          <a:p>
            <a:pPr lvl="0"/>
            <a:r>
              <a:rPr lang="es-ES" sz="2200" b="1">
                <a:solidFill>
                  <a:srgbClr val="198A8A"/>
                </a:solidFill>
              </a:rPr>
              <a:t>Extra information</a:t>
            </a:r>
          </a:p>
          <a:p>
            <a:pPr lvl="0"/>
            <a:r>
              <a:rPr lang="es-ES" sz="2200" b="1">
                <a:solidFill>
                  <a:srgbClr val="198A8A"/>
                </a:solidFill>
              </a:rPr>
              <a:t>Commas</a:t>
            </a:r>
          </a:p>
          <a:p>
            <a:pPr lvl="0"/>
            <a:r>
              <a:rPr lang="es-ES" sz="2200" b="1">
                <a:solidFill>
                  <a:srgbClr val="198A8A"/>
                </a:solidFill>
              </a:rPr>
              <a:t>NO “that”</a:t>
            </a:r>
          </a:p>
          <a:p>
            <a:pPr lvl="0"/>
            <a:r>
              <a:rPr lang="es-ES" sz="2200" b="1">
                <a:solidFill>
                  <a:srgbClr val="198A8A"/>
                </a:solidFill>
              </a:rPr>
              <a:t>NO omission of relative.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908720"/>
            <a:ext cx="8244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DEFINING </a:t>
            </a:r>
            <a:r>
              <a:rPr lang="tr-TR" sz="4000" dirty="0"/>
              <a:t>                 </a:t>
            </a:r>
            <a:r>
              <a:rPr lang="tr-TR" sz="4000" dirty="0">
                <a:solidFill>
                  <a:srgbClr val="FF0000"/>
                </a:solidFill>
              </a:rPr>
              <a:t>NON-DEFINING</a:t>
            </a:r>
          </a:p>
        </p:txBody>
      </p:sp>
    </p:spTree>
    <p:extLst>
      <p:ext uri="{BB962C8B-B14F-4D97-AF65-F5344CB8AC3E}">
        <p14:creationId xmlns:p14="http://schemas.microsoft.com/office/powerpoint/2010/main" val="28972433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dirty="0">
                <a:solidFill>
                  <a:srgbClr val="FFFFFF"/>
                </a:solidFill>
              </a:rPr>
              <a:t>No</a:t>
            </a:r>
            <a:r>
              <a:rPr lang="tr-TR" dirty="0">
                <a:solidFill>
                  <a:srgbClr val="FFFFFF"/>
                </a:solidFill>
              </a:rPr>
              <a:t>DEFI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92500" lnSpcReduction="20000"/>
          </a:bodyPr>
          <a:lstStyle/>
          <a:p>
            <a:pPr marL="216000" lvl="0" indent="-216000">
              <a:buNone/>
            </a:pPr>
            <a:endParaRPr lang="tr-TR" b="1" dirty="0">
              <a:solidFill>
                <a:srgbClr val="94006B"/>
              </a:solidFill>
              <a:latin typeface="Comic Sans MS" pitchFamily="66"/>
            </a:endParaRPr>
          </a:p>
          <a:p>
            <a:pPr marL="216000" lvl="0" indent="-216000">
              <a:buNone/>
            </a:pP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The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woman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 </a:t>
            </a:r>
            <a:r>
              <a:rPr lang="es-ES" b="1" dirty="0" err="1">
                <a:solidFill>
                  <a:srgbClr val="2300DC"/>
                </a:solidFill>
                <a:latin typeface="Comic Sans MS" pitchFamily="66"/>
              </a:rPr>
              <a:t>who</a:t>
            </a: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2300DC"/>
                </a:solidFill>
                <a:latin typeface="Comic Sans MS" pitchFamily="66"/>
              </a:rPr>
              <a:t>lives</a:t>
            </a: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2300DC"/>
                </a:solidFill>
                <a:latin typeface="Comic Sans MS" pitchFamily="66"/>
              </a:rPr>
              <a:t>next</a:t>
            </a: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2300DC"/>
                </a:solidFill>
                <a:latin typeface="Comic Sans MS" pitchFamily="66"/>
              </a:rPr>
              <a:t>door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is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a doctor.</a:t>
            </a:r>
          </a:p>
          <a:p>
            <a:pPr marL="216000" lvl="0" indent="-216000">
              <a:buNone/>
            </a:pP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            </a:t>
            </a:r>
            <a:r>
              <a:rPr lang="es-ES" b="1" dirty="0">
                <a:solidFill>
                  <a:srgbClr val="2323DC"/>
                </a:solidFill>
                <a:latin typeface="Comic Sans MS" pitchFamily="66"/>
              </a:rPr>
              <a:t>(</a:t>
            </a:r>
            <a:r>
              <a:rPr lang="es-ES" b="1" dirty="0" err="1">
                <a:solidFill>
                  <a:srgbClr val="2323DC"/>
                </a:solidFill>
                <a:latin typeface="Comic Sans MS" pitchFamily="66"/>
              </a:rPr>
              <a:t>that</a:t>
            </a:r>
            <a:r>
              <a:rPr lang="es-ES" b="1" dirty="0">
                <a:solidFill>
                  <a:srgbClr val="2323DC"/>
                </a:solidFill>
                <a:latin typeface="Comic Sans MS" pitchFamily="66"/>
              </a:rPr>
              <a:t>)</a:t>
            </a:r>
          </a:p>
          <a:p>
            <a:pPr marL="216000" lvl="0" indent="-216000">
              <a:buNone/>
            </a:pPr>
            <a:endParaRPr lang="es-ES" b="1" dirty="0">
              <a:solidFill>
                <a:srgbClr val="94006B"/>
              </a:solidFill>
              <a:latin typeface="Comic Sans MS" pitchFamily="66"/>
            </a:endParaRPr>
          </a:p>
          <a:p>
            <a:pPr marL="216000" lvl="0" indent="-216000">
              <a:buNone/>
            </a:pPr>
            <a:endParaRPr lang="es-ES" b="1" dirty="0">
              <a:solidFill>
                <a:srgbClr val="94006B"/>
              </a:solidFill>
              <a:latin typeface="Comic Sans MS" pitchFamily="66"/>
            </a:endParaRPr>
          </a:p>
          <a:p>
            <a:pPr marL="216000" lvl="0" indent="-216000">
              <a:buNone/>
            </a:pP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The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woman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 </a:t>
            </a:r>
            <a:r>
              <a:rPr lang="es-ES" b="1" dirty="0" err="1">
                <a:solidFill>
                  <a:srgbClr val="2323DC"/>
                </a:solidFill>
                <a:latin typeface="Comic Sans MS" pitchFamily="66"/>
              </a:rPr>
              <a:t>who</a:t>
            </a:r>
            <a:r>
              <a:rPr lang="es-ES" b="1" dirty="0">
                <a:solidFill>
                  <a:srgbClr val="2323DC"/>
                </a:solidFill>
                <a:latin typeface="Comic Sans MS" pitchFamily="66"/>
              </a:rPr>
              <a:t>  I </a:t>
            </a:r>
            <a:r>
              <a:rPr lang="es-ES" b="1" dirty="0" err="1">
                <a:solidFill>
                  <a:srgbClr val="2323DC"/>
                </a:solidFill>
                <a:latin typeface="Comic Sans MS" pitchFamily="66"/>
              </a:rPr>
              <a:t>wanted</a:t>
            </a:r>
            <a:r>
              <a:rPr lang="es-ES" b="1" dirty="0">
                <a:solidFill>
                  <a:srgbClr val="2323DC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2323DC"/>
                </a:solidFill>
                <a:latin typeface="Comic Sans MS" pitchFamily="66"/>
              </a:rPr>
              <a:t>to</a:t>
            </a:r>
            <a:r>
              <a:rPr lang="es-ES" b="1" dirty="0">
                <a:solidFill>
                  <a:srgbClr val="2323DC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2323DC"/>
                </a:solidFill>
                <a:latin typeface="Comic Sans MS" pitchFamily="66"/>
              </a:rPr>
              <a:t>see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is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</a:t>
            </a:r>
            <a:r>
              <a:rPr lang="es-ES" b="1" dirty="0" err="1">
                <a:solidFill>
                  <a:srgbClr val="94006B"/>
                </a:solidFill>
                <a:latin typeface="Comic Sans MS" pitchFamily="66"/>
              </a:rPr>
              <a:t>away</a:t>
            </a: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.</a:t>
            </a:r>
          </a:p>
          <a:p>
            <a:pPr marL="216000" lvl="0" indent="-216000">
              <a:buNone/>
            </a:pPr>
            <a:r>
              <a:rPr lang="es-ES" b="1" dirty="0">
                <a:solidFill>
                  <a:srgbClr val="94006B"/>
                </a:solidFill>
                <a:latin typeface="Comic Sans MS" pitchFamily="66"/>
              </a:rPr>
              <a:t>             </a:t>
            </a: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(</a:t>
            </a:r>
            <a:r>
              <a:rPr lang="es-ES" b="1" dirty="0" err="1">
                <a:solidFill>
                  <a:srgbClr val="2300DC"/>
                </a:solidFill>
                <a:latin typeface="Comic Sans MS" pitchFamily="66"/>
              </a:rPr>
              <a:t>that</a:t>
            </a: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)</a:t>
            </a:r>
          </a:p>
          <a:p>
            <a:pPr marL="216000" lvl="0" indent="-216000">
              <a:buNone/>
            </a:pPr>
            <a:r>
              <a:rPr lang="es-ES" b="1" dirty="0">
                <a:solidFill>
                  <a:srgbClr val="2300DC"/>
                </a:solidFill>
                <a:latin typeface="Comic Sans MS" pitchFamily="66"/>
              </a:rPr>
              <a:t>               (Ø)</a:t>
            </a:r>
          </a:p>
          <a:p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435368" y="533400"/>
            <a:ext cx="8314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DEFINING RELATIVE CLAUSE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20018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1442864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Susan, </a:t>
            </a:r>
            <a:r>
              <a:rPr lang="tr-TR" u="sng" dirty="0"/>
              <a:t>who works in that company</a:t>
            </a:r>
            <a:r>
              <a:rPr lang="tr-TR" dirty="0"/>
              <a:t>, is such a well-qualified person.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3" y="2057400"/>
            <a:ext cx="8229600" cy="4375289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600" dirty="0">
                <a:solidFill>
                  <a:srgbClr val="FF0000"/>
                </a:solidFill>
              </a:rPr>
              <a:t>Our college, </a:t>
            </a:r>
            <a:r>
              <a:rPr lang="tr-TR" sz="3600" u="sng" dirty="0">
                <a:solidFill>
                  <a:srgbClr val="FF0000"/>
                </a:solidFill>
              </a:rPr>
              <a:t>which gives education in English</a:t>
            </a:r>
            <a:r>
              <a:rPr lang="tr-TR" sz="3600" dirty="0">
                <a:solidFill>
                  <a:srgbClr val="FF0000"/>
                </a:solidFill>
              </a:rPr>
              <a:t>, accepts students with scholarship.</a:t>
            </a:r>
          </a:p>
        </p:txBody>
      </p:sp>
      <p:sp>
        <p:nvSpPr>
          <p:cNvPr id="5" name="Rectangle 4"/>
          <p:cNvSpPr/>
          <p:nvPr/>
        </p:nvSpPr>
        <p:spPr>
          <a:xfrm>
            <a:off x="20782" y="152400"/>
            <a:ext cx="8610601" cy="1754326"/>
          </a:xfrm>
          <a:prstGeom prst="rect">
            <a:avLst/>
          </a:prstGeom>
          <a:ln w="76200">
            <a:solidFill>
              <a:srgbClr val="CD03A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NON-DEFINING RELATIVE CLAUSES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66268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/>
              <a:t>Relative clauses as sentence modifiers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  <a:ln>
            <a:solidFill>
              <a:srgbClr val="00B0F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>
            <a:bevelT/>
            <a:extrusionClr>
              <a:srgbClr val="00B050"/>
            </a:extrusion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When a relative clause begins with “</a:t>
            </a:r>
            <a:r>
              <a:rPr lang="en-US" dirty="0">
                <a:solidFill>
                  <a:srgbClr val="FF0000"/>
                </a:solidFill>
              </a:rPr>
              <a:t>which”, </a:t>
            </a:r>
            <a:r>
              <a:rPr lang="en-US" dirty="0"/>
              <a:t>we can use it to comment on the whole sentence. </a:t>
            </a:r>
          </a:p>
          <a:p>
            <a:pPr>
              <a:buNone/>
            </a:pPr>
            <a:r>
              <a:rPr lang="en-US" dirty="0"/>
              <a:t>	</a:t>
            </a:r>
          </a:p>
          <a:p>
            <a:pPr>
              <a:buNone/>
            </a:pPr>
            <a:r>
              <a:rPr lang="en-US" dirty="0"/>
              <a:t>	They didn’t bring any food, </a:t>
            </a:r>
            <a:r>
              <a:rPr lang="en-US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which is unusual, </a:t>
            </a:r>
            <a:r>
              <a:rPr lang="en-US" dirty="0"/>
              <a:t>since they always bring snacks. </a:t>
            </a:r>
          </a:p>
          <a:p>
            <a:pPr>
              <a:buNone/>
            </a:pPr>
            <a:r>
              <a:rPr lang="en-US" dirty="0"/>
              <a:t>	She called me at midnight, </a:t>
            </a:r>
            <a:r>
              <a:rPr lang="en-US" u="sng" dirty="0">
                <a:solidFill>
                  <a:srgbClr val="CD03A7"/>
                </a:solidFill>
              </a:rPr>
              <a:t>which was rude, </a:t>
            </a:r>
            <a:r>
              <a:rPr lang="en-US" dirty="0"/>
              <a:t>because she knows I work early mornings.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6651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v"/>
            </a:pPr>
            <a:r>
              <a:rPr lang="tr-TR" sz="3600" dirty="0"/>
              <a:t>The house, </a:t>
            </a:r>
            <a:r>
              <a:rPr lang="tr-TR" sz="3600" dirty="0">
                <a:solidFill>
                  <a:srgbClr val="FF0000"/>
                </a:solidFill>
              </a:rPr>
              <a:t>the roof of which </a:t>
            </a:r>
            <a:r>
              <a:rPr lang="tr-TR" sz="3600" dirty="0"/>
              <a:t>is broken, should be 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The English book, </a:t>
            </a:r>
            <a:r>
              <a:rPr lang="tr-TR" dirty="0">
                <a:solidFill>
                  <a:srgbClr val="CD03A7"/>
                </a:solidFill>
              </a:rPr>
              <a:t>the exercises of which are a bit hard</a:t>
            </a:r>
            <a:r>
              <a:rPr lang="tr-TR" dirty="0"/>
              <a:t>, gives a through explanation about the g</a:t>
            </a:r>
          </a:p>
          <a:p>
            <a:pPr marL="0" indent="0">
              <a:buNone/>
            </a:pPr>
            <a:r>
              <a:rPr lang="tr-TR" dirty="0"/>
              <a:t>rammar.</a:t>
            </a:r>
          </a:p>
          <a:p>
            <a:pPr marL="0" indent="0">
              <a:buNone/>
            </a:pPr>
            <a:r>
              <a:rPr lang="tr-TR" dirty="0"/>
              <a:t>Instead of whose ,                 can also be used.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I have two sisters, </a:t>
            </a:r>
            <a:r>
              <a:rPr lang="tr-TR" dirty="0">
                <a:solidFill>
                  <a:srgbClr val="CD03A7"/>
                </a:solidFill>
              </a:rPr>
              <a:t>both of whom </a:t>
            </a:r>
            <a:r>
              <a:rPr lang="tr-TR" dirty="0"/>
              <a:t>are teacher.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 Susan has bought clothes, </a:t>
            </a:r>
            <a:r>
              <a:rPr lang="tr-TR" dirty="0">
                <a:solidFill>
                  <a:srgbClr val="CD03A7"/>
                </a:solidFill>
              </a:rPr>
              <a:t>most of which </a:t>
            </a:r>
            <a:r>
              <a:rPr lang="tr-TR" dirty="0"/>
              <a:t>were  second-hand.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1400" y="3366655"/>
            <a:ext cx="1371600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400" b="1" dirty="0"/>
              <a:t>of which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7200" y="4953000"/>
            <a:ext cx="373380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3200" dirty="0"/>
              <a:t>note: used in formal language</a:t>
            </a:r>
          </a:p>
        </p:txBody>
      </p:sp>
    </p:spTree>
    <p:extLst>
      <p:ext uri="{BB962C8B-B14F-4D97-AF65-F5344CB8AC3E}">
        <p14:creationId xmlns:p14="http://schemas.microsoft.com/office/powerpoint/2010/main" val="2869224765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390059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r>
              <a:rPr lang="en-US" dirty="0">
                <a:solidFill>
                  <a:srgbClr val="FF0000"/>
                </a:solidFill>
              </a:rPr>
              <a:t>How do you reduce an adjective clause to an adjective phrase?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/>
              <a:t>If there is a </a:t>
            </a:r>
            <a:r>
              <a:rPr lang="en-US" i="1" dirty="0"/>
              <a:t>to be</a:t>
            </a:r>
            <a:r>
              <a:rPr lang="en-US" dirty="0"/>
              <a:t> (am, is, are, </a:t>
            </a:r>
            <a:r>
              <a:rPr lang="en-US" dirty="0" err="1"/>
              <a:t>etc</a:t>
            </a:r>
            <a:r>
              <a:rPr lang="en-US" dirty="0"/>
              <a:t>), delete the </a:t>
            </a:r>
            <a:r>
              <a:rPr lang="en-US" i="1" dirty="0"/>
              <a:t>to be</a:t>
            </a:r>
            <a:r>
              <a:rPr lang="en-US" dirty="0"/>
              <a:t> and the relative pronoun (who/which/that)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dirty="0"/>
              <a:t>	The car </a:t>
            </a:r>
            <a:r>
              <a:rPr lang="en-US" b="1" dirty="0">
                <a:solidFill>
                  <a:schemeClr val="accent1"/>
                </a:solidFill>
              </a:rPr>
              <a:t>which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is parked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there is the director’s car.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dirty="0"/>
              <a:t>	The car </a:t>
            </a:r>
            <a:r>
              <a:rPr lang="en-US" b="1" dirty="0">
                <a:solidFill>
                  <a:srgbClr val="0070C0"/>
                </a:solidFill>
              </a:rPr>
              <a:t>parked</a:t>
            </a:r>
            <a:r>
              <a:rPr lang="en-US" dirty="0"/>
              <a:t> there is the director’s car.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/>
              <a:t>If there is no </a:t>
            </a:r>
            <a:r>
              <a:rPr lang="en-US" i="1" dirty="0"/>
              <a:t>to be</a:t>
            </a:r>
            <a:r>
              <a:rPr lang="en-US" dirty="0"/>
              <a:t> (am, is, are, </a:t>
            </a:r>
            <a:r>
              <a:rPr lang="en-US" dirty="0" err="1"/>
              <a:t>etc</a:t>
            </a:r>
            <a:r>
              <a:rPr lang="en-US" dirty="0"/>
              <a:t>), delete the relative pronoun (who/which/that) and change the verb to </a:t>
            </a:r>
            <a:r>
              <a:rPr lang="en-US" dirty="0" err="1"/>
              <a:t>Ving</a:t>
            </a:r>
            <a:r>
              <a:rPr lang="en-US" dirty="0"/>
              <a:t>.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dirty="0"/>
              <a:t>	The man </a:t>
            </a:r>
            <a:r>
              <a:rPr lang="en-US" b="1" dirty="0">
                <a:solidFill>
                  <a:srgbClr val="FF0000"/>
                </a:solidFill>
              </a:rPr>
              <a:t>who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escaped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from the prison was a bank robber.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dirty="0"/>
              <a:t>	The man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escaping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from the prison was a bank robber.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14171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517</Words>
  <Application>Microsoft Office PowerPoint</Application>
  <PresentationFormat>On-screen Show (4:3)</PresentationFormat>
  <Paragraphs>65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Albany</vt:lpstr>
      <vt:lpstr>Arial</vt:lpstr>
      <vt:lpstr>Arial Narrow</vt:lpstr>
      <vt:lpstr>Calibri</vt:lpstr>
      <vt:lpstr>Comic Sans MS</vt:lpstr>
      <vt:lpstr>StarSymbol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NoDEFI</vt:lpstr>
      <vt:lpstr>   Susan, who works in that company, is such a well-qualified person.</vt:lpstr>
      <vt:lpstr>Relative clauses as sentence modifiers</vt:lpstr>
      <vt:lpstr>The house, the roof of which is broken, should be mended</vt:lpstr>
      <vt:lpstr>PowerPoint Presentation</vt:lpstr>
      <vt:lpstr>EXERCISES</vt:lpstr>
      <vt:lpstr> 1.The nurse looking after my mother is very kind to her.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sukranercanli</dc:creator>
  <cp:lastModifiedBy>Lidija Lazarevic</cp:lastModifiedBy>
  <cp:revision>13</cp:revision>
  <dcterms:created xsi:type="dcterms:W3CDTF">2006-08-16T00:00:00Z</dcterms:created>
  <dcterms:modified xsi:type="dcterms:W3CDTF">2020-04-07T05:54:52Z</dcterms:modified>
</cp:coreProperties>
</file>