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19"/>
  </p:notesMasterIdLst>
  <p:sldIdLst>
    <p:sldId id="264" r:id="rId2"/>
    <p:sldId id="265" r:id="rId3"/>
    <p:sldId id="270" r:id="rId4"/>
    <p:sldId id="267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2863B-D5C7-4691-B160-23DDEF3F1806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5DEA0-9416-4CE8-9FEB-9F2CE27191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DBE9109F-7888-4136-9B3E-20BAA6C67FDD}" type="datetime1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019C4-B6E4-4D6E-8D97-DE5AADDB81FB}" type="datetime1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7D46-938B-4917-9A18-B9553131B127}" type="datetime1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E999-636C-4132-B432-58E8E3545225}" type="datetime1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7B5D-88E8-4FB1-92E3-A99C2603A8BF}" type="datetime1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8365F-66F6-4C2C-805D-D761C4C152B0}" type="datetime1">
              <a:rPr lang="en-US" smtClean="0"/>
              <a:pPr/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4DF9-2F56-4D96-955D-9D8A8FD77192}" type="datetime1">
              <a:rPr lang="en-US" smtClean="0"/>
              <a:pPr/>
              <a:t>9/28/2020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45426-41CC-48C7-8912-28FA9F671D15}" type="datetime1">
              <a:rPr lang="en-US" smtClean="0"/>
              <a:pPr/>
              <a:t>9/28/2020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8E8EB-FB91-4281-B0DF-EB4740A3C534}" type="datetime1">
              <a:rPr lang="en-US" smtClean="0"/>
              <a:pPr/>
              <a:t>9/28/2020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F2D98C5-E4C2-4F70-ADD4-97D4687DC8EF}" type="datetime1">
              <a:rPr lang="en-US" smtClean="0"/>
              <a:pPr/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3FA3DB0-F3E2-4ACF-A3C7-629DBE7AFDA0}" type="datetime1">
              <a:rPr lang="en-US" smtClean="0"/>
              <a:pPr/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FDBC619-B21B-4578-B6F2-943438C3904D}" type="datetime1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43000"/>
            <a:ext cx="6705600" cy="990601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C00000"/>
                </a:solidFill>
              </a:rPr>
              <a:t>DRAMA</a:t>
            </a:r>
            <a:r>
              <a:rPr lang="sr-Latn-CS" b="1" dirty="0" smtClean="0">
                <a:solidFill>
                  <a:srgbClr val="C00000"/>
                </a:solidFill>
              </a:rPr>
              <a:t>            ,,HAMLET’’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057400"/>
            <a:ext cx="6705600" cy="1143000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 err="1" smtClean="0">
                <a:solidFill>
                  <a:schemeClr val="tx1"/>
                </a:solidFill>
                <a:latin typeface="+mj-lt"/>
              </a:rPr>
              <a:t>Elementi</a:t>
            </a:r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+mj-lt"/>
              </a:rPr>
              <a:t>klasi</a:t>
            </a:r>
            <a:r>
              <a:rPr lang="sr-Latn-CS" sz="2000" b="1" dirty="0" smtClean="0">
                <a:solidFill>
                  <a:schemeClr val="tx1"/>
                </a:solidFill>
                <a:latin typeface="+mj-lt"/>
              </a:rPr>
              <a:t>čne drame                </a:t>
            </a:r>
            <a:r>
              <a:rPr lang="sr-Latn-CS" sz="2800" b="1" dirty="0" smtClean="0">
                <a:solidFill>
                  <a:srgbClr val="C00000"/>
                </a:solidFill>
                <a:latin typeface="+mj-lt"/>
              </a:rPr>
              <a:t>Vilijam Šekspir </a:t>
            </a:r>
          </a:p>
          <a:p>
            <a:pPr algn="l"/>
            <a:r>
              <a:rPr lang="sr-Latn-CS" sz="2000" b="1" dirty="0" smtClean="0">
                <a:solidFill>
                  <a:schemeClr val="tx1"/>
                </a:solidFill>
                <a:latin typeface="+mj-lt"/>
              </a:rPr>
              <a:t>Elizabetansko pozorište</a:t>
            </a:r>
            <a:endParaRPr lang="en-US" sz="20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 sz="2400" b="1" dirty="0" smtClean="0"/>
              <a:t>Nevenka </a:t>
            </a:r>
            <a:r>
              <a:rPr lang="en-US" sz="2400" b="1" dirty="0" smtClean="0"/>
              <a:t>R</a:t>
            </a:r>
            <a:r>
              <a:rPr lang="sr-Latn-CS" sz="2400" b="1" dirty="0" smtClean="0"/>
              <a:t>oganović, prof.</a:t>
            </a:r>
            <a:endParaRPr lang="en-US" sz="2400" b="1" dirty="0"/>
          </a:p>
        </p:txBody>
      </p:sp>
      <p:pic>
        <p:nvPicPr>
          <p:cNvPr id="5" name="Picture 4" descr="http://wannabemagazine.com/wp-content/uploads/2012/04/slika-22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895600"/>
            <a:ext cx="6172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762000" y="1017168"/>
            <a:ext cx="73152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552575" algn="l"/>
              </a:tabLst>
            </a:pPr>
            <a:r>
              <a:rPr kumimoji="0" lang="sr-Latn-CS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Tragedije: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552575" algn="l"/>
              </a:tabLst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2575" algn="l"/>
              </a:tabLst>
            </a:pP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,, Romeo i Julija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’’                         </a:t>
            </a:r>
            <a:r>
              <a:rPr kumimoji="0" lang="sr-Latn-CS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Komedije: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2575" algn="l"/>
              </a:tabLst>
            </a:pP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,, Julije Cezar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’’                          ,, San ljetnje noći’’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2575" algn="l"/>
              </a:tabLst>
            </a:pP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,, Hamlet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’’                                 ,, Mletački trgovac’’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2575" algn="l"/>
              </a:tabLst>
            </a:pP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,, Otelo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’’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2575" algn="l"/>
              </a:tabLst>
            </a:pP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,, Kralj Lir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’’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2575" algn="l"/>
              </a:tabLst>
            </a:pP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,, Magbet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’’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2575" algn="l"/>
              </a:tabLst>
            </a:pP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,, Antonije i Kleopatra’’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 sz="1800" b="1" dirty="0" smtClean="0">
                <a:solidFill>
                  <a:srgbClr val="7030A0"/>
                </a:solidFill>
              </a:rPr>
              <a:t>Nevenka Roganović, prof</a:t>
            </a:r>
            <a:endParaRPr lang="en-US" sz="1800" b="1" dirty="0">
              <a:solidFill>
                <a:srgbClr val="7030A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14400" y="1447800"/>
            <a:ext cx="3733800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CS" sz="3200" b="1" dirty="0" smtClean="0">
                <a:solidFill>
                  <a:srgbClr val="C00000"/>
                </a:solidFill>
              </a:rPr>
              <a:t>SIŽE </a:t>
            </a:r>
          </a:p>
          <a:p>
            <a:pPr algn="ctr"/>
            <a:endParaRPr lang="sr-Latn-CS" sz="3200" b="1" dirty="0" smtClean="0">
              <a:solidFill>
                <a:srgbClr val="C00000"/>
              </a:solidFill>
            </a:endParaRPr>
          </a:p>
          <a:p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ovo</a:t>
            </a:r>
            <a:r>
              <a:rPr lang="en-US" dirty="0" smtClean="0"/>
              <a:t> </a:t>
            </a:r>
            <a:r>
              <a:rPr lang="en-US" dirty="0" err="1" smtClean="0"/>
              <a:t>djelo</a:t>
            </a:r>
            <a:r>
              <a:rPr lang="en-US" dirty="0" smtClean="0"/>
              <a:t> </a:t>
            </a:r>
            <a:r>
              <a:rPr lang="en-US" dirty="0" err="1" smtClean="0"/>
              <a:t>Šekspir</a:t>
            </a:r>
            <a:r>
              <a:rPr lang="en-US" dirty="0" smtClean="0"/>
              <a:t> je </a:t>
            </a:r>
            <a:r>
              <a:rPr lang="en-US" dirty="0" err="1" smtClean="0"/>
              <a:t>našao</a:t>
            </a:r>
            <a:r>
              <a:rPr lang="en-US" dirty="0" smtClean="0"/>
              <a:t> u </a:t>
            </a:r>
            <a:r>
              <a:rPr lang="en-US" dirty="0" err="1" smtClean="0"/>
              <a:t>staroj</a:t>
            </a:r>
            <a:r>
              <a:rPr lang="en-US" dirty="0" smtClean="0"/>
              <a:t> </a:t>
            </a:r>
            <a:r>
              <a:rPr lang="en-US" dirty="0" err="1" smtClean="0"/>
              <a:t>holandskoj</a:t>
            </a:r>
            <a:r>
              <a:rPr lang="en-US" dirty="0" smtClean="0"/>
              <a:t> </a:t>
            </a:r>
            <a:r>
              <a:rPr lang="en-US" dirty="0" err="1" smtClean="0"/>
              <a:t>priči</a:t>
            </a:r>
            <a:r>
              <a:rPr lang="en-US" dirty="0" smtClean="0"/>
              <a:t> o </a:t>
            </a:r>
            <a:r>
              <a:rPr lang="en-US" dirty="0" err="1" smtClean="0"/>
              <a:t>Amletu</a:t>
            </a:r>
            <a:r>
              <a:rPr lang="en-US" dirty="0" smtClean="0"/>
              <a:t>,</a:t>
            </a:r>
            <a:r>
              <a:rPr lang="sr-Latn-CS" dirty="0" smtClean="0"/>
              <a:t> </a:t>
            </a:r>
            <a:r>
              <a:rPr lang="en-US" dirty="0" err="1" smtClean="0"/>
              <a:t>koju</a:t>
            </a:r>
            <a:r>
              <a:rPr lang="en-US" dirty="0" smtClean="0"/>
              <a:t> je, </a:t>
            </a:r>
            <a:r>
              <a:rPr lang="en-US" dirty="0" err="1" smtClean="0"/>
              <a:t>kasnije</a:t>
            </a:r>
            <a:r>
              <a:rPr lang="en-US" dirty="0" smtClean="0"/>
              <a:t>, </a:t>
            </a:r>
            <a:r>
              <a:rPr lang="en-US" dirty="0" err="1" smtClean="0"/>
              <a:t>danski</a:t>
            </a:r>
            <a:r>
              <a:rPr lang="en-US" dirty="0" smtClean="0"/>
              <a:t> </a:t>
            </a:r>
            <a:r>
              <a:rPr lang="en-US" dirty="0" err="1" smtClean="0"/>
              <a:t>pisac</a:t>
            </a:r>
            <a:r>
              <a:rPr lang="en-US" dirty="0" smtClean="0"/>
              <a:t> </a:t>
            </a:r>
            <a:r>
              <a:rPr lang="en-US" dirty="0" err="1" smtClean="0"/>
              <a:t>istorije</a:t>
            </a:r>
            <a:r>
              <a:rPr lang="en-US" dirty="0" smtClean="0"/>
              <a:t> </a:t>
            </a:r>
            <a:r>
              <a:rPr lang="en-US" dirty="0" err="1" smtClean="0"/>
              <a:t>Sakso</a:t>
            </a:r>
            <a:r>
              <a:rPr lang="en-US" dirty="0" smtClean="0"/>
              <a:t> </a:t>
            </a:r>
            <a:r>
              <a:rPr lang="en-US" dirty="0" err="1" smtClean="0"/>
              <a:t>Gramatik</a:t>
            </a:r>
            <a:r>
              <a:rPr lang="en-US" dirty="0" smtClean="0"/>
              <a:t> </a:t>
            </a:r>
            <a:r>
              <a:rPr lang="en-US" dirty="0" err="1" smtClean="0"/>
              <a:t>unio</a:t>
            </a:r>
            <a:r>
              <a:rPr lang="en-US" dirty="0" smtClean="0"/>
              <a:t> u </a:t>
            </a:r>
            <a:r>
              <a:rPr lang="en-US" dirty="0" err="1" smtClean="0"/>
              <a:t>svoju</a:t>
            </a:r>
            <a:r>
              <a:rPr lang="en-US" dirty="0" smtClean="0"/>
              <a:t> </a:t>
            </a:r>
            <a:r>
              <a:rPr lang="en-US" dirty="0" err="1" smtClean="0"/>
              <a:t>knjigu</a:t>
            </a:r>
            <a:r>
              <a:rPr lang="en-US" dirty="0" smtClean="0"/>
              <a:t> </a:t>
            </a:r>
            <a:r>
              <a:rPr lang="sr-Latn-CS" dirty="0" smtClean="0"/>
              <a:t>,,</a:t>
            </a:r>
            <a:r>
              <a:rPr lang="en-US" dirty="0" err="1" smtClean="0"/>
              <a:t>Danska</a:t>
            </a:r>
            <a:r>
              <a:rPr lang="en-US" dirty="0" smtClean="0"/>
              <a:t> </a:t>
            </a:r>
            <a:r>
              <a:rPr lang="en-US" dirty="0" err="1" smtClean="0"/>
              <a:t>istorija</a:t>
            </a:r>
            <a:r>
              <a:rPr lang="en-US" dirty="0" smtClean="0"/>
              <a:t>,</a:t>
            </a:r>
            <a:r>
              <a:rPr lang="sr-Latn-CS" dirty="0" smtClean="0"/>
              <a:t>’’</a:t>
            </a:r>
            <a:r>
              <a:rPr lang="en-US" dirty="0" smtClean="0"/>
              <a:t> </a:t>
            </a:r>
            <a:r>
              <a:rPr lang="en-US" dirty="0" err="1" smtClean="0"/>
              <a:t>objav</a:t>
            </a:r>
            <a:r>
              <a:rPr lang="sr-Latn-CS" dirty="0" smtClean="0"/>
              <a:t>lj</a:t>
            </a:r>
            <a:r>
              <a:rPr lang="en-US" dirty="0" err="1" smtClean="0"/>
              <a:t>enu</a:t>
            </a:r>
            <a:r>
              <a:rPr lang="en-US" dirty="0" smtClean="0"/>
              <a:t> u Parizu1516.</a:t>
            </a:r>
            <a:endParaRPr lang="sr-Latn-CS" dirty="0" smtClean="0"/>
          </a:p>
          <a:p>
            <a:endParaRPr lang="sr-Latn-CS" dirty="0" smtClean="0"/>
          </a:p>
          <a:p>
            <a:endParaRPr lang="sr-Latn-CS" dirty="0" smtClean="0"/>
          </a:p>
          <a:p>
            <a:endParaRPr lang="sr-Latn-CS" dirty="0" smtClean="0"/>
          </a:p>
          <a:p>
            <a:endParaRPr lang="sr-Latn-CS" dirty="0" smtClean="0"/>
          </a:p>
          <a:p>
            <a:endParaRPr lang="sr-Latn-CS" dirty="0" smtClean="0"/>
          </a:p>
        </p:txBody>
      </p:sp>
      <p:pic>
        <p:nvPicPr>
          <p:cNvPr id="6146" name="Picture 2" descr="http://upload.wikimedia.org/wikipedia/commons/thumb/4/4f/Ophelia_1894.jpg/640px-Ophelia_18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066800"/>
            <a:ext cx="3200400" cy="4648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95400" y="1600200"/>
            <a:ext cx="64008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Dramski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elementi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/>
              <a:t>dati</a:t>
            </a:r>
            <a:r>
              <a:rPr lang="en-US" sz="2400" dirty="0" smtClean="0"/>
              <a:t> 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unaprijed</a:t>
            </a:r>
            <a:r>
              <a:rPr lang="en-US" sz="2400" dirty="0" smtClean="0"/>
              <a:t>: </a:t>
            </a:r>
            <a:r>
              <a:rPr lang="en-US" sz="2400" dirty="0" err="1" smtClean="0"/>
              <a:t>ubistvo</a:t>
            </a:r>
            <a:r>
              <a:rPr lang="en-US" sz="2400" dirty="0" smtClean="0"/>
              <a:t>, </a:t>
            </a:r>
            <a:r>
              <a:rPr lang="en-US" sz="2400" dirty="0" err="1" smtClean="0"/>
              <a:t>preljuba</a:t>
            </a:r>
            <a:r>
              <a:rPr lang="en-US" sz="2400" dirty="0" smtClean="0"/>
              <a:t>, </a:t>
            </a:r>
            <a:r>
              <a:rPr lang="en-US" sz="2400" dirty="0" err="1" smtClean="0"/>
              <a:t>pojava</a:t>
            </a:r>
            <a:r>
              <a:rPr lang="en-US" sz="2400" dirty="0" smtClean="0"/>
              <a:t> </a:t>
            </a:r>
            <a:r>
              <a:rPr lang="en-US" sz="2400" dirty="0" err="1" smtClean="0"/>
              <a:t>duha</a:t>
            </a:r>
            <a:r>
              <a:rPr lang="en-US" sz="2400" dirty="0" smtClean="0"/>
              <a:t> </a:t>
            </a:r>
            <a:r>
              <a:rPr lang="en-US" sz="2400" dirty="0" err="1" smtClean="0"/>
              <a:t>ubijenog</a:t>
            </a:r>
            <a:r>
              <a:rPr lang="en-US" sz="2400" dirty="0" smtClean="0"/>
              <a:t> </a:t>
            </a:r>
            <a:r>
              <a:rPr lang="en-US" sz="2400" dirty="0" err="1" smtClean="0"/>
              <a:t>koji</a:t>
            </a:r>
            <a:r>
              <a:rPr lang="en-US" sz="2400" dirty="0" smtClean="0"/>
              <a:t> </a:t>
            </a:r>
            <a:r>
              <a:rPr lang="en-US" sz="2400" dirty="0" err="1" smtClean="0"/>
              <a:t>vapi</a:t>
            </a:r>
            <a:r>
              <a:rPr lang="en-US" sz="2400" dirty="0" smtClean="0"/>
              <a:t> </a:t>
            </a:r>
            <a:r>
              <a:rPr lang="en-US" sz="2400" dirty="0" err="1" smtClean="0"/>
              <a:t>da</a:t>
            </a:r>
            <a:r>
              <a:rPr lang="en-US" sz="2400" dirty="0" smtClean="0"/>
              <a:t> </a:t>
            </a:r>
            <a:r>
              <a:rPr lang="en-US" sz="2400" dirty="0" err="1" smtClean="0"/>
              <a:t>bude</a:t>
            </a:r>
            <a:r>
              <a:rPr lang="en-US" sz="2400" dirty="0" smtClean="0"/>
              <a:t> </a:t>
            </a:r>
            <a:r>
              <a:rPr lang="en-US" sz="2400" dirty="0" err="1" smtClean="0"/>
              <a:t>osvećen</a:t>
            </a:r>
            <a:r>
              <a:rPr lang="en-US" sz="2400" dirty="0" smtClean="0"/>
              <a:t>, </a:t>
            </a:r>
            <a:r>
              <a:rPr lang="en-US" sz="2400" dirty="0" err="1" smtClean="0"/>
              <a:t>politička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ljubavna</a:t>
            </a:r>
            <a:r>
              <a:rPr lang="en-US" sz="2400" dirty="0" smtClean="0"/>
              <a:t> </a:t>
            </a:r>
            <a:r>
              <a:rPr lang="en-US" sz="2400" dirty="0" err="1" smtClean="0"/>
              <a:t>intriga</a:t>
            </a:r>
            <a:r>
              <a:rPr lang="en-US" sz="2400" dirty="0" smtClean="0"/>
              <a:t>, </a:t>
            </a:r>
            <a:r>
              <a:rPr lang="en-US" sz="2400" dirty="0" err="1" smtClean="0"/>
              <a:t>simulirano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pravo</a:t>
            </a:r>
            <a:r>
              <a:rPr lang="en-US" sz="2400" dirty="0" smtClean="0"/>
              <a:t> </a:t>
            </a:r>
            <a:r>
              <a:rPr lang="en-US" sz="2400" dirty="0" err="1" smtClean="0"/>
              <a:t>ludilo</a:t>
            </a:r>
            <a:r>
              <a:rPr lang="en-US" sz="2400" dirty="0" smtClean="0"/>
              <a:t>, </a:t>
            </a:r>
            <a:r>
              <a:rPr lang="en-US" sz="2400" dirty="0" err="1" smtClean="0"/>
              <a:t>još</a:t>
            </a:r>
            <a:r>
              <a:rPr lang="en-US" sz="2400" dirty="0" smtClean="0"/>
              <a:t> </a:t>
            </a:r>
            <a:r>
              <a:rPr lang="en-US" sz="2400" dirty="0" err="1" smtClean="0"/>
              <a:t>smrti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ubistava</a:t>
            </a:r>
            <a:r>
              <a:rPr lang="en-US" sz="2400" dirty="0" smtClean="0"/>
              <a:t>,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samoubistvo</a:t>
            </a:r>
            <a:r>
              <a:rPr lang="en-US" sz="2400" dirty="0" smtClean="0"/>
              <a:t>, </a:t>
            </a:r>
            <a:r>
              <a:rPr lang="en-US" sz="2400" dirty="0" err="1" smtClean="0"/>
              <a:t>i</a:t>
            </a:r>
            <a:r>
              <a:rPr lang="en-US" sz="2400" dirty="0" smtClean="0"/>
              <a:t>, </a:t>
            </a:r>
            <a:r>
              <a:rPr lang="en-US" sz="2400" dirty="0" err="1" smtClean="0"/>
              <a:t>najzad</a:t>
            </a:r>
            <a:r>
              <a:rPr lang="en-US" sz="2400" dirty="0" smtClean="0"/>
              <a:t>, </a:t>
            </a:r>
            <a:r>
              <a:rPr lang="en-US" sz="2400" dirty="0" err="1" smtClean="0"/>
              <a:t>krvava</a:t>
            </a:r>
            <a:r>
              <a:rPr lang="en-US" sz="2400" dirty="0" smtClean="0"/>
              <a:t> </a:t>
            </a:r>
            <a:r>
              <a:rPr lang="en-US" sz="2400" dirty="0" err="1" smtClean="0"/>
              <a:t>osveta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smrt</a:t>
            </a:r>
            <a:r>
              <a:rPr lang="en-US" sz="2400" dirty="0" smtClean="0"/>
              <a:t> </a:t>
            </a:r>
            <a:r>
              <a:rPr lang="en-US" sz="2400" dirty="0" err="1" smtClean="0"/>
              <a:t>osvetnika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 Drama Hamlet </a:t>
            </a:r>
            <a:r>
              <a:rPr lang="en-US" sz="2400" dirty="0" err="1" smtClean="0"/>
              <a:t>prvi</a:t>
            </a:r>
            <a:r>
              <a:rPr lang="en-US" sz="2400" dirty="0" smtClean="0"/>
              <a:t> put je </a:t>
            </a:r>
            <a:r>
              <a:rPr lang="en-US" sz="2400" dirty="0" err="1" smtClean="0"/>
              <a:t>prikazana</a:t>
            </a:r>
            <a:r>
              <a:rPr lang="en-US" sz="2400" dirty="0" smtClean="0"/>
              <a:t> u </a:t>
            </a:r>
            <a:r>
              <a:rPr lang="en-US" sz="2400" dirty="0" err="1" smtClean="0"/>
              <a:t>Londonu</a:t>
            </a:r>
            <a:r>
              <a:rPr lang="en-US" sz="2400" dirty="0" smtClean="0"/>
              <a:t> 1602. </a:t>
            </a:r>
            <a:r>
              <a:rPr lang="en-US" sz="2400" dirty="0" err="1" smtClean="0"/>
              <a:t>godine</a:t>
            </a:r>
            <a:r>
              <a:rPr lang="en-US" sz="2400" dirty="0" smtClean="0"/>
              <a:t>, a </a:t>
            </a:r>
            <a:r>
              <a:rPr lang="en-US" sz="2400" dirty="0" err="1" smtClean="0"/>
              <a:t>prvi</a:t>
            </a:r>
            <a:r>
              <a:rPr lang="en-US" sz="2400" dirty="0" smtClean="0"/>
              <a:t> put je </a:t>
            </a:r>
            <a:r>
              <a:rPr lang="en-US" sz="2400" dirty="0" err="1" smtClean="0"/>
              <a:t>štampana</a:t>
            </a:r>
            <a:r>
              <a:rPr lang="en-US" sz="2400" dirty="0" smtClean="0"/>
              <a:t> </a:t>
            </a:r>
            <a:r>
              <a:rPr lang="en-US" sz="2400" dirty="0" err="1" smtClean="0"/>
              <a:t>naredne</a:t>
            </a:r>
            <a:r>
              <a:rPr lang="en-US" sz="2400" dirty="0" smtClean="0"/>
              <a:t>, 1603. </a:t>
            </a:r>
            <a:r>
              <a:rPr lang="en-US" sz="2400" dirty="0" err="1" smtClean="0"/>
              <a:t>godine</a:t>
            </a:r>
            <a:r>
              <a:rPr lang="en-US" sz="2400" dirty="0" smtClean="0"/>
              <a:t>. </a:t>
            </a:r>
            <a:r>
              <a:rPr lang="en-US" sz="2400" dirty="0" err="1" smtClean="0"/>
              <a:t>Djelo</a:t>
            </a:r>
            <a:r>
              <a:rPr lang="en-US" sz="2400" dirty="0" smtClean="0"/>
              <a:t> je </a:t>
            </a:r>
            <a:r>
              <a:rPr lang="en-US" sz="2400" dirty="0" err="1" smtClean="0"/>
              <a:t>pisano</a:t>
            </a:r>
            <a:r>
              <a:rPr lang="en-US" sz="2400" dirty="0" smtClean="0"/>
              <a:t> u </a:t>
            </a:r>
            <a:r>
              <a:rPr lang="en-US" sz="2400" dirty="0" err="1" smtClean="0"/>
              <a:t>stihu</a:t>
            </a:r>
            <a:r>
              <a:rPr lang="en-US" sz="2400" dirty="0" smtClean="0"/>
              <a:t>, </a:t>
            </a:r>
            <a:r>
              <a:rPr lang="en-US" sz="2400" dirty="0" err="1" smtClean="0"/>
              <a:t>mada</a:t>
            </a:r>
            <a:r>
              <a:rPr lang="en-US" sz="2400" dirty="0" smtClean="0"/>
              <a:t> </a:t>
            </a:r>
            <a:r>
              <a:rPr lang="en-US" sz="2400" dirty="0" err="1" smtClean="0"/>
              <a:t>ima</a:t>
            </a:r>
            <a:r>
              <a:rPr lang="en-US" sz="2400" dirty="0" smtClean="0"/>
              <a:t> u </a:t>
            </a:r>
            <a:r>
              <a:rPr lang="en-US" sz="2400" dirty="0" err="1" smtClean="0"/>
              <a:t>njemu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proznih</a:t>
            </a:r>
            <a:r>
              <a:rPr lang="en-US" sz="2400" dirty="0" smtClean="0"/>
              <a:t> </a:t>
            </a:r>
            <a:r>
              <a:rPr lang="en-US" sz="2400" dirty="0" err="1" smtClean="0"/>
              <a:t>mjesta</a:t>
            </a:r>
            <a:endParaRPr lang="en-US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95400" y="1066800"/>
            <a:ext cx="6858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Sastoji</a:t>
            </a:r>
            <a:r>
              <a:rPr lang="en-US" sz="2400" b="1" dirty="0" smtClean="0">
                <a:solidFill>
                  <a:srgbClr val="FF0000"/>
                </a:solidFill>
              </a:rPr>
              <a:t> se </a:t>
            </a:r>
            <a:r>
              <a:rPr lang="en-US" sz="2400" b="1" dirty="0" err="1" smtClean="0">
                <a:solidFill>
                  <a:srgbClr val="FF0000"/>
                </a:solidFill>
              </a:rPr>
              <a:t>iz</a:t>
            </a:r>
            <a:r>
              <a:rPr lang="en-US" sz="2400" b="1" dirty="0" smtClean="0">
                <a:solidFill>
                  <a:srgbClr val="FF0000"/>
                </a:solidFill>
              </a:rPr>
              <a:t> pet </a:t>
            </a:r>
            <a:r>
              <a:rPr lang="en-US" sz="2400" b="1" dirty="0" err="1" smtClean="0">
                <a:solidFill>
                  <a:srgbClr val="FF0000"/>
                </a:solidFill>
              </a:rPr>
              <a:t>činova</a:t>
            </a:r>
            <a:r>
              <a:rPr lang="en-US" sz="2400" b="1" dirty="0" smtClean="0">
                <a:solidFill>
                  <a:srgbClr val="FF0000"/>
                </a:solidFill>
              </a:rPr>
              <a:t>.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Likovi</a:t>
            </a:r>
            <a:r>
              <a:rPr lang="en-US" sz="2400" b="1" dirty="0" smtClean="0">
                <a:solidFill>
                  <a:srgbClr val="FF0000"/>
                </a:solidFill>
              </a:rPr>
              <a:t>  </a:t>
            </a:r>
            <a:r>
              <a:rPr lang="en-US" sz="2400" dirty="0" smtClean="0"/>
              <a:t>u </a:t>
            </a:r>
            <a:r>
              <a:rPr lang="en-US" sz="2400" dirty="0" err="1" smtClean="0"/>
              <a:t>komadu</a:t>
            </a:r>
            <a:r>
              <a:rPr lang="en-US" sz="2400" dirty="0" smtClean="0"/>
              <a:t> 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mnogobrojni</a:t>
            </a:r>
            <a:r>
              <a:rPr lang="en-US" sz="2400" dirty="0" smtClean="0"/>
              <a:t>: </a:t>
            </a:r>
            <a:r>
              <a:rPr lang="en-US" sz="2400" dirty="0" err="1" smtClean="0"/>
              <a:t>danski</a:t>
            </a:r>
            <a:r>
              <a:rPr lang="en-US" sz="2400" dirty="0" smtClean="0"/>
              <a:t> </a:t>
            </a:r>
            <a:r>
              <a:rPr lang="en-US" sz="2400" dirty="0" err="1" smtClean="0"/>
              <a:t>kraljević</a:t>
            </a:r>
            <a:r>
              <a:rPr lang="en-US" sz="2400" dirty="0" smtClean="0"/>
              <a:t> Hamlet, sin </a:t>
            </a:r>
            <a:r>
              <a:rPr lang="en-US" sz="2400" dirty="0" err="1" smtClean="0"/>
              <a:t>danskog</a:t>
            </a:r>
            <a:r>
              <a:rPr lang="en-US" sz="2400" dirty="0" smtClean="0"/>
              <a:t> </a:t>
            </a:r>
            <a:r>
              <a:rPr lang="en-US" sz="2400" dirty="0" err="1" smtClean="0"/>
              <a:t>ubijenog</a:t>
            </a:r>
            <a:r>
              <a:rPr lang="en-US" sz="2400" dirty="0" smtClean="0"/>
              <a:t> </a:t>
            </a:r>
            <a:r>
              <a:rPr lang="en-US" sz="2400" dirty="0" err="1" smtClean="0"/>
              <a:t>kralja</a:t>
            </a:r>
            <a:r>
              <a:rPr lang="en-US" sz="2400" dirty="0" smtClean="0"/>
              <a:t> </a:t>
            </a:r>
            <a:r>
              <a:rPr lang="en-US" sz="2400" dirty="0" err="1" smtClean="0"/>
              <a:t>Hamleta</a:t>
            </a:r>
            <a:r>
              <a:rPr lang="en-US" sz="2400" dirty="0" smtClean="0"/>
              <a:t>, </a:t>
            </a:r>
            <a:r>
              <a:rPr lang="en-US" sz="2400" dirty="0" err="1" smtClean="0"/>
              <a:t>kraljica</a:t>
            </a:r>
            <a:r>
              <a:rPr lang="en-US" sz="2400" dirty="0" smtClean="0"/>
              <a:t> </a:t>
            </a:r>
            <a:r>
              <a:rPr lang="en-US" sz="2400" dirty="0" err="1" smtClean="0"/>
              <a:t>Gertruda</a:t>
            </a:r>
            <a:r>
              <a:rPr lang="en-US" sz="2400" dirty="0" smtClean="0"/>
              <a:t>, </a:t>
            </a:r>
            <a:r>
              <a:rPr lang="en-US" sz="2400" dirty="0" err="1" smtClean="0"/>
              <a:t>Hamletova</a:t>
            </a:r>
            <a:r>
              <a:rPr lang="en-US" sz="2400" dirty="0" smtClean="0"/>
              <a:t> </a:t>
            </a:r>
            <a:r>
              <a:rPr lang="en-US" sz="2400" dirty="0" err="1" smtClean="0"/>
              <a:t>majka</a:t>
            </a:r>
            <a:r>
              <a:rPr lang="en-US" sz="2400" dirty="0" smtClean="0"/>
              <a:t>,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kralj</a:t>
            </a:r>
            <a:r>
              <a:rPr lang="en-US" sz="2400" dirty="0" smtClean="0"/>
              <a:t> </a:t>
            </a:r>
            <a:r>
              <a:rPr lang="en-US" sz="2400" dirty="0" err="1" smtClean="0"/>
              <a:t>Klaudije</a:t>
            </a:r>
            <a:r>
              <a:rPr lang="en-US" sz="2400" dirty="0" smtClean="0"/>
              <a:t>, </a:t>
            </a:r>
            <a:r>
              <a:rPr lang="en-US" sz="2400" dirty="0" err="1" smtClean="0"/>
              <a:t>njen</a:t>
            </a:r>
            <a:r>
              <a:rPr lang="en-US" sz="2400" dirty="0" smtClean="0"/>
              <a:t> </a:t>
            </a:r>
            <a:r>
              <a:rPr lang="en-US" sz="2400" dirty="0" err="1" smtClean="0"/>
              <a:t>muž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brat </a:t>
            </a:r>
            <a:r>
              <a:rPr lang="en-US" sz="2400" dirty="0" err="1" smtClean="0"/>
              <a:t>ubijenog</a:t>
            </a:r>
            <a:r>
              <a:rPr lang="en-US" sz="2400" dirty="0" smtClean="0"/>
              <a:t> </a:t>
            </a:r>
            <a:r>
              <a:rPr lang="en-US" sz="2400" dirty="0" err="1" smtClean="0"/>
              <a:t>kralja</a:t>
            </a:r>
            <a:r>
              <a:rPr lang="en-US" sz="2400" dirty="0" smtClean="0"/>
              <a:t>; </a:t>
            </a:r>
            <a:r>
              <a:rPr lang="en-US" sz="2400" dirty="0" err="1" smtClean="0"/>
              <a:t>prijatelj</a:t>
            </a:r>
            <a:r>
              <a:rPr lang="en-US" sz="2400" dirty="0" smtClean="0"/>
              <a:t> </a:t>
            </a:r>
            <a:r>
              <a:rPr lang="en-US" sz="2400" dirty="0" err="1" smtClean="0"/>
              <a:t>Horacio</a:t>
            </a:r>
            <a:r>
              <a:rPr lang="en-US" sz="2400" dirty="0" smtClean="0"/>
              <a:t>, </a:t>
            </a:r>
            <a:r>
              <a:rPr lang="en-US" sz="2400" dirty="0" err="1" smtClean="0"/>
              <a:t>oficiri</a:t>
            </a:r>
            <a:r>
              <a:rPr lang="en-US" sz="2400" dirty="0" smtClean="0"/>
              <a:t> </a:t>
            </a:r>
            <a:r>
              <a:rPr lang="en-US" sz="2400" dirty="0" err="1" smtClean="0"/>
              <a:t>Macelo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Bernardo; </a:t>
            </a:r>
            <a:r>
              <a:rPr lang="en-US" sz="2400" dirty="0" err="1" smtClean="0"/>
              <a:t>kraljev</a:t>
            </a:r>
            <a:r>
              <a:rPr lang="en-US" sz="2400" dirty="0" smtClean="0"/>
              <a:t> </a:t>
            </a:r>
            <a:r>
              <a:rPr lang="en-US" sz="2400" dirty="0" err="1" smtClean="0"/>
              <a:t>savjetnik</a:t>
            </a:r>
            <a:r>
              <a:rPr lang="en-US" sz="2400" dirty="0" smtClean="0"/>
              <a:t> </a:t>
            </a:r>
            <a:r>
              <a:rPr lang="en-US" sz="2400" dirty="0" err="1" smtClean="0"/>
              <a:t>Polonije</a:t>
            </a:r>
            <a:r>
              <a:rPr lang="en-US" sz="2400" dirty="0" smtClean="0"/>
              <a:t>, </a:t>
            </a:r>
            <a:r>
              <a:rPr lang="en-US" sz="2400" dirty="0" err="1" smtClean="0"/>
              <a:t>njegova</a:t>
            </a:r>
            <a:r>
              <a:rPr lang="en-US" sz="2400" dirty="0" smtClean="0"/>
              <a:t> </a:t>
            </a:r>
            <a:r>
              <a:rPr lang="en-US" sz="2400" dirty="0" err="1" smtClean="0"/>
              <a:t>kći</a:t>
            </a:r>
            <a:r>
              <a:rPr lang="en-US" sz="2400" dirty="0" smtClean="0"/>
              <a:t> </a:t>
            </a:r>
            <a:r>
              <a:rPr lang="en-US" sz="2400" dirty="0" err="1" smtClean="0"/>
              <a:t>Ofelija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sin </a:t>
            </a:r>
            <a:r>
              <a:rPr lang="en-US" sz="2400" dirty="0" err="1" smtClean="0"/>
              <a:t>Leart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nekoliko</a:t>
            </a:r>
            <a:r>
              <a:rPr lang="en-US" sz="2400" dirty="0" smtClean="0"/>
              <a:t> </a:t>
            </a:r>
            <a:r>
              <a:rPr lang="en-US" sz="2400" dirty="0" err="1" smtClean="0"/>
              <a:t>sporednih</a:t>
            </a:r>
            <a:r>
              <a:rPr lang="en-US" sz="2400" dirty="0" smtClean="0"/>
              <a:t> </a:t>
            </a:r>
            <a:r>
              <a:rPr lang="en-US" sz="2400" dirty="0" err="1" smtClean="0"/>
              <a:t>likova</a:t>
            </a:r>
            <a:endParaRPr lang="en-US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14400" y="838200"/>
            <a:ext cx="7391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 u="sng" dirty="0" smtClean="0">
                <a:solidFill>
                  <a:srgbClr val="FF0000"/>
                </a:solidFill>
              </a:rPr>
              <a:t>Siže drame </a:t>
            </a:r>
            <a:r>
              <a:rPr lang="vi-VN" dirty="0" smtClean="0"/>
              <a:t>je dosta složen i njena kompozicija je izuzetno bogata promjenama mjesta(dvadeset puta), temama i situacijama. Ima dosta labavih epizoda, koje su više u funkciji Šekspirove filozofije poimanja čovjeka i života a manje u funkciji pokretanja događaja na kojima se gradi i razvija sama radnja. Do ovog djela u književnosti nije bilo takve pojave da da jedno djelo sa dosta jednostavnom pričom o kralju ''koji je ubio svog brata da bi došao na presto, s njegovih osam mrtvih, jednim duhom, jednom poludjelom i jednim koji se pravi lud'' može izazvati toliko pažnje i oprečnih sudova kroz čitav niz književnih epoha.</a:t>
            </a:r>
            <a:endParaRPr lang="en-US" dirty="0"/>
          </a:p>
        </p:txBody>
      </p:sp>
      <p:pic>
        <p:nvPicPr>
          <p:cNvPr id="4" name="Picture 3" descr="Z:\Production\Melissa\HTML Project\Incoming\0817\Hamlet\shutterstock_324793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3429000"/>
            <a:ext cx="4724400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19200" y="990600"/>
            <a:ext cx="685800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CS" sz="3200" b="1" dirty="0" smtClean="0">
                <a:solidFill>
                  <a:srgbClr val="C00000"/>
                </a:solidFill>
              </a:rPr>
              <a:t>Pojam </a:t>
            </a:r>
            <a:r>
              <a:rPr lang="vi-VN" sz="3200" b="1" dirty="0" smtClean="0">
                <a:solidFill>
                  <a:srgbClr val="C00000"/>
                </a:solidFill>
              </a:rPr>
              <a:t>''hamletovštin</a:t>
            </a:r>
            <a:r>
              <a:rPr lang="sr-Latn-CS" sz="3200" b="1" dirty="0" smtClean="0">
                <a:solidFill>
                  <a:srgbClr val="C00000"/>
                </a:solidFill>
              </a:rPr>
              <a:t>a</a:t>
            </a:r>
            <a:r>
              <a:rPr lang="vi-VN" sz="3200" b="1" dirty="0" smtClean="0">
                <a:solidFill>
                  <a:srgbClr val="C00000"/>
                </a:solidFill>
              </a:rPr>
              <a:t>'‘</a:t>
            </a:r>
            <a:endParaRPr lang="sr-Latn-CS" sz="3200" b="1" dirty="0" smtClean="0">
              <a:solidFill>
                <a:srgbClr val="C00000"/>
              </a:solidFill>
            </a:endParaRPr>
          </a:p>
          <a:p>
            <a:endParaRPr lang="sr-Latn-CS" b="1" dirty="0" smtClean="0"/>
          </a:p>
          <a:p>
            <a:r>
              <a:rPr lang="sr-Latn-CS" b="1" dirty="0" smtClean="0">
                <a:solidFill>
                  <a:srgbClr val="C00000"/>
                </a:solidFill>
              </a:rPr>
              <a:t>* Znači </a:t>
            </a:r>
            <a:r>
              <a:rPr lang="vi-VN" b="1" dirty="0" smtClean="0">
                <a:solidFill>
                  <a:srgbClr val="C00000"/>
                </a:solidFill>
              </a:rPr>
              <a:t> stalno odlaganje akcije. </a:t>
            </a:r>
            <a:endParaRPr lang="sr-Latn-CS" b="1" dirty="0" smtClean="0">
              <a:solidFill>
                <a:srgbClr val="C00000"/>
              </a:solidFill>
            </a:endParaRPr>
          </a:p>
          <a:p>
            <a:endParaRPr lang="sr-Latn-CS" b="1" dirty="0" smtClean="0"/>
          </a:p>
          <a:p>
            <a:r>
              <a:rPr lang="sr-Latn-CS" b="1" dirty="0" smtClean="0">
                <a:solidFill>
                  <a:srgbClr val="C00000"/>
                </a:solidFill>
              </a:rPr>
              <a:t>* </a:t>
            </a:r>
            <a:r>
              <a:rPr lang="vi-VN" b="1" dirty="0" smtClean="0"/>
              <a:t>Zato se i smatralo da ''hamletovština'‘</a:t>
            </a:r>
            <a:r>
              <a:rPr lang="sr-Latn-CS" b="1" dirty="0" smtClean="0"/>
              <a:t> </a:t>
            </a:r>
            <a:r>
              <a:rPr lang="vi-VN" b="1" dirty="0" smtClean="0"/>
              <a:t>nije ništa drugo do ''neodlučnost, razmišljanje mjesto djelanja, odsutnost volje i sposobnosti za čin, mizantropsko bježanje od svijeta i života...'‘</a:t>
            </a:r>
            <a:endParaRPr lang="sr-Latn-CS" b="1" dirty="0" smtClean="0"/>
          </a:p>
          <a:p>
            <a:r>
              <a:rPr lang="vi-VN" b="1" dirty="0" smtClean="0"/>
              <a:t> </a:t>
            </a:r>
            <a:endParaRPr lang="sr-Latn-CS" b="1" dirty="0" smtClean="0"/>
          </a:p>
          <a:p>
            <a:r>
              <a:rPr lang="vi-VN" b="1" dirty="0" smtClean="0"/>
              <a:t>  </a:t>
            </a:r>
            <a:r>
              <a:rPr lang="sr-Latn-CS" b="1" dirty="0" smtClean="0">
                <a:solidFill>
                  <a:srgbClr val="C00000"/>
                </a:solidFill>
              </a:rPr>
              <a:t>*</a:t>
            </a:r>
            <a:r>
              <a:rPr lang="sr-Latn-CS" b="1" dirty="0" smtClean="0"/>
              <a:t> U</a:t>
            </a:r>
            <a:r>
              <a:rPr lang="vi-VN" b="1" dirty="0" smtClean="0"/>
              <a:t> </a:t>
            </a:r>
            <a:r>
              <a:rPr lang="sr-Latn-CS" b="1" dirty="0" smtClean="0"/>
              <a:t>,,</a:t>
            </a:r>
            <a:r>
              <a:rPr lang="vi-VN" b="1" dirty="0" smtClean="0"/>
              <a:t>Hamletu</a:t>
            </a:r>
            <a:r>
              <a:rPr lang="sr-Latn-CS" b="1" dirty="0" smtClean="0"/>
              <a:t>’’ nije</a:t>
            </a:r>
            <a:r>
              <a:rPr lang="vi-VN" b="1" dirty="0" smtClean="0"/>
              <a:t> sadržana Šekspirova kritika neaktivnosti; u pitanju je nešto drugo, vrednije: </a:t>
            </a:r>
            <a:r>
              <a:rPr lang="en-US" b="1" dirty="0" smtClean="0"/>
              <a:t>''</a:t>
            </a:r>
            <a:r>
              <a:rPr lang="en-US" b="1" dirty="0" err="1" smtClean="0"/>
              <a:t>osuda</a:t>
            </a:r>
            <a:r>
              <a:rPr lang="en-US" b="1" dirty="0" smtClean="0"/>
              <a:t> </a:t>
            </a:r>
            <a:r>
              <a:rPr lang="en-US" b="1" dirty="0" err="1" smtClean="0"/>
              <a:t>nečovječne</a:t>
            </a:r>
            <a:r>
              <a:rPr lang="en-US" b="1" dirty="0" smtClean="0"/>
              <a:t> </a:t>
            </a:r>
            <a:r>
              <a:rPr lang="en-US" b="1" dirty="0" err="1" smtClean="0"/>
              <a:t>aktivnosti</a:t>
            </a:r>
            <a:r>
              <a:rPr lang="en-US" b="1" dirty="0" smtClean="0"/>
              <a:t> </a:t>
            </a:r>
            <a:r>
              <a:rPr lang="en-US" b="1" dirty="0" err="1" smtClean="0"/>
              <a:t>sebičnih</a:t>
            </a:r>
            <a:r>
              <a:rPr lang="en-US" b="1" dirty="0" smtClean="0"/>
              <a:t> </a:t>
            </a:r>
            <a:r>
              <a:rPr lang="en-US" b="1" dirty="0" err="1" smtClean="0"/>
              <a:t>nesavjesnih</a:t>
            </a:r>
            <a:r>
              <a:rPr lang="en-US" b="1" dirty="0" smtClean="0"/>
              <a:t>, </a:t>
            </a:r>
            <a:r>
              <a:rPr lang="en-US" b="1" dirty="0" err="1" smtClean="0"/>
              <a:t>ubica</a:t>
            </a:r>
            <a:r>
              <a:rPr lang="en-US" b="1" dirty="0" smtClean="0"/>
              <a:t>''</a:t>
            </a:r>
            <a:endParaRPr lang="en-US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 sz="1800" b="1" dirty="0" smtClean="0"/>
              <a:t>Nevenka Roganović, prof</a:t>
            </a:r>
            <a:endParaRPr lang="en-US" sz="1800" b="1" dirty="0"/>
          </a:p>
        </p:txBody>
      </p:sp>
      <p:sp>
        <p:nvSpPr>
          <p:cNvPr id="3" name="Rectangle 2"/>
          <p:cNvSpPr/>
          <p:nvPr/>
        </p:nvSpPr>
        <p:spPr>
          <a:xfrm>
            <a:off x="1371600" y="1524000"/>
            <a:ext cx="662940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dirty="0" smtClean="0"/>
              <a:t> </a:t>
            </a:r>
            <a:r>
              <a:rPr lang="sr-Latn-CS" sz="3200" dirty="0" smtClean="0">
                <a:solidFill>
                  <a:srgbClr val="FF0000"/>
                </a:solidFill>
              </a:rPr>
              <a:t>,, MIŠOLOVKA’’</a:t>
            </a:r>
          </a:p>
          <a:p>
            <a:endParaRPr lang="sr-Latn-CS" dirty="0" smtClean="0"/>
          </a:p>
          <a:p>
            <a:pPr>
              <a:buFont typeface="Arial" charset="0"/>
              <a:buChar char="•"/>
            </a:pPr>
            <a:r>
              <a:rPr lang="sr-Latn-CS" b="1" dirty="0" smtClean="0">
                <a:solidFill>
                  <a:srgbClr val="FF0000"/>
                </a:solidFill>
              </a:rPr>
              <a:t>Z</a:t>
            </a:r>
            <a:r>
              <a:rPr lang="vi-VN" b="1" dirty="0" smtClean="0">
                <a:solidFill>
                  <a:srgbClr val="FF0000"/>
                </a:solidFill>
              </a:rPr>
              <a:t>ašto Hamlet neprestano odlaže osvetu?</a:t>
            </a:r>
            <a:endParaRPr lang="sr-Latn-CS" b="1" dirty="0" smtClean="0">
              <a:solidFill>
                <a:srgbClr val="FF0000"/>
              </a:solidFill>
            </a:endParaRPr>
          </a:p>
          <a:p>
            <a:endParaRPr lang="sr-Latn-CS" dirty="0" smtClean="0"/>
          </a:p>
          <a:p>
            <a:pPr algn="just"/>
            <a:r>
              <a:rPr lang="sr-Latn-CS" b="1" dirty="0" smtClean="0">
                <a:solidFill>
                  <a:srgbClr val="C00000"/>
                </a:solidFill>
              </a:rPr>
              <a:t>*</a:t>
            </a:r>
            <a:r>
              <a:rPr lang="sr-Latn-CS" dirty="0" smtClean="0"/>
              <a:t> </a:t>
            </a:r>
            <a:r>
              <a:rPr lang="vi-VN" dirty="0" smtClean="0"/>
              <a:t>Iako </a:t>
            </a:r>
            <a:r>
              <a:rPr lang="sr-Latn-CS" dirty="0" smtClean="0"/>
              <a:t>je strica</a:t>
            </a:r>
            <a:r>
              <a:rPr lang="vi-VN" dirty="0" smtClean="0"/>
              <a:t> , dajući predstavu ''Mišolovka'', potpuno razobličio kao zločinca , iako ga je samog i bespomoćnog našao u molitvi, na koljenima, on ga ne ubija</a:t>
            </a:r>
            <a:r>
              <a:rPr lang="sr-Latn-CS" dirty="0" smtClean="0"/>
              <a:t>.</a:t>
            </a:r>
          </a:p>
          <a:p>
            <a:pPr algn="just"/>
            <a:r>
              <a:rPr lang="vi-VN" dirty="0" smtClean="0"/>
              <a:t> </a:t>
            </a:r>
            <a:r>
              <a:rPr lang="sr-Latn-CS" b="1" dirty="0" smtClean="0">
                <a:solidFill>
                  <a:srgbClr val="C00000"/>
                </a:solidFill>
              </a:rPr>
              <a:t>*</a:t>
            </a:r>
            <a:r>
              <a:rPr lang="vi-VN" dirty="0" smtClean="0">
                <a:solidFill>
                  <a:srgbClr val="FF0000"/>
                </a:solidFill>
              </a:rPr>
              <a:t> </a:t>
            </a:r>
            <a:r>
              <a:rPr lang="sr-Latn-CS" dirty="0" smtClean="0"/>
              <a:t>Ž</a:t>
            </a:r>
            <a:r>
              <a:rPr lang="vi-VN" dirty="0" smtClean="0"/>
              <a:t>eli da svoju osvetu učini smislenijom, da joj pribavi veće dokaze i etičko opravdanje, da ta osveta bude pred licem svijeta jedina logična mogućnost, opravdana i prihvaćena od svih, kako ne bi bila doživljena kao odveć lična, sebična , i kao takva dovela do njegovog prokletstva. </a:t>
            </a:r>
            <a:endParaRPr lang="sr-Latn-CS" dirty="0" smtClean="0"/>
          </a:p>
          <a:p>
            <a:pPr algn="just"/>
            <a:r>
              <a:rPr lang="sr-Latn-CS" b="1" dirty="0" smtClean="0">
                <a:solidFill>
                  <a:srgbClr val="FF0000"/>
                </a:solidFill>
              </a:rPr>
              <a:t>*</a:t>
            </a:r>
            <a:r>
              <a:rPr lang="sr-Latn-CS" dirty="0" smtClean="0"/>
              <a:t> </a:t>
            </a:r>
            <a:r>
              <a:rPr lang="vi-VN" dirty="0" smtClean="0"/>
              <a:t>A kad je taj uslov stvoren, došla je i osveta, ali plaćena skupo, vl</a:t>
            </a:r>
            <a:r>
              <a:rPr lang="sr-Latn-CS" dirty="0" smtClean="0"/>
              <a:t>astitim životom</a:t>
            </a:r>
            <a:r>
              <a:rPr lang="vi-VN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duction\Melissa\HTML Project\Incoming\NovelNotes_Images_for_Lason\Hamlet\72dpi_images\5265355-2400x189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1" y="990600"/>
            <a:ext cx="5486400" cy="4659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38200" y="914400"/>
            <a:ext cx="7543800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sr-Latn-CS" sz="5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Drama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sr-Latn-CS" sz="5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sr-Latn-CS" sz="2800" dirty="0" smtClean="0">
                <a:latin typeface="Calibri" pitchFamily="34" charset="0"/>
                <a:cs typeface="Calibri" pitchFamily="34" charset="0"/>
              </a:rPr>
              <a:t>Tragedija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sr-Latn-CS" sz="2800" dirty="0" smtClean="0"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sr-Latn-CS" sz="2800" dirty="0" smtClean="0">
                <a:latin typeface="Calibri" pitchFamily="34" charset="0"/>
                <a:cs typeface="Calibri" pitchFamily="34" charset="0"/>
              </a:rPr>
              <a:t> Komedija (karaktera, situacije, intrige, farsa,      vodvilj)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endParaRPr lang="sr-Latn-CS" sz="2800" dirty="0" smtClean="0"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sr-Latn-CS" sz="2800" dirty="0" smtClean="0">
                <a:latin typeface="Calibri" pitchFamily="34" charset="0"/>
                <a:cs typeface="Calibri" pitchFamily="34" charset="0"/>
              </a:rPr>
              <a:t>Drama u užem smislu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2800" dirty="0" smtClean="0"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38200" y="729734"/>
            <a:ext cx="7543800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3200" dirty="0" smtClean="0">
                <a:solidFill>
                  <a:srgbClr val="FF0000"/>
                </a:solidFill>
                <a:cs typeface="Arial" pitchFamily="34" charset="0"/>
              </a:rPr>
              <a:t>OPŠTE OSOBINE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000" dirty="0" smtClean="0"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Osnovu drame čini</a:t>
            </a:r>
            <a:r>
              <a:rPr kumimoji="0" lang="sr-Latn-C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SUKOB dva suprotna stava koji teže da budu razriješeni pobjedom jednog od njih.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r-Latn-CS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sr-Latn-CS" sz="2400" dirty="0" smtClean="0">
                <a:cs typeface="Arial" pitchFamily="34" charset="0"/>
              </a:rPr>
              <a:t>Izvodi se na pozornici i jedino tako dobija životnu punoću i uvjerljivost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endParaRPr lang="sr-Latn-CS" sz="2400" dirty="0" smtClean="0"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sr-Latn-CS" sz="2400" dirty="0" smtClean="0">
                <a:cs typeface="Arial" pitchFamily="34" charset="0"/>
              </a:rPr>
              <a:t>Didaskalije (remarke)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sr-Latn-CS" sz="2400" dirty="0" smtClean="0">
                <a:cs typeface="Arial" pitchFamily="34" charset="0"/>
              </a:rPr>
              <a:t>Dijalog (govor likova)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sr-Latn-CS" sz="2400" dirty="0" smtClean="0">
                <a:cs typeface="Arial" pitchFamily="34" charset="0"/>
              </a:rPr>
              <a:t>Monolog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endParaRPr kumimoji="0" lang="sr-Latn-CS" sz="2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Latn-C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r-Latn-C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914400" y="713988"/>
            <a:ext cx="7391400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3200" dirty="0" smtClean="0">
                <a:solidFill>
                  <a:srgbClr val="FF0000"/>
                </a:solidFill>
                <a:cs typeface="Arial" pitchFamily="34" charset="0"/>
              </a:rPr>
              <a:t>ETAPE DRAMSKE RADNJE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800" dirty="0" smtClean="0"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sr-Latn-CS" sz="2800" dirty="0" smtClean="0">
                <a:cs typeface="Arial" pitchFamily="34" charset="0"/>
              </a:rPr>
              <a:t>Ekspozicija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sr-Latn-CS" sz="2800" dirty="0" smtClean="0">
                <a:cs typeface="Arial" pitchFamily="34" charset="0"/>
              </a:rPr>
              <a:t>Zaplet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sr-Latn-CS" sz="2800" dirty="0" smtClean="0">
                <a:cs typeface="Arial" pitchFamily="34" charset="0"/>
              </a:rPr>
              <a:t>Kulminacija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sr-Latn-CS" sz="2800" dirty="0" smtClean="0">
                <a:cs typeface="Arial" pitchFamily="34" charset="0"/>
              </a:rPr>
              <a:t>Peripetija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sr-Latn-CS" sz="2800" dirty="0" smtClean="0">
                <a:cs typeface="Arial" pitchFamily="34" charset="0"/>
              </a:rPr>
              <a:t>Rasplet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sr-Latn-CS" sz="2800" dirty="0" smtClean="0"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endParaRPr lang="sr-Latn-CS" sz="2800" dirty="0" smtClean="0"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400" dirty="0" smtClean="0"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400" dirty="0" smtClean="0"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pic>
        <p:nvPicPr>
          <p:cNvPr id="4" name="Picture 3" descr="Z:\Production\Melissa\HTML Project\Incoming\0817\Hamlet\5263635-516x8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2438400"/>
            <a:ext cx="5105399" cy="32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295400"/>
            <a:ext cx="66294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CS" sz="3200" dirty="0" smtClean="0">
                <a:solidFill>
                  <a:srgbClr val="FF0000"/>
                </a:solidFill>
              </a:rPr>
              <a:t>Elizabetansko pozorište</a:t>
            </a:r>
          </a:p>
          <a:p>
            <a:endParaRPr lang="sr-Latn-CS" dirty="0" smtClean="0"/>
          </a:p>
          <a:p>
            <a:endParaRPr lang="sr-Latn-CS" dirty="0" smtClean="0"/>
          </a:p>
          <a:p>
            <a:endParaRPr lang="sr-Latn-CS" dirty="0" smtClean="0"/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524000" y="1981200"/>
            <a:ext cx="624840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en-US" sz="2400" dirty="0" err="1" smtClean="0"/>
              <a:t>Za</a:t>
            </a:r>
            <a:r>
              <a:rPr lang="en-US" sz="2400" dirty="0" smtClean="0"/>
              <a:t> </a:t>
            </a:r>
            <a:r>
              <a:rPr lang="en-US" sz="2400" dirty="0" err="1" smtClean="0"/>
              <a:t>vr</a:t>
            </a:r>
            <a:r>
              <a:rPr lang="sr-Latn-CS" sz="2400" dirty="0" smtClean="0"/>
              <a:t>ije</a:t>
            </a:r>
            <a:r>
              <a:rPr lang="en-US" sz="2400" dirty="0" smtClean="0"/>
              <a:t>me </a:t>
            </a:r>
            <a:r>
              <a:rPr lang="en-US" sz="2400" dirty="0" err="1" smtClean="0"/>
              <a:t>vladavine</a:t>
            </a:r>
            <a:r>
              <a:rPr lang="en-US" sz="2400" dirty="0" smtClean="0"/>
              <a:t> </a:t>
            </a:r>
            <a:r>
              <a:rPr lang="en-US" sz="2400" dirty="0" err="1" smtClean="0"/>
              <a:t>kraljice</a:t>
            </a:r>
            <a:r>
              <a:rPr lang="en-US" sz="2400" dirty="0" smtClean="0"/>
              <a:t> </a:t>
            </a:r>
            <a:r>
              <a:rPr lang="en-US" sz="2400" dirty="0" err="1" smtClean="0"/>
              <a:t>Elizabete</a:t>
            </a:r>
            <a:r>
              <a:rPr lang="en-US" sz="2400" dirty="0" smtClean="0"/>
              <a:t> I  </a:t>
            </a:r>
            <a:r>
              <a:rPr lang="en-US" sz="2400" dirty="0" err="1" smtClean="0"/>
              <a:t>Engleska</a:t>
            </a:r>
            <a:r>
              <a:rPr lang="en-US" sz="2400" dirty="0" smtClean="0"/>
              <a:t> je </a:t>
            </a:r>
            <a:r>
              <a:rPr lang="en-US" sz="2400" dirty="0" err="1" smtClean="0"/>
              <a:t>doživ</a:t>
            </a:r>
            <a:r>
              <a:rPr lang="sr-Latn-CS" sz="2400" dirty="0" smtClean="0"/>
              <a:t>j</a:t>
            </a:r>
            <a:r>
              <a:rPr lang="en-US" sz="2400" dirty="0" err="1" smtClean="0"/>
              <a:t>ela</a:t>
            </a:r>
            <a:r>
              <a:rPr lang="en-US" sz="2400" dirty="0" smtClean="0"/>
              <a:t> </a:t>
            </a:r>
            <a:r>
              <a:rPr lang="en-US" sz="2400" dirty="0" err="1" smtClean="0"/>
              <a:t>takav</a:t>
            </a:r>
            <a:r>
              <a:rPr lang="en-US" sz="2400" dirty="0" smtClean="0"/>
              <a:t> </a:t>
            </a:r>
            <a:r>
              <a:rPr lang="en-US" sz="2400" dirty="0" err="1" smtClean="0"/>
              <a:t>preporod</a:t>
            </a:r>
            <a:r>
              <a:rPr lang="en-US" sz="2400" dirty="0" smtClean="0"/>
              <a:t> </a:t>
            </a:r>
            <a:r>
              <a:rPr lang="en-US" sz="2400" dirty="0" err="1" smtClean="0"/>
              <a:t>da</a:t>
            </a:r>
            <a:r>
              <a:rPr lang="en-US" sz="2400" dirty="0" smtClean="0"/>
              <a:t> to </a:t>
            </a:r>
            <a:r>
              <a:rPr lang="en-US" sz="2400" dirty="0" err="1" smtClean="0"/>
              <a:t>doba</a:t>
            </a:r>
            <a:r>
              <a:rPr lang="en-US" sz="2400" dirty="0" smtClean="0"/>
              <a:t> s </a:t>
            </a:r>
            <a:r>
              <a:rPr lang="en-US" sz="2400" dirty="0" err="1" smtClean="0"/>
              <a:t>pravom</a:t>
            </a:r>
            <a:r>
              <a:rPr lang="en-US" sz="2400" dirty="0" smtClean="0"/>
              <a:t> </a:t>
            </a:r>
            <a:r>
              <a:rPr lang="en-US" sz="2400" dirty="0" err="1" smtClean="0"/>
              <a:t>nosi</a:t>
            </a:r>
            <a:r>
              <a:rPr lang="en-US" sz="2400" dirty="0" smtClean="0"/>
              <a:t> </a:t>
            </a:r>
            <a:r>
              <a:rPr lang="en-US" sz="2400" dirty="0" err="1" smtClean="0"/>
              <a:t>njeno</a:t>
            </a:r>
            <a:r>
              <a:rPr lang="en-US" sz="2400" dirty="0" smtClean="0"/>
              <a:t> </a:t>
            </a:r>
            <a:r>
              <a:rPr lang="en-US" sz="2400" dirty="0" err="1" smtClean="0"/>
              <a:t>ime</a:t>
            </a:r>
            <a:r>
              <a:rPr lang="en-US" sz="2400" dirty="0" smtClean="0"/>
              <a:t> – </a:t>
            </a:r>
            <a:r>
              <a:rPr lang="en-US" sz="2400" dirty="0" err="1" smtClean="0"/>
              <a:t>elizabetansko</a:t>
            </a:r>
            <a:r>
              <a:rPr lang="en-US" sz="2400" dirty="0" smtClean="0"/>
              <a:t> </a:t>
            </a:r>
            <a:r>
              <a:rPr lang="en-US" sz="2400" dirty="0" err="1" smtClean="0"/>
              <a:t>doba</a:t>
            </a:r>
            <a:r>
              <a:rPr lang="en-US" sz="2400" dirty="0" smtClean="0"/>
              <a:t>. </a:t>
            </a:r>
            <a:endParaRPr lang="sr-Latn-CS" sz="2400" dirty="0" smtClean="0"/>
          </a:p>
          <a:p>
            <a:pPr algn="just"/>
            <a:endParaRPr lang="sr-Latn-CS" sz="2000" dirty="0" smtClean="0"/>
          </a:p>
          <a:p>
            <a:pPr algn="just"/>
            <a:r>
              <a:rPr lang="sr-Latn-CS" sz="2400" dirty="0" smtClean="0"/>
              <a:t>* </a:t>
            </a:r>
            <a:r>
              <a:rPr lang="en-US" sz="2400" dirty="0" err="1" smtClean="0"/>
              <a:t>Procv</a:t>
            </a:r>
            <a:r>
              <a:rPr lang="sr-Latn-CS" sz="2400" dirty="0" smtClean="0"/>
              <a:t>j</a:t>
            </a:r>
            <a:r>
              <a:rPr lang="en-US" sz="2400" dirty="0" err="1" smtClean="0"/>
              <a:t>etale</a:t>
            </a:r>
            <a:r>
              <a:rPr lang="en-US" sz="2400" dirty="0" smtClean="0"/>
              <a:t> 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ekonomija</a:t>
            </a:r>
            <a:r>
              <a:rPr lang="en-US" sz="2400" dirty="0" smtClean="0"/>
              <a:t>, </a:t>
            </a:r>
            <a:r>
              <a:rPr lang="en-US" sz="2400" dirty="0" err="1" smtClean="0"/>
              <a:t>kultura</a:t>
            </a:r>
            <a:r>
              <a:rPr lang="en-US" sz="2400" dirty="0" smtClean="0"/>
              <a:t>, </a:t>
            </a:r>
            <a:r>
              <a:rPr lang="en-US" sz="2400" dirty="0" err="1" smtClean="0"/>
              <a:t>filozofija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um</a:t>
            </a:r>
            <a:r>
              <a:rPr lang="sr-Latn-CS" sz="2400" dirty="0" smtClean="0"/>
              <a:t>j</a:t>
            </a:r>
            <a:r>
              <a:rPr lang="en-US" sz="2400" dirty="0" err="1" smtClean="0"/>
              <a:t>etnost</a:t>
            </a:r>
            <a:r>
              <a:rPr lang="en-US" sz="2400" dirty="0" smtClean="0"/>
              <a:t>. </a:t>
            </a:r>
            <a:r>
              <a:rPr lang="en-US" sz="2400" dirty="0" err="1" smtClean="0"/>
              <a:t>Zlatno</a:t>
            </a:r>
            <a:r>
              <a:rPr lang="en-US" sz="2400" dirty="0" smtClean="0"/>
              <a:t> </a:t>
            </a:r>
            <a:r>
              <a:rPr lang="en-US" sz="2400" dirty="0" err="1" smtClean="0"/>
              <a:t>doba</a:t>
            </a:r>
            <a:r>
              <a:rPr lang="en-US" sz="2400" dirty="0" smtClean="0"/>
              <a:t> </a:t>
            </a:r>
            <a:r>
              <a:rPr lang="en-US" sz="2400" dirty="0" err="1" smtClean="0"/>
              <a:t>Engleske</a:t>
            </a:r>
            <a:r>
              <a:rPr lang="en-US" sz="2400" dirty="0" smtClean="0"/>
              <a:t> </a:t>
            </a:r>
            <a:r>
              <a:rPr lang="en-US" sz="2400" dirty="0" err="1" smtClean="0"/>
              <a:t>vinulo</a:t>
            </a:r>
            <a:r>
              <a:rPr lang="en-US" sz="2400" dirty="0" smtClean="0"/>
              <a:t> je </a:t>
            </a:r>
            <a:r>
              <a:rPr lang="en-US" sz="2400" dirty="0" err="1" smtClean="0"/>
              <a:t>dramu</a:t>
            </a:r>
            <a:r>
              <a:rPr lang="en-US" sz="2400" dirty="0" smtClean="0"/>
              <a:t> u </a:t>
            </a:r>
            <a:r>
              <a:rPr lang="en-US" sz="2400" dirty="0" err="1" smtClean="0"/>
              <a:t>nebeske</a:t>
            </a:r>
            <a:r>
              <a:rPr lang="en-US" sz="2400" dirty="0" smtClean="0"/>
              <a:t> </a:t>
            </a:r>
            <a:r>
              <a:rPr lang="en-US" sz="2400" dirty="0" err="1" smtClean="0"/>
              <a:t>visine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popularizovalo</a:t>
            </a:r>
            <a:r>
              <a:rPr lang="en-US" sz="2400" dirty="0" smtClean="0"/>
              <a:t> </a:t>
            </a:r>
            <a:r>
              <a:rPr lang="en-US" sz="2400" dirty="0" err="1" smtClean="0"/>
              <a:t>pozorište</a:t>
            </a:r>
            <a:r>
              <a:rPr lang="en-US" sz="2400" dirty="0" smtClean="0"/>
              <a:t> </a:t>
            </a:r>
            <a:r>
              <a:rPr lang="en-US" sz="2400" dirty="0" err="1" smtClean="0"/>
              <a:t>kao</a:t>
            </a:r>
            <a:r>
              <a:rPr lang="en-US" sz="2400" dirty="0" smtClean="0"/>
              <a:t> </a:t>
            </a:r>
            <a:r>
              <a:rPr lang="en-US" sz="2400" dirty="0" err="1" smtClean="0"/>
              <a:t>osnovni</a:t>
            </a:r>
            <a:r>
              <a:rPr lang="en-US" sz="2400" dirty="0" smtClean="0"/>
              <a:t> </a:t>
            </a:r>
            <a:r>
              <a:rPr lang="en-US" sz="2400" dirty="0" err="1" smtClean="0"/>
              <a:t>vid</a:t>
            </a:r>
            <a:r>
              <a:rPr lang="en-US" sz="2400" dirty="0" smtClean="0"/>
              <a:t> </a:t>
            </a:r>
            <a:r>
              <a:rPr lang="en-US" sz="2400" dirty="0" err="1" smtClean="0"/>
              <a:t>zabave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interesovanja</a:t>
            </a:r>
            <a:r>
              <a:rPr lang="en-US" sz="2400" dirty="0" smtClean="0"/>
              <a:t> </a:t>
            </a:r>
            <a:r>
              <a:rPr lang="en-US" sz="2400" dirty="0" err="1" smtClean="0"/>
              <a:t>ljudi</a:t>
            </a:r>
            <a:r>
              <a:rPr lang="en-US" sz="2400" dirty="0" smtClean="0"/>
              <a:t> </a:t>
            </a:r>
            <a:r>
              <a:rPr lang="en-US" sz="2400" dirty="0" err="1" smtClean="0"/>
              <a:t>svih</a:t>
            </a:r>
            <a:r>
              <a:rPr lang="en-US" sz="2400" dirty="0" smtClean="0"/>
              <a:t> </a:t>
            </a:r>
            <a:r>
              <a:rPr lang="en-US" sz="2400" dirty="0" err="1" smtClean="0"/>
              <a:t>staleža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990600"/>
            <a:ext cx="647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b="1" dirty="0" smtClean="0"/>
              <a:t>,,GLOUB’’ – prvo londonsko pozorište, izgrađeno  1576. godine</a:t>
            </a:r>
            <a:endParaRPr lang="en-US" b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pic>
        <p:nvPicPr>
          <p:cNvPr id="4" name="Picture 3" descr="http://wannabemagazine.com/wp-content/uploads/2012/04/slika-12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1647825"/>
            <a:ext cx="5715000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pic>
        <p:nvPicPr>
          <p:cNvPr id="3" name="irc_mi" descr="http://ia.media-imdb.com/images/M/MV5BMjEwNzQzNDM2NV5BMl5BanBnXkFtZTYwOTg4ODI5._V1_SY317_CR5,0,214,317_AL_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399" y="990600"/>
            <a:ext cx="4876801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Nevenka</a:t>
            </a:r>
            <a:r>
              <a:rPr lang="en-US" dirty="0" smtClean="0"/>
              <a:t> </a:t>
            </a:r>
            <a:r>
              <a:rPr lang="en-US" dirty="0" err="1" smtClean="0"/>
              <a:t>Roganovi</a:t>
            </a:r>
            <a:r>
              <a:rPr lang="en-US" dirty="0" smtClean="0"/>
              <a:t>’, </a:t>
            </a:r>
            <a:r>
              <a:rPr lang="en-US" dirty="0" err="1" smtClean="0"/>
              <a:t>prof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026" name="Picture 2" descr="William Shakespeare - Haml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066800"/>
            <a:ext cx="3401122" cy="46482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419600" y="1530211"/>
            <a:ext cx="3886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lgerian" pitchFamily="82" charset="0"/>
                <a:ea typeface="Calibri" pitchFamily="34" charset="0"/>
                <a:cs typeface="Times New Roman" pitchFamily="18" charset="0"/>
              </a:rPr>
              <a:t>Vilijam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lgerian" pitchFamily="8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lgerian" pitchFamily="82" charset="0"/>
                <a:ea typeface="Calibri" pitchFamily="34" charset="0"/>
                <a:cs typeface="Times New Roman" pitchFamily="18" charset="0"/>
              </a:rPr>
              <a:t>ekspir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lgerian" pitchFamily="82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lgerian" pitchFamily="82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sr-Latn-C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lgerian" pitchFamily="82" charset="0"/>
                <a:ea typeface="Calibri" pitchFamily="34" charset="0"/>
                <a:cs typeface="Times New Roman" pitchFamily="18" charset="0"/>
              </a:rPr>
              <a:t>,,HAMLET</a:t>
            </a:r>
            <a:r>
              <a:rPr kumimoji="0" lang="sr-Latn-C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’’</a:t>
            </a:r>
            <a:endParaRPr kumimoji="0" lang="sr-Latn-C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66800" y="1883388"/>
            <a:ext cx="70866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r-Latn-C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Rođen u Stratfordu 1564. a umro 1616.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r-Latn-C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r-Latn-C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Engleski pjesnik i dramski pisac </a:t>
            </a:r>
            <a:r>
              <a:rPr kumimoji="0" lang="sr-Latn-C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sr-Latn-C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smatra se najvećim piscem na engleskom jeziku.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r-Latn-C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r-Latn-C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38 pozori</a:t>
            </a:r>
            <a:r>
              <a:rPr kumimoji="0" lang="sr-Latn-C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sr-Latn-C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nih komada, 154 soneta</a:t>
            </a:r>
          </a:p>
        </p:txBody>
      </p:sp>
      <p:sp>
        <p:nvSpPr>
          <p:cNvPr id="4" name="Rectangle 3"/>
          <p:cNvSpPr/>
          <p:nvPr/>
        </p:nvSpPr>
        <p:spPr>
          <a:xfrm>
            <a:off x="1676400" y="990601"/>
            <a:ext cx="6248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4000" dirty="0" err="1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Vilijam</a:t>
            </a:r>
            <a:r>
              <a:rPr lang="en-US" sz="4000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sr-Latn-CS" sz="4000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Šekspir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sr-Latn-CS" sz="4000" dirty="0" smtClean="0">
              <a:solidFill>
                <a:srgbClr val="FF0000"/>
              </a:solidFill>
              <a:latin typeface="Cambria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4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2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</TotalTime>
  <Words>647</Words>
  <Application>Microsoft Office PowerPoint</Application>
  <PresentationFormat>On-screen Show (4:3)</PresentationFormat>
  <Paragraphs>97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Pushpin</vt:lpstr>
      <vt:lpstr>DRAMA            ,,HAMLET’’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Hidroelektrana Perucica</dc:title>
  <dc:creator>Tasovac</dc:creator>
  <cp:lastModifiedBy>sadmin</cp:lastModifiedBy>
  <cp:revision>42</cp:revision>
  <dcterms:created xsi:type="dcterms:W3CDTF">2006-08-16T00:00:00Z</dcterms:created>
  <dcterms:modified xsi:type="dcterms:W3CDTF">2020-09-28T19:05:16Z</dcterms:modified>
</cp:coreProperties>
</file>