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7" r:id="rId3"/>
    <p:sldId id="268" r:id="rId4"/>
    <p:sldId id="269" r:id="rId5"/>
    <p:sldId id="271" r:id="rId6"/>
    <p:sldId id="258" r:id="rId7"/>
    <p:sldId id="272" r:id="rId8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44" d="100"/>
          <a:sy n="44" d="100"/>
        </p:scale>
        <p:origin x="864" y="60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12-Oct-2020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12-Oct-2020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ltGray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 bwMode="ltGray"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 bwMode="gray"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13" name="Straight Connector 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15" name="Straight Connector 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12-Oct-2020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66412" y="6356351"/>
            <a:ext cx="609441" cy="36512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12-Oct-2020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1" name="Straight Connector 10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i"/>
          <p:cNvSpPr>
            <a:spLocks/>
          </p:cNvSpPr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14" name="Straight Connector 13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12-Oct-2020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128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12-Oct-2020</a:t>
            </a:fld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 bwMode="black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4" name="Rectangle 23"/>
          <p:cNvSpPr/>
          <p:nvPr/>
        </p:nvSpPr>
        <p:spPr bwMode="gray"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1" name="Rectangle 20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22" name="Straight Connector 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8" name="Pi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23" name="Straight Connector 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 bwMode="black"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 bwMode="gray"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8" name="Rectangle 27"/>
          <p:cNvSpPr/>
          <p:nvPr/>
        </p:nvSpPr>
        <p:spPr bwMode="gray"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9" name="Rectangle 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30" name="Rectangle 29"/>
          <p:cNvSpPr/>
          <p:nvPr/>
        </p:nvSpPr>
        <p:spPr bwMode="ltGray"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31" name="Straight Connector 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 bwMode="black"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cxnSp>
        <p:nvCxnSpPr>
          <p:cNvPr id="33" name="Straight Connector 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12-Oct-2020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66571" y="6356351"/>
            <a:ext cx="609441" cy="36512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12-Oct-2020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12-Oct-2020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12-Oct-2020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ltGray"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6" name="Rectangle 5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cxnSp>
        <p:nvCxnSpPr>
          <p:cNvPr id="7" name="Straight Connector 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 bwMode="gray"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black"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12-Oct-2020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gray"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lt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cxnSp>
        <p:nvCxnSpPr>
          <p:cNvPr id="10" name="Straight Connector 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/>
              <a:t>12-Oct-2020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9" name="Rectangle 8"/>
          <p:cNvSpPr/>
          <p:nvPr/>
        </p:nvSpPr>
        <p:spPr bwMode="ltGray"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 baseline="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12-Oct-2020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8" name="Rectangle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4" name="Straight Connector 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i"/>
          <p:cNvSpPr>
            <a:spLocks/>
          </p:cNvSpPr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cxnSp>
        <p:nvCxnSpPr>
          <p:cNvPr id="16" name="Straight Connector 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12-Oct-2020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/>
              <a:t>Eksponencijalna funkcija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/>
              <a:t> - grafik funkcije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76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13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r-Latn-ME" dirty="0"/>
                  <a:t>Eksponencijalna funkcija je funkcija oblika :</a:t>
                </a:r>
              </a:p>
              <a:p>
                <a:endParaRPr lang="sr-Latn-ME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4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sr-Latn-ME" sz="4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ME" sz="4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ME" sz="4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sr-Latn-ME" sz="4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sr-Latn-ME" sz="4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sr-Latn-ME" sz="4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sr-Latn-ME" sz="4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𝜖</m:t>
                      </m:r>
                      <m:r>
                        <a:rPr lang="sr-Latn-ME" sz="4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  <m:r>
                        <a:rPr lang="sr-Latn-ME" sz="4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sr-Latn-ME" sz="4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sr-Latn-ME" sz="4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&gt;0, </m:t>
                      </m:r>
                      <m:r>
                        <a:rPr lang="sr-Latn-ME" sz="4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sr-Latn-ME" sz="4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≠1</m:t>
                      </m:r>
                    </m:oMath>
                  </m:oMathPara>
                </a14:m>
                <a:endParaRPr lang="sr-Latn-ME" sz="4800" dirty="0">
                  <a:solidFill>
                    <a:srgbClr val="C00000"/>
                  </a:solidFill>
                </a:endParaRPr>
              </a:p>
              <a:p>
                <a:pPr marL="0" indent="0">
                  <a:buNone/>
                </a:pPr>
                <a:endParaRPr lang="sr-Latn-ME" sz="4800" dirty="0">
                  <a:solidFill>
                    <a:srgbClr val="C00000"/>
                  </a:solidFill>
                </a:endParaRPr>
              </a:p>
              <a:p>
                <a:r>
                  <a:rPr lang="sr-Latn-ME" dirty="0"/>
                  <a:t>Eksponencijalna funkcija je dobila naziv po tome što se promjenljiva (argument) </a:t>
                </a:r>
                <a14:m>
                  <m:oMath xmlns:m="http://schemas.openxmlformats.org/officeDocument/2006/math"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sr-Latn-ME" dirty="0"/>
                  <a:t>nalazi u izložiocu (eksponentu).</a:t>
                </a:r>
                <a:endParaRPr lang="en-US" dirty="0"/>
              </a:p>
            </p:txBody>
          </p:sp>
        </mc:Choice>
        <mc:Fallback xmlns="">
          <p:sp>
            <p:nvSpPr>
              <p:cNvPr id="14" name="Content Placeholder 1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33" t="-3200" r="-4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0426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sr-Latn-ME" dirty="0"/>
                  <a:t>Razmotrimo slučaj kada je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sr-Latn-ME" dirty="0"/>
                  <a:t> tj.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sr-Latn-ME" dirty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869" b="-19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8908F001-1A7C-41B3-AF77-459A5265B8A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sr-Latn-ME" sz="2400" dirty="0"/>
                  <a:t>Za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=−3</m:t>
                    </m:r>
                  </m:oMath>
                </a14:m>
                <a:r>
                  <a:rPr lang="sr-Latn-ME" sz="2400" dirty="0"/>
                  <a:t> imamo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endParaRPr lang="sr-Latn-ME" sz="2400" dirty="0"/>
              </a:p>
              <a:p>
                <a:r>
                  <a:rPr lang="sr-Latn-ME" sz="2400" dirty="0"/>
                  <a:t>Za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=−2</m:t>
                    </m:r>
                  </m:oMath>
                </a14:m>
                <a:r>
                  <a:rPr lang="sr-Latn-ME" sz="2400" dirty="0"/>
                  <a:t> imamo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sr-Latn-ME" sz="2400" dirty="0"/>
              </a:p>
              <a:p>
                <a:r>
                  <a:rPr lang="sr-Latn-ME" sz="2400" dirty="0"/>
                  <a:t>Za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sr-Latn-ME" sz="2400" dirty="0"/>
                  <a:t> imamo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</m:den>
                    </m:f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2400" dirty="0"/>
              </a:p>
              <a:p>
                <a:r>
                  <a:rPr lang="sr-Latn-ME" sz="2400" dirty="0"/>
                  <a:t>Za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sr-Latn-ME" sz="2400" dirty="0"/>
                  <a:t> imamo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sr-Latn-ME" sz="2400" dirty="0"/>
              </a:p>
              <a:p>
                <a:r>
                  <a:rPr lang="sr-Latn-ME" sz="2400" dirty="0"/>
                  <a:t>Za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sr-Latn-ME" sz="2400" dirty="0"/>
                  <a:t> imamo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f>
                          <m:f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sr-Latn-ME" sz="2400" dirty="0"/>
              </a:p>
              <a:p>
                <a:r>
                  <a:rPr lang="sr-Latn-ME" sz="2400" dirty="0"/>
                  <a:t>Za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sr-Latn-ME" sz="2400" dirty="0"/>
                  <a:t> imamo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sr-Latn-ME" sz="2400" dirty="0"/>
              </a:p>
              <a:p>
                <a:r>
                  <a:rPr lang="sr-Latn-ME" sz="2400" dirty="0"/>
                  <a:t>Za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sr-Latn-ME" sz="2400" dirty="0"/>
                  <a:t> imamo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endParaRPr lang="sr-Latn-ME" sz="2400" dirty="0"/>
              </a:p>
              <a:p>
                <a:r>
                  <a:rPr lang="sr-Latn-ME" sz="2400" dirty="0"/>
                  <a:t>Za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sr-Latn-ME" sz="2400" dirty="0"/>
                  <a:t> imamo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=8</m:t>
                    </m:r>
                  </m:oMath>
                </a14:m>
                <a:endParaRPr lang="en-US" sz="2400" dirty="0"/>
              </a:p>
              <a:p>
                <a:endParaRPr lang="en-US" sz="2400" dirty="0"/>
              </a:p>
              <a:p>
                <a:endParaRPr lang="en-US" sz="2400" dirty="0"/>
              </a:p>
              <a:p>
                <a:endParaRPr lang="en-US" sz="2400" dirty="0"/>
              </a:p>
              <a:p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8908F001-1A7C-41B3-AF77-459A5265B8A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121" t="-1600" b="-21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1916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sr-Latn-ME" dirty="0"/>
                  <a:t>Primjer 1. Nacrtati grafik funkcije: </a:t>
                </a:r>
                <a14:m>
                  <m:oMath xmlns:m="http://schemas.openxmlformats.org/officeDocument/2006/math">
                    <m:r>
                      <a:rPr lang="sr-Latn-ME" sz="4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4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4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sr-Latn-ME" sz="4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sz="44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869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Content Placeholder 8" descr="Chart, scatter chart&#10;&#10;Description automatically generated">
            <a:extLst>
              <a:ext uri="{FF2B5EF4-FFF2-40B4-BE49-F238E27FC236}">
                <a16:creationId xmlns:a16="http://schemas.microsoft.com/office/drawing/2014/main" id="{8B4CAEE4-B813-4115-BFA3-D977DF97BA7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56538" y="2535634"/>
            <a:ext cx="6298436" cy="4320000"/>
          </a:xfr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Content Placeholder 7">
                <a:extLst>
                  <a:ext uri="{FF2B5EF4-FFF2-40B4-BE49-F238E27FC236}">
                    <a16:creationId xmlns:a16="http://schemas.microsoft.com/office/drawing/2014/main" id="{98EF3F5B-0968-4EC4-9D3E-B0E59E4BF98D}"/>
                  </a:ext>
                </a:extLst>
              </p:cNvPr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1631489769"/>
                  </p:ext>
                </p:extLst>
              </p:nvPr>
            </p:nvGraphicFramePr>
            <p:xfrm>
              <a:off x="1581638" y="1417637"/>
              <a:ext cx="6096000" cy="1233424"/>
            </p:xfrm>
            <a:graphic>
              <a:graphicData uri="http://schemas.openxmlformats.org/drawingml/2006/table">
                <a:tbl>
                  <a:tblPr firstRow="1" bandRow="1">
                    <a:tableStyleId>{93296810-A885-4BE3-A3E7-6D5BEEA58F35}</a:tableStyleId>
                  </a:tblPr>
                  <a:tblGrid>
                    <a:gridCol w="1016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just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z="2400" i="1" dirty="0" smtClean="0">
                                    <a:solidFill>
                                      <a:schemeClr val="accent6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z="2400" i="1" dirty="0" smtClean="0">
                                    <a:solidFill>
                                      <a:schemeClr val="accent6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z="2400" i="1" dirty="0" smtClean="0">
                                    <a:solidFill>
                                      <a:schemeClr val="accent6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z="2400" i="1" dirty="0" smtClean="0">
                                    <a:solidFill>
                                      <a:schemeClr val="accent6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z="2400" i="1" dirty="0" smtClean="0">
                                    <a:solidFill>
                                      <a:schemeClr val="accent6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z="2400" i="1" dirty="0" smtClean="0">
                                    <a:solidFill>
                                      <a:schemeClr val="accent6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just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z="2400" i="1" dirty="0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i="1" smtClean="0">
                                        <a:solidFill>
                                          <a:schemeClr val="accent6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r-Latn-ME" sz="2400" b="0" i="1" smtClean="0">
                                        <a:solidFill>
                                          <a:schemeClr val="accent6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sr-Latn-ME" sz="2400" b="0" i="1" smtClean="0">
                                        <a:solidFill>
                                          <a:schemeClr val="accent6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i="1" smtClean="0">
                                        <a:solidFill>
                                          <a:schemeClr val="accent6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r-Latn-ME" sz="2400" b="0" i="1" smtClean="0">
                                        <a:solidFill>
                                          <a:schemeClr val="accent6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sr-Latn-ME" sz="2400" b="0" i="1" smtClean="0">
                                        <a:solidFill>
                                          <a:schemeClr val="accent6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ME" sz="2400" dirty="0">
                              <a:solidFill>
                                <a:schemeClr val="accent6">
                                  <a:lumMod val="50000"/>
                                </a:schemeClr>
                              </a:solidFill>
                            </a:rPr>
                            <a:t>1</a:t>
                          </a:r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ME" sz="2400" dirty="0">
                              <a:solidFill>
                                <a:schemeClr val="accent6">
                                  <a:lumMod val="50000"/>
                                </a:schemeClr>
                              </a:solidFill>
                            </a:rPr>
                            <a:t>2</a:t>
                          </a:r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ME" sz="2400" dirty="0">
                              <a:solidFill>
                                <a:schemeClr val="accent6">
                                  <a:lumMod val="50000"/>
                                </a:schemeClr>
                              </a:solidFill>
                            </a:rPr>
                            <a:t>4</a:t>
                          </a:r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Content Placeholder 7">
                <a:extLst>
                  <a:ext uri="{FF2B5EF4-FFF2-40B4-BE49-F238E27FC236}">
                    <a16:creationId xmlns:a16="http://schemas.microsoft.com/office/drawing/2014/main" id="{98EF3F5B-0968-4EC4-9D3E-B0E59E4BF98D}"/>
                  </a:ext>
                </a:extLst>
              </p:cNvPr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1631489769"/>
                  </p:ext>
                </p:extLst>
              </p:nvPr>
            </p:nvGraphicFramePr>
            <p:xfrm>
              <a:off x="1581638" y="1417637"/>
              <a:ext cx="6096000" cy="1233424"/>
            </p:xfrm>
            <a:graphic>
              <a:graphicData uri="http://schemas.openxmlformats.org/drawingml/2006/table">
                <a:tbl>
                  <a:tblPr firstRow="1" bandRow="1">
                    <a:tableStyleId>{93296810-A885-4BE3-A3E7-6D5BEEA58F35}</a:tableStyleId>
                  </a:tblPr>
                  <a:tblGrid>
                    <a:gridCol w="10160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1016000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599" t="-1333" r="-501796" b="-1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00599" t="-1333" r="-401796" b="-1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00599" t="-1333" r="-301796" b="-1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02410" t="-1333" r="-203614" b="-1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400000" t="-1333" r="-102395" b="-1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500000" t="-1333" r="-2395" b="-17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7622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599" t="-59375" r="-501796" b="-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00599" t="-59375" r="-401796" b="-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00599" t="-59375" r="-301796" b="-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ME" sz="2400" dirty="0">
                              <a:solidFill>
                                <a:schemeClr val="accent6">
                                  <a:lumMod val="50000"/>
                                </a:schemeClr>
                              </a:solidFill>
                            </a:rPr>
                            <a:t>1</a:t>
                          </a:r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ME" sz="2400" dirty="0">
                              <a:solidFill>
                                <a:schemeClr val="accent6">
                                  <a:lumMod val="50000"/>
                                </a:schemeClr>
                              </a:solidFill>
                            </a:rPr>
                            <a:t>2</a:t>
                          </a:r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ME" sz="2400" dirty="0">
                              <a:solidFill>
                                <a:schemeClr val="accent6">
                                  <a:lumMod val="50000"/>
                                </a:schemeClr>
                              </a:solidFill>
                            </a:rPr>
                            <a:t>4</a:t>
                          </a:r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2" name="Picture 11" descr="Chart, scatter chart&#10;&#10;Description automatically generated">
            <a:extLst>
              <a:ext uri="{FF2B5EF4-FFF2-40B4-BE49-F238E27FC236}">
                <a16:creationId xmlns:a16="http://schemas.microsoft.com/office/drawing/2014/main" id="{3D5F815B-8546-4599-AECC-4061448E37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55613" y="2535634"/>
            <a:ext cx="6187118" cy="4320000"/>
          </a:xfrm>
          <a:prstGeom prst="rect">
            <a:avLst/>
          </a:prstGeom>
        </p:spPr>
      </p:pic>
      <p:pic>
        <p:nvPicPr>
          <p:cNvPr id="14" name="Picture 13" descr="Chart, scatter chart&#10;&#10;Description automatically generated">
            <a:extLst>
              <a:ext uri="{FF2B5EF4-FFF2-40B4-BE49-F238E27FC236}">
                <a16:creationId xmlns:a16="http://schemas.microsoft.com/office/drawing/2014/main" id="{4E54AEB8-C053-4152-B42F-13551CC1F6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43370" y="2535634"/>
            <a:ext cx="6185454" cy="4320000"/>
          </a:xfrm>
          <a:prstGeom prst="rect">
            <a:avLst/>
          </a:prstGeom>
        </p:spPr>
      </p:pic>
      <p:pic>
        <p:nvPicPr>
          <p:cNvPr id="16" name="Picture 15" descr="Chart, scatter chart&#10;&#10;Description automatically generated">
            <a:extLst>
              <a:ext uri="{FF2B5EF4-FFF2-40B4-BE49-F238E27FC236}">
                <a16:creationId xmlns:a16="http://schemas.microsoft.com/office/drawing/2014/main" id="{36FDA6C2-5EAC-4B12-A226-54D63746CAD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71446" y="2535634"/>
            <a:ext cx="6183528" cy="4320000"/>
          </a:xfrm>
          <a:prstGeom prst="rect">
            <a:avLst/>
          </a:prstGeom>
        </p:spPr>
      </p:pic>
      <p:pic>
        <p:nvPicPr>
          <p:cNvPr id="18" name="Picture 17" descr="Chart, scatter chart&#10;&#10;Description automatically generated">
            <a:extLst>
              <a:ext uri="{FF2B5EF4-FFF2-40B4-BE49-F238E27FC236}">
                <a16:creationId xmlns:a16="http://schemas.microsoft.com/office/drawing/2014/main" id="{DF5DE24F-169B-4345-8F96-346F6B35F9D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14149" y="2529148"/>
            <a:ext cx="6098122" cy="4320000"/>
          </a:xfrm>
          <a:prstGeom prst="rect">
            <a:avLst/>
          </a:prstGeom>
        </p:spPr>
      </p:pic>
      <p:pic>
        <p:nvPicPr>
          <p:cNvPr id="20" name="Picture 19" descr="Chart, line chart&#10;&#10;Description automatically generated">
            <a:extLst>
              <a:ext uri="{FF2B5EF4-FFF2-40B4-BE49-F238E27FC236}">
                <a16:creationId xmlns:a16="http://schemas.microsoft.com/office/drawing/2014/main" id="{A5A11F17-1E4D-4E28-9CD2-475FC1DCF66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21456" y="2542120"/>
            <a:ext cx="6083507" cy="43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339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sr-Latn-ME" dirty="0"/>
                  <a:t>Primjer 2. Nacrtati grafik funkcije </a:t>
                </a:r>
                <a14:m>
                  <m:oMath xmlns:m="http://schemas.openxmlformats.org/officeDocument/2006/math">
                    <m:r>
                      <a:rPr lang="sr-Latn-ME" sz="4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4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4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4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sz="4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4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sz="4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4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sr-Latn-ME" sz="4400" dirty="0"/>
                  <a:t> </a:t>
                </a:r>
                <a:endParaRPr lang="en-US" sz="4400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869" b="-1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Content Placeholder 10" descr="Chart, scatter chart&#10;&#10;Description automatically generated">
            <a:extLst>
              <a:ext uri="{FF2B5EF4-FFF2-40B4-BE49-F238E27FC236}">
                <a16:creationId xmlns:a16="http://schemas.microsoft.com/office/drawing/2014/main" id="{47344B3F-A794-43F7-9F4E-217CE3DA184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366220" y="2158392"/>
            <a:ext cx="7471817" cy="4680000"/>
          </a:xfr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9" name="Table 9">
                <a:extLst>
                  <a:ext uri="{FF2B5EF4-FFF2-40B4-BE49-F238E27FC236}">
                    <a16:creationId xmlns:a16="http://schemas.microsoft.com/office/drawing/2014/main" id="{1343BD2B-725E-444B-82BC-92B1C29CB6C3}"/>
                  </a:ext>
                </a:extLst>
              </p:cNvPr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2641253812"/>
                  </p:ext>
                </p:extLst>
              </p:nvPr>
            </p:nvGraphicFramePr>
            <p:xfrm>
              <a:off x="1593850" y="1600200"/>
              <a:ext cx="4814886" cy="123342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02481">
                      <a:extLst>
                        <a:ext uri="{9D8B030D-6E8A-4147-A177-3AD203B41FA5}">
                          <a16:colId xmlns:a16="http://schemas.microsoft.com/office/drawing/2014/main" val="4197058579"/>
                        </a:ext>
                      </a:extLst>
                    </a:gridCol>
                    <a:gridCol w="802481">
                      <a:extLst>
                        <a:ext uri="{9D8B030D-6E8A-4147-A177-3AD203B41FA5}">
                          <a16:colId xmlns:a16="http://schemas.microsoft.com/office/drawing/2014/main" val="643710468"/>
                        </a:ext>
                      </a:extLst>
                    </a:gridCol>
                    <a:gridCol w="802481">
                      <a:extLst>
                        <a:ext uri="{9D8B030D-6E8A-4147-A177-3AD203B41FA5}">
                          <a16:colId xmlns:a16="http://schemas.microsoft.com/office/drawing/2014/main" val="4022796409"/>
                        </a:ext>
                      </a:extLst>
                    </a:gridCol>
                    <a:gridCol w="802481">
                      <a:extLst>
                        <a:ext uri="{9D8B030D-6E8A-4147-A177-3AD203B41FA5}">
                          <a16:colId xmlns:a16="http://schemas.microsoft.com/office/drawing/2014/main" val="3489992498"/>
                        </a:ext>
                      </a:extLst>
                    </a:gridCol>
                    <a:gridCol w="802481">
                      <a:extLst>
                        <a:ext uri="{9D8B030D-6E8A-4147-A177-3AD203B41FA5}">
                          <a16:colId xmlns:a16="http://schemas.microsoft.com/office/drawing/2014/main" val="1379963567"/>
                        </a:ext>
                      </a:extLst>
                    </a:gridCol>
                    <a:gridCol w="802481">
                      <a:extLst>
                        <a:ext uri="{9D8B030D-6E8A-4147-A177-3AD203B41FA5}">
                          <a16:colId xmlns:a16="http://schemas.microsoft.com/office/drawing/2014/main" val="11563542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just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z="2400" dirty="0" smtClean="0">
                                    <a:solidFill>
                                      <a:schemeClr val="accent6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z="2400" dirty="0" smtClean="0">
                                    <a:solidFill>
                                      <a:schemeClr val="accent6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−2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z="2400" dirty="0" smtClean="0">
                                    <a:solidFill>
                                      <a:schemeClr val="accent6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z="2400" dirty="0" smtClean="0">
                                    <a:solidFill>
                                      <a:schemeClr val="accent6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z="2400" dirty="0" smtClean="0">
                                    <a:solidFill>
                                      <a:schemeClr val="accent6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z="2400" dirty="0" smtClean="0">
                                    <a:solidFill>
                                      <a:schemeClr val="accent6">
                                        <a:lumMod val="50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0640632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just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sr-Latn-ME" sz="2400" dirty="0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ME" sz="2400" dirty="0">
                              <a:solidFill>
                                <a:schemeClr val="accent6">
                                  <a:lumMod val="50000"/>
                                </a:schemeClr>
                              </a:solidFill>
                            </a:rPr>
                            <a:t>4</a:t>
                          </a:r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ME" sz="2400" dirty="0"/>
                            <a:t>2</a:t>
                          </a:r>
                          <a:endParaRPr 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ME" sz="2400" dirty="0">
                              <a:solidFill>
                                <a:schemeClr val="accent6">
                                  <a:lumMod val="50000"/>
                                </a:schemeClr>
                              </a:solidFill>
                            </a:rPr>
                            <a:t>1</a:t>
                          </a:r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i="1" smtClean="0">
                                        <a:solidFill>
                                          <a:schemeClr val="accent6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r-Latn-ME" sz="2400" b="0" smtClean="0">
                                        <a:solidFill>
                                          <a:schemeClr val="accent6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sr-Latn-ME" sz="2400" b="0" smtClean="0">
                                        <a:solidFill>
                                          <a:schemeClr val="accent6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400" i="1" smtClean="0">
                                        <a:solidFill>
                                          <a:schemeClr val="accent6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sr-Latn-ME" sz="2400" b="0" smtClean="0">
                                        <a:solidFill>
                                          <a:schemeClr val="accent6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sr-Latn-ME" sz="2400" b="0" smtClean="0">
                                        <a:solidFill>
                                          <a:schemeClr val="accent6">
                                            <a:lumMod val="50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14796856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9" name="Table 9">
                <a:extLst>
                  <a:ext uri="{FF2B5EF4-FFF2-40B4-BE49-F238E27FC236}">
                    <a16:creationId xmlns:a16="http://schemas.microsoft.com/office/drawing/2014/main" id="{1343BD2B-725E-444B-82BC-92B1C29CB6C3}"/>
                  </a:ext>
                </a:extLst>
              </p:cNvPr>
              <p:cNvGraphicFramePr>
                <a:graphicFrameLocks noGrp="1"/>
              </p:cNvGraphicFramePr>
              <p:nvPr>
                <p:ph sz="half" idx="1"/>
                <p:extLst>
                  <p:ext uri="{D42A27DB-BD31-4B8C-83A1-F6EECF244321}">
                    <p14:modId xmlns:p14="http://schemas.microsoft.com/office/powerpoint/2010/main" val="2641253812"/>
                  </p:ext>
                </p:extLst>
              </p:nvPr>
            </p:nvGraphicFramePr>
            <p:xfrm>
              <a:off x="1593850" y="1600200"/>
              <a:ext cx="4814886" cy="1233424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802481">
                      <a:extLst>
                        <a:ext uri="{9D8B030D-6E8A-4147-A177-3AD203B41FA5}">
                          <a16:colId xmlns:a16="http://schemas.microsoft.com/office/drawing/2014/main" val="4197058579"/>
                        </a:ext>
                      </a:extLst>
                    </a:gridCol>
                    <a:gridCol w="802481">
                      <a:extLst>
                        <a:ext uri="{9D8B030D-6E8A-4147-A177-3AD203B41FA5}">
                          <a16:colId xmlns:a16="http://schemas.microsoft.com/office/drawing/2014/main" val="643710468"/>
                        </a:ext>
                      </a:extLst>
                    </a:gridCol>
                    <a:gridCol w="802481">
                      <a:extLst>
                        <a:ext uri="{9D8B030D-6E8A-4147-A177-3AD203B41FA5}">
                          <a16:colId xmlns:a16="http://schemas.microsoft.com/office/drawing/2014/main" val="4022796409"/>
                        </a:ext>
                      </a:extLst>
                    </a:gridCol>
                    <a:gridCol w="802481">
                      <a:extLst>
                        <a:ext uri="{9D8B030D-6E8A-4147-A177-3AD203B41FA5}">
                          <a16:colId xmlns:a16="http://schemas.microsoft.com/office/drawing/2014/main" val="3489992498"/>
                        </a:ext>
                      </a:extLst>
                    </a:gridCol>
                    <a:gridCol w="802481">
                      <a:extLst>
                        <a:ext uri="{9D8B030D-6E8A-4147-A177-3AD203B41FA5}">
                          <a16:colId xmlns:a16="http://schemas.microsoft.com/office/drawing/2014/main" val="1379963567"/>
                        </a:ext>
                      </a:extLst>
                    </a:gridCol>
                    <a:gridCol w="802481">
                      <a:extLst>
                        <a:ext uri="{9D8B030D-6E8A-4147-A177-3AD203B41FA5}">
                          <a16:colId xmlns:a16="http://schemas.microsoft.com/office/drawing/2014/main" val="115635427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758" t="-1333" r="-502273" b="-1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00758" t="-1333" r="-402273" b="-1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200758" t="-1333" r="-302273" b="-1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03053" t="-1333" r="-204580" b="-1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400000" t="-1333" r="-103030" b="-1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500000" t="-1333" r="-3030" b="-173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6406325"/>
                      </a:ext>
                    </a:extLst>
                  </a:tr>
                  <a:tr h="77622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758" t="-59375" r="-502273" b="-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ME" sz="2400" dirty="0">
                              <a:solidFill>
                                <a:schemeClr val="accent6">
                                  <a:lumMod val="50000"/>
                                </a:schemeClr>
                              </a:solidFill>
                            </a:rPr>
                            <a:t>4</a:t>
                          </a:r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ME" sz="2400" dirty="0"/>
                            <a:t>2</a:t>
                          </a:r>
                          <a:endParaRPr lang="en-US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ME" sz="2400" dirty="0">
                              <a:solidFill>
                                <a:schemeClr val="accent6">
                                  <a:lumMod val="50000"/>
                                </a:schemeClr>
                              </a:solidFill>
                            </a:rPr>
                            <a:t>1</a:t>
                          </a:r>
                          <a:endParaRPr lang="en-US" sz="2400" dirty="0">
                            <a:solidFill>
                              <a:schemeClr val="accent6">
                                <a:lumMod val="50000"/>
                              </a:schemeClr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400000" t="-59375" r="-103030" b="-15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500000" t="-59375" r="-3030" b="-156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147968566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13" name="Picture 12" descr="Chart, line chart&#10;&#10;Description automatically generated">
            <a:extLst>
              <a:ext uri="{FF2B5EF4-FFF2-40B4-BE49-F238E27FC236}">
                <a16:creationId xmlns:a16="http://schemas.microsoft.com/office/drawing/2014/main" id="{F7725061-7AE1-4363-8397-847E34F5BE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62037" y="2157310"/>
            <a:ext cx="9576000" cy="46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726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693813" y="4259996"/>
                <a:ext cx="11017224" cy="1150203"/>
              </a:xfrm>
            </p:spPr>
            <p:txBody>
              <a:bodyPr>
                <a:noAutofit/>
              </a:bodyPr>
              <a:lstStyle/>
              <a:p>
                <a:r>
                  <a:rPr lang="sr-Latn-ME" sz="3600" dirty="0"/>
                  <a:t>Primjer 3. Nacrtati grafike funkcija </a:t>
                </a:r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sr-Latn-ME" sz="3600" dirty="0"/>
                  <a:t> i </a:t>
                </a:r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36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sz="3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sr-Latn-ME" sz="36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5" name="Tex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93813" y="4259996"/>
                <a:ext cx="11017224" cy="1150203"/>
              </a:xfrm>
              <a:blipFill>
                <a:blip r:embed="rId2"/>
                <a:stretch>
                  <a:fillRect l="-17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090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r-Latn-ME" sz="6000" dirty="0"/>
          </a:p>
          <a:p>
            <a:pPr marL="0" indent="0" algn="ctr">
              <a:buNone/>
            </a:pPr>
            <a:endParaRPr lang="sr-Latn-ME" sz="6000" dirty="0"/>
          </a:p>
          <a:p>
            <a:pPr marL="0" indent="0" algn="ctr">
              <a:buNone/>
            </a:pPr>
            <a:endParaRPr lang="sr-Latn-ME" sz="6000" dirty="0"/>
          </a:p>
          <a:p>
            <a:pPr marL="0" indent="0" algn="ctr">
              <a:buNone/>
            </a:pPr>
            <a:r>
              <a:rPr lang="sr-Latn-ME" sz="6000" dirty="0"/>
              <a:t>Hvala na pažnji.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614150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ath 16x9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th education presentation with Pi  (widescreen).potx" id="{DF132673-7A8C-4FB7-A35E-0123B6C0D98B}" vid="{CCAAB50D-2EF2-4925-80C2-C83131AE58AC}"/>
    </a:ext>
  </a:extLst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education presentation with Pi  (widescreen)</Template>
  <TotalTime>52</TotalTime>
  <Words>211</Words>
  <Application>Microsoft Office PowerPoint</Application>
  <PresentationFormat>Custom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Cambria Math</vt:lpstr>
      <vt:lpstr>Euphemia</vt:lpstr>
      <vt:lpstr>Math 16x9</vt:lpstr>
      <vt:lpstr>Eksponencijalna funkcija</vt:lpstr>
      <vt:lpstr>PowerPoint Presentation</vt:lpstr>
      <vt:lpstr>Razmotrimo slučaj kada je a=2 tj. y=2^x.</vt:lpstr>
      <vt:lpstr>Primjer 1. Nacrtati grafik funkcije: y=2^x</vt:lpstr>
      <vt:lpstr>Primjer 2. Nacrtati grafik funkcije y=(1/2)^x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Eksponencijalna funkcija</dc:title>
  <dc:creator>Scekic Jelena</dc:creator>
  <cp:lastModifiedBy>Scekic Jelena</cp:lastModifiedBy>
  <cp:revision>9</cp:revision>
  <dcterms:created xsi:type="dcterms:W3CDTF">2020-10-07T10:55:16Z</dcterms:created>
  <dcterms:modified xsi:type="dcterms:W3CDTF">2020-10-12T07:25:20Z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