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170DAA-5A6C-4CAC-80D9-645E64427EC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35824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r>
              <a:rPr lang="sr-Latn-C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žnica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Za uzajamni položaj prave i kružnice postoje tri mogućnosti:</a:t>
            </a:r>
          </a:p>
          <a:p>
            <a:pPr marL="457200" indent="-457200">
              <a:buAutoNum type="arabicPeriod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imaju dvije zajedničke tačke (rastojanje centra kružnice i prave je manje od poluprečnika)</a:t>
            </a:r>
          </a:p>
          <a:p>
            <a:pPr marL="457200" indent="-457200">
              <a:buAutoNum type="arabicPeriod"/>
            </a:pP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nemaju zajedničkih tačaka (rastojanje centra kružnice i prave je veće od poluprečnika)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500298" y="2285992"/>
            <a:ext cx="1785950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43042" y="2214554"/>
            <a:ext cx="335758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V="1">
            <a:off x="3107521" y="2821777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4" idx="7"/>
          </p:cNvCxnSpPr>
          <p:nvPr/>
        </p:nvCxnSpPr>
        <p:spPr>
          <a:xfrm flipV="1">
            <a:off x="3357554" y="2516153"/>
            <a:ext cx="667147" cy="55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071802" y="2714620"/>
          <a:ext cx="211138" cy="32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2714620"/>
                        <a:ext cx="211138" cy="320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714744" y="2714620"/>
          <a:ext cx="214314" cy="26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114120" imgH="126720" progId="Equation.3">
                  <p:embed/>
                </p:oleObj>
              </mc:Choice>
              <mc:Fallback>
                <p:oleObj name="Equation" r:id="rId5" imgW="114120" imgH="126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714620"/>
                        <a:ext cx="214314" cy="2698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214678" y="3071810"/>
          <a:ext cx="285752" cy="32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7" imgW="152280" imgH="177480" progId="Equation.3">
                  <p:embed/>
                </p:oleObj>
              </mc:Choice>
              <mc:Fallback>
                <p:oleObj name="Equation" r:id="rId7" imgW="15228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3071810"/>
                        <a:ext cx="285752" cy="320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571604" y="2786058"/>
          <a:ext cx="285752" cy="379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9" imgW="152280" imgH="164880" progId="Equation.3">
                  <p:embed/>
                </p:oleObj>
              </mc:Choice>
              <mc:Fallback>
                <p:oleObj name="Equation" r:id="rId9" imgW="15228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2786058"/>
                        <a:ext cx="285752" cy="3794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3500430" y="5214950"/>
            <a:ext cx="1714512" cy="15001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2428860" y="4357694"/>
            <a:ext cx="2857520" cy="1643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643306" y="5357826"/>
            <a:ext cx="78581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929058" y="5286388"/>
          <a:ext cx="2111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1" imgW="139680" imgH="177480" progId="Equation.3">
                  <p:embed/>
                </p:oleObj>
              </mc:Choice>
              <mc:Fallback>
                <p:oleObj name="Equation" r:id="rId11" imgW="13968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5286388"/>
                        <a:ext cx="211137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357422" y="5643578"/>
          <a:ext cx="2857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3" imgW="152280" imgH="164880" progId="Equation.3">
                  <p:embed/>
                </p:oleObj>
              </mc:Choice>
              <mc:Fallback>
                <p:oleObj name="Equation" r:id="rId13" imgW="1522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5643578"/>
                        <a:ext cx="285750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143372" y="6000768"/>
          <a:ext cx="2857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5" imgW="152280" imgH="177480" progId="Equation.3">
                  <p:embed/>
                </p:oleObj>
              </mc:Choice>
              <mc:Fallback>
                <p:oleObj name="Equation" r:id="rId15" imgW="1522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6000768"/>
                        <a:ext cx="285750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>
            <a:endCxn id="17" idx="7"/>
          </p:cNvCxnSpPr>
          <p:nvPr/>
        </p:nvCxnSpPr>
        <p:spPr>
          <a:xfrm flipV="1">
            <a:off x="4286248" y="5434649"/>
            <a:ext cx="677609" cy="566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572000" y="5429264"/>
          <a:ext cx="214313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7" imgW="114120" imgH="126720" progId="Equation.3">
                  <p:embed/>
                </p:oleObj>
              </mc:Choice>
              <mc:Fallback>
                <p:oleObj name="Equation" r:id="rId17" imgW="114120" imgH="1267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429264"/>
                        <a:ext cx="214313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715008" y="5286388"/>
          <a:ext cx="928694" cy="39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9" imgW="355320" imgH="177480" progId="Equation.3">
                  <p:embed/>
                </p:oleObj>
              </mc:Choice>
              <mc:Fallback>
                <p:oleObj name="Equation" r:id="rId19" imgW="3553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5286388"/>
                        <a:ext cx="928694" cy="392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643438" y="2643182"/>
          <a:ext cx="857256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21" imgW="355320" imgH="177480" progId="Equation.3">
                  <p:embed/>
                </p:oleObj>
              </mc:Choice>
              <mc:Fallback>
                <p:oleObj name="Equation" r:id="rId21" imgW="355320" imgH="177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643182"/>
                        <a:ext cx="857256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285984" y="2571744"/>
          <a:ext cx="285752" cy="307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23" imgW="152280" imgH="164880" progId="Equation.3">
                  <p:embed/>
                </p:oleObj>
              </mc:Choice>
              <mc:Fallback>
                <p:oleObj name="Equation" r:id="rId23" imgW="152280" imgH="1648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2571744"/>
                        <a:ext cx="285752" cy="307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929058" y="2143116"/>
          <a:ext cx="285752" cy="307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25" imgW="152280" imgH="164880" progId="Equation.3">
                  <p:embed/>
                </p:oleObj>
              </mc:Choice>
              <mc:Fallback>
                <p:oleObj name="Equation" r:id="rId25" imgW="152280" imgH="1648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2143116"/>
                        <a:ext cx="285752" cy="307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00108"/>
            <a:ext cx="835824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3. Prava i kružnica imaju jednu zajedničku tačku ( udaljenost centra kružnice i prave je jednaka poluprečniku kružnice )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Ispitivanje odnosa prave i kružnice  se svodi na rješavanje </a:t>
            </a:r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 jedne linearne (jednačina prave ) i jedne kvadratne jednačine ( jednačina kružnice). </a:t>
            </a: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Jednačina prave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Jednačina kružnice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Umjesto y u jednačinu kružnice uvrstimo kx+n  i  poslije sređivanja dobijamo sljedeće :</a:t>
            </a:r>
          </a:p>
        </p:txBody>
      </p:sp>
      <p:sp>
        <p:nvSpPr>
          <p:cNvPr id="3" name="Oval 2"/>
          <p:cNvSpPr/>
          <p:nvPr/>
        </p:nvSpPr>
        <p:spPr>
          <a:xfrm>
            <a:off x="2071670" y="1857364"/>
            <a:ext cx="1643074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821505" y="2393149"/>
            <a:ext cx="250033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2071670" y="2643182"/>
            <a:ext cx="78581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14546" y="3786190"/>
          <a:ext cx="2857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152280" imgH="164880" progId="Equation.3">
                  <p:embed/>
                </p:oleObj>
              </mc:Choice>
              <mc:Fallback>
                <p:oleObj name="Equation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3786190"/>
                        <a:ext cx="285750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714612" y="2643182"/>
          <a:ext cx="2857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152280" imgH="177480" progId="Equation.3">
                  <p:embed/>
                </p:oleObj>
              </mc:Choice>
              <mc:Fallback>
                <p:oleObj name="Equation" r:id="rId5" imgW="15228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643182"/>
                        <a:ext cx="285750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071670" y="2500306"/>
          <a:ext cx="642942" cy="32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355320" imgH="177480" progId="Equation.3">
                  <p:embed/>
                </p:oleObj>
              </mc:Choice>
              <mc:Fallback>
                <p:oleObj name="Equation" r:id="rId7" imgW="355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2500306"/>
                        <a:ext cx="642942" cy="320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000496" y="1857364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koja dodiruje kružnicu u jednoj tački naziva se </a:t>
            </a:r>
            <a:r>
              <a:rPr lang="sr-Latn-C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tangenta .</a:t>
            </a: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928926" y="4643446"/>
          <a:ext cx="1571636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9" imgW="634680" imgH="203040" progId="Equation.3">
                  <p:embed/>
                </p:oleObj>
              </mc:Choice>
              <mc:Fallback>
                <p:oleObj name="Equation" r:id="rId9" imgW="6346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4643446"/>
                        <a:ext cx="1571636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857488" y="5214950"/>
          <a:ext cx="2000264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11" imgW="1371600" imgH="228600" progId="Equation.3">
                  <p:embed/>
                </p:oleObj>
              </mc:Choice>
              <mc:Fallback>
                <p:oleObj name="Equation" r:id="rId11" imgW="13716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5214950"/>
                        <a:ext cx="2000264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857356" y="2857496"/>
          <a:ext cx="2857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13" imgW="152280" imgH="164880" progId="Equation.3">
                  <p:embed/>
                </p:oleObj>
              </mc:Choice>
              <mc:Fallback>
                <p:oleObj name="Equation" r:id="rId13" imgW="152280" imgH="164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857496"/>
                        <a:ext cx="2857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28596" y="1000108"/>
          <a:ext cx="335758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1726920" imgH="228600" progId="Equation.3">
                  <p:embed/>
                </p:oleObj>
              </mc:Choice>
              <mc:Fallback>
                <p:oleObj name="Equation" r:id="rId3" imgW="17269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000108"/>
                        <a:ext cx="335758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8596" y="1500174"/>
          <a:ext cx="335758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5" imgW="1726920" imgH="228600" progId="Equation.3">
                  <p:embed/>
                </p:oleObj>
              </mc:Choice>
              <mc:Fallback>
                <p:oleObj name="Equation" r:id="rId5" imgW="1726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500174"/>
                        <a:ext cx="335758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8596" y="2000240"/>
          <a:ext cx="328614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7" imgW="1726920" imgH="228600" progId="Equation.3">
                  <p:embed/>
                </p:oleObj>
              </mc:Choice>
              <mc:Fallback>
                <p:oleObj name="Equation" r:id="rId7" imgW="17269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000240"/>
                        <a:ext cx="328614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29058" y="1071546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imaju dvije zajedničke tačke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0496" y="1500174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nemaju za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sr-Latn-CS" sz="2000" smtClean="0">
                <a:latin typeface="Times New Roman" pitchFamily="18" charset="0"/>
                <a:cs typeface="Times New Roman" pitchFamily="18" charset="0"/>
              </a:rPr>
              <a:t>edničkih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tačaka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00496" y="2000240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imaju jednu zajedničku tačku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2714620"/>
            <a:ext cx="79296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Slučaj kada  prava i kružnica imaju jednu zajedničku tačku naziva se </a:t>
            </a:r>
          </a:p>
          <a:p>
            <a:r>
              <a:rPr lang="sr-Latn-C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USLOV  DODIRA</a:t>
            </a:r>
          </a:p>
          <a:p>
            <a:endParaRPr lang="sr-Latn-C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Primjer:</a:t>
            </a:r>
          </a:p>
          <a:p>
            <a:pPr marL="457200" indent="-457200">
              <a:buAutoNum type="arabicPeriod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Odrediti broj 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tako da y=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x+10 bude tangenta kružne linije</a:t>
            </a:r>
          </a:p>
          <a:p>
            <a:pPr marL="457200" indent="-457200"/>
            <a:r>
              <a:rPr lang="sr-Latn-CS" sz="2000" i="1" dirty="0" smtClean="0">
                <a:latin typeface="Times New Roman" pitchFamily="18" charset="0"/>
                <a:cs typeface="Times New Roman" pitchFamily="18" charset="0"/>
              </a:rPr>
              <a:t>Uputstvo : U gore navedeni uslov dodira zamijeniti poznate veličine p,q i r, a zatim  riješiti dobijenu kvadratnu jednačinu po  k .</a:t>
            </a:r>
          </a:p>
          <a:p>
            <a:pPr marL="457200" indent="-457200">
              <a:buAutoNum type="arabicPeriod" startAt="2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Odrediti   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tako da prava 3x-4y+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=0 bude tangenta kružne linije</a:t>
            </a:r>
          </a:p>
          <a:p>
            <a:pPr marL="457200" indent="-457200"/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CS" sz="2000" i="1" dirty="0" smtClean="0">
                <a:latin typeface="Times New Roman" pitchFamily="18" charset="0"/>
                <a:cs typeface="Times New Roman" pitchFamily="18" charset="0"/>
              </a:rPr>
              <a:t>Uputstvo: uslov dodira ako je jednačina prave data u opštem obliku glasi</a:t>
            </a:r>
            <a:endParaRPr lang="sr-Latn-CS" sz="2000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pPr marL="457200" indent="-457200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71472" y="3429000"/>
          <a:ext cx="32861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9" imgW="1726920" imgH="228600" progId="Equation.3">
                  <p:embed/>
                </p:oleObj>
              </mc:Choice>
              <mc:Fallback>
                <p:oleObj name="Equation" r:id="rId9" imgW="17269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3429000"/>
                        <a:ext cx="32861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286644" y="4214818"/>
          <a:ext cx="1643074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1" imgW="787320" imgH="228600" progId="Equation.3">
                  <p:embed/>
                </p:oleObj>
              </mc:Choice>
              <mc:Fallback>
                <p:oleObj name="Equation" r:id="rId11" imgW="7873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44" y="4214818"/>
                        <a:ext cx="1643074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00100" y="5500702"/>
          <a:ext cx="214314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13" imgW="1091880" imgH="228600" progId="Equation.3">
                  <p:embed/>
                </p:oleObj>
              </mc:Choice>
              <mc:Fallback>
                <p:oleObj name="Equation" r:id="rId13" imgW="1091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5500702"/>
                        <a:ext cx="2143140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143240" y="6143644"/>
          <a:ext cx="2286016" cy="561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15" imgW="1180800" imgH="419040" progId="Equation.3">
                  <p:embed/>
                </p:oleObj>
              </mc:Choice>
              <mc:Fallback>
                <p:oleObj name="Equation" r:id="rId15" imgW="1180800" imgH="419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6143644"/>
                        <a:ext cx="2286016" cy="561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218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Flow</vt:lpstr>
      <vt:lpstr>Equation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11</cp:revision>
  <dcterms:created xsi:type="dcterms:W3CDTF">2011-03-06T21:16:09Z</dcterms:created>
  <dcterms:modified xsi:type="dcterms:W3CDTF">2021-02-23T20:14:35Z</dcterms:modified>
</cp:coreProperties>
</file>