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692" r:id="rId1"/>
  </p:sldMasterIdLst>
  <p:sldIdLst>
    <p:sldId id="256" r:id="rId2"/>
    <p:sldId id="257" r:id="rId3"/>
    <p:sldId id="258" r:id="rId4"/>
    <p:sldId id="260" r:id="rId5"/>
    <p:sldId id="259" r:id="rId6"/>
    <p:sldId id="262" r:id="rId7"/>
    <p:sldId id="264" r:id="rId8"/>
    <p:sldId id="265" r:id="rId9"/>
    <p:sldId id="266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709" autoAdjust="0"/>
  </p:normalViewPr>
  <p:slideViewPr>
    <p:cSldViewPr>
      <p:cViewPr varScale="1">
        <p:scale>
          <a:sx n="84" d="100"/>
          <a:sy n="84" d="100"/>
        </p:scale>
        <p:origin x="1426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4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1/26/2021</a:t>
            </a:fld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newsflash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1/26/2021</a:t>
            </a:fld>
            <a:endParaRPr lang="en-US" dirty="0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newsflash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1/26/2021</a:t>
            </a:fld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1/26/2021</a:t>
            </a:fld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1/26/2021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1D8BD707-D9CF-40AE-B4C6-C98DA3205C09}" type="datetimeFigureOut">
              <a:rPr lang="en-US" smtClean="0"/>
              <a:pPr/>
              <a:t>1/26/2021</a:t>
            </a:fld>
            <a:endParaRPr lang="en-US" dirty="0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newsflash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newsflash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1/26/2021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93" r:id="rId1"/>
    <p:sldLayoutId id="2147484694" r:id="rId2"/>
    <p:sldLayoutId id="2147484695" r:id="rId3"/>
    <p:sldLayoutId id="2147484696" r:id="rId4"/>
    <p:sldLayoutId id="2147484697" r:id="rId5"/>
    <p:sldLayoutId id="2147484698" r:id="rId6"/>
    <p:sldLayoutId id="2147484699" r:id="rId7"/>
    <p:sldLayoutId id="2147484700" r:id="rId8"/>
    <p:sldLayoutId id="2147484701" r:id="rId9"/>
    <p:sldLayoutId id="2147484702" r:id="rId10"/>
    <p:sldLayoutId id="2147484703" r:id="rId11"/>
  </p:sldLayoutIdLst>
  <p:transition>
    <p:newsflash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600200"/>
            <a:ext cx="6477000" cy="1828800"/>
          </a:xfrm>
        </p:spPr>
        <p:txBody>
          <a:bodyPr>
            <a:normAutofit fontScale="90000"/>
          </a:bodyPr>
          <a:lstStyle/>
          <a:p>
            <a:r>
              <a:rPr lang="sr-Latn-CS" dirty="0" smtClean="0"/>
              <a:t>        </a:t>
            </a:r>
            <a:r>
              <a:rPr lang="sr-Latn-CS" sz="6000" dirty="0" smtClean="0"/>
              <a:t>Podjela leksike </a:t>
            </a:r>
            <a:endParaRPr lang="en-US" sz="6000" dirty="0"/>
          </a:p>
        </p:txBody>
      </p:sp>
    </p:spTree>
  </p:cSld>
  <p:clrMapOvr>
    <a:masterClrMapping/>
  </p:clrMapOvr>
  <p:transition>
    <p:newsflash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r-Latn-CS" sz="3200" b="1" dirty="0" smtClean="0"/>
              <a:t>Podjela leksike po prostiranju, starini, porijeklu i prema upotrebi</a:t>
            </a:r>
            <a:endParaRPr lang="en-US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828800"/>
            <a:ext cx="8153400" cy="4267200"/>
          </a:xfrm>
        </p:spPr>
        <p:txBody>
          <a:bodyPr/>
          <a:lstStyle/>
          <a:p>
            <a:r>
              <a:rPr lang="sr-Latn-CS" b="1" u="sng" dirty="0" smtClean="0"/>
              <a:t>Po prostiranju</a:t>
            </a:r>
            <a:r>
              <a:rPr lang="sr-Latn-CS" dirty="0" smtClean="0"/>
              <a:t> riječi su ograničene na jedan lokalitet i regiju, pa imamo </a:t>
            </a:r>
            <a:r>
              <a:rPr lang="sr-Latn-CS" dirty="0" smtClean="0">
                <a:solidFill>
                  <a:srgbClr val="FF0000"/>
                </a:solidFill>
              </a:rPr>
              <a:t>lokalizme, dijalektizme</a:t>
            </a:r>
            <a:r>
              <a:rPr lang="sr-Latn-CS" dirty="0" smtClean="0"/>
              <a:t>, </a:t>
            </a:r>
            <a:r>
              <a:rPr lang="sr-Latn-CS" dirty="0" smtClean="0">
                <a:solidFill>
                  <a:srgbClr val="FF0000"/>
                </a:solidFill>
              </a:rPr>
              <a:t>regionalizme</a:t>
            </a:r>
            <a:r>
              <a:rPr lang="sr-Latn-CS" dirty="0" smtClean="0"/>
              <a:t> (</a:t>
            </a:r>
            <a:r>
              <a:rPr lang="sr-Latn-CS" i="1" dirty="0" smtClean="0"/>
              <a:t>bolan, čoče, džada, poso/posa</a:t>
            </a:r>
            <a:r>
              <a:rPr lang="sr-Latn-CS" dirty="0" smtClean="0"/>
              <a:t>) ili su raširene u više jezika pa imamo </a:t>
            </a:r>
            <a:r>
              <a:rPr lang="sr-Latn-CS" dirty="0" smtClean="0">
                <a:solidFill>
                  <a:srgbClr val="FF0000"/>
                </a:solidFill>
              </a:rPr>
              <a:t>internacionalizme </a:t>
            </a:r>
            <a:r>
              <a:rPr lang="sr-Latn-CS" dirty="0" smtClean="0"/>
              <a:t>(</a:t>
            </a:r>
            <a:r>
              <a:rPr lang="sr-Latn-CS" i="1" dirty="0" smtClean="0"/>
              <a:t>sport, džins, demokratija, republika...)</a:t>
            </a:r>
            <a:endParaRPr lang="en-US" i="1" dirty="0"/>
          </a:p>
        </p:txBody>
      </p:sp>
    </p:spTree>
  </p:cSld>
  <p:clrMapOvr>
    <a:masterClrMapping/>
  </p:clrMapOvr>
  <p:transition>
    <p:newsflash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3400" y="1600200"/>
            <a:ext cx="8153400" cy="4876800"/>
          </a:xfrm>
        </p:spPr>
        <p:txBody>
          <a:bodyPr/>
          <a:lstStyle/>
          <a:p>
            <a:r>
              <a:rPr lang="sr-Latn-CS" b="1" u="sng" dirty="0" smtClean="0"/>
              <a:t>Po starini </a:t>
            </a:r>
            <a:r>
              <a:rPr lang="sr-Latn-CS" dirty="0" smtClean="0"/>
              <a:t>iz savremene leksike izdvajaju se </a:t>
            </a:r>
            <a:r>
              <a:rPr lang="sr-Latn-CS" dirty="0" smtClean="0">
                <a:solidFill>
                  <a:srgbClr val="FF0000"/>
                </a:solidFill>
              </a:rPr>
              <a:t>ARHAIZMI</a:t>
            </a:r>
            <a:r>
              <a:rPr lang="sr-Latn-CS" dirty="0" smtClean="0"/>
              <a:t> – starije riječi koje su se prestale upotrebljavati u savremenom jeziku zato što su ih zamijenile druge riječi za označavanje istih predmeta, pojava (</a:t>
            </a:r>
            <a:r>
              <a:rPr lang="sr-Latn-CS" i="1" dirty="0" smtClean="0"/>
              <a:t>šegrt, krčma, ćuprija</a:t>
            </a:r>
            <a:r>
              <a:rPr lang="sr-Latn-CS" dirty="0" smtClean="0"/>
              <a:t>)</a:t>
            </a:r>
          </a:p>
          <a:p>
            <a:r>
              <a:rPr lang="sr-Latn-CS" dirty="0" smtClean="0">
                <a:solidFill>
                  <a:srgbClr val="FF0000"/>
                </a:solidFill>
              </a:rPr>
              <a:t>NEOLOGIZMI </a:t>
            </a:r>
            <a:r>
              <a:rPr lang="sr-Latn-CS" dirty="0" smtClean="0"/>
              <a:t>su nove riječi kojima se obično zamjenjuju pozajmljenice ili koje se grade za označavanje novih predmeta a da pri tome još nijesu ušle u najopštiju upotrebu </a:t>
            </a:r>
            <a:r>
              <a:rPr lang="sr-Latn-CS" smtClean="0"/>
              <a:t>(</a:t>
            </a:r>
            <a:r>
              <a:rPr lang="sr-Latn-CS" i="1" smtClean="0"/>
              <a:t>prebukiran</a:t>
            </a:r>
            <a:r>
              <a:rPr lang="sr-Latn-CS" i="1" dirty="0" smtClean="0"/>
              <a:t>, sastančiti, osmoljetka).</a:t>
            </a:r>
            <a:endParaRPr lang="en-US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newsflash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876800"/>
          </a:xfrm>
        </p:spPr>
        <p:txBody>
          <a:bodyPr>
            <a:normAutofit/>
          </a:bodyPr>
          <a:lstStyle/>
          <a:p>
            <a:r>
              <a:rPr lang="sr-Latn-CS" b="1" dirty="0" smtClean="0"/>
              <a:t>Neologizmi</a:t>
            </a:r>
            <a:r>
              <a:rPr lang="sr-Latn-CS" dirty="0" smtClean="0"/>
              <a:t> nastaju u jednom trenutku, mogu vrlo brzo nestati, jer su često pomodne riječi. Ipak neke bivaju prihvaćene i raširene tako da ih sljedeća generacija ne doživljava kao neologizme.</a:t>
            </a:r>
          </a:p>
          <a:p>
            <a:r>
              <a:rPr lang="sr-Latn-CS" dirty="0" smtClean="0"/>
              <a:t>U neologizme  svrstavamo riječi koje su se javile u posljednje vrijeme, poput </a:t>
            </a:r>
            <a:r>
              <a:rPr lang="sr-Latn-CS" i="1" dirty="0" smtClean="0"/>
              <a:t>pojasniti, ispoštovati, gubitnik, međuvladin, reprezent...</a:t>
            </a:r>
          </a:p>
          <a:p>
            <a:pPr>
              <a:buNone/>
            </a:pPr>
            <a:endParaRPr lang="en-US" i="1" dirty="0"/>
          </a:p>
        </p:txBody>
      </p:sp>
    </p:spTree>
  </p:cSld>
  <p:clrMapOvr>
    <a:masterClrMapping/>
  </p:clrMapOvr>
  <p:transition>
    <p:newsflash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447800"/>
            <a:ext cx="8153400" cy="5181600"/>
          </a:xfrm>
        </p:spPr>
        <p:txBody>
          <a:bodyPr/>
          <a:lstStyle/>
          <a:p>
            <a:r>
              <a:rPr lang="sr-Latn-CS" b="1" u="sng" dirty="0" smtClean="0"/>
              <a:t>Po porijeklu </a:t>
            </a:r>
            <a:r>
              <a:rPr lang="sr-Latn-CS" dirty="0" smtClean="0"/>
              <a:t>leksika može biti </a:t>
            </a:r>
            <a:r>
              <a:rPr lang="sr-Latn-CS" i="1" dirty="0" smtClean="0">
                <a:solidFill>
                  <a:srgbClr val="FF0000"/>
                </a:solidFill>
              </a:rPr>
              <a:t>domaća </a:t>
            </a:r>
            <a:r>
              <a:rPr lang="sr-Latn-CS" dirty="0" smtClean="0"/>
              <a:t>– </a:t>
            </a:r>
            <a:r>
              <a:rPr lang="sr-Latn-CS" dirty="0" smtClean="0"/>
              <a:t>riječi nastale na srpskohrvatskom terenu ili iz staroslovenskog – i </a:t>
            </a:r>
            <a:r>
              <a:rPr lang="sr-Latn-CS" i="1" dirty="0" smtClean="0">
                <a:solidFill>
                  <a:srgbClr val="FF0000"/>
                </a:solidFill>
              </a:rPr>
              <a:t>strana</a:t>
            </a:r>
            <a:r>
              <a:rPr lang="sr-Latn-CS" dirty="0" smtClean="0"/>
              <a:t> (tuđice). Tuđice mogu biti iz raznih jezika. U crnogorskim govorima najbrojniji su:</a:t>
            </a:r>
          </a:p>
          <a:p>
            <a:r>
              <a:rPr lang="sr-Latn-CS" dirty="0" smtClean="0"/>
              <a:t> romanizmi: kušin, lencun, pirun, tavulin; </a:t>
            </a:r>
          </a:p>
          <a:p>
            <a:r>
              <a:rPr lang="sr-Latn-CS" dirty="0" smtClean="0"/>
              <a:t>turcizmi: sokak, ašikovati, duvan, dugme, čaršav, jastuk, peškir ; </a:t>
            </a:r>
          </a:p>
          <a:p>
            <a:r>
              <a:rPr lang="sr-Latn-CS" dirty="0" smtClean="0"/>
              <a:t>anglicizmi: vokmen, hamburger, džins, fudbal, imidž</a:t>
            </a:r>
          </a:p>
          <a:p>
            <a:r>
              <a:rPr lang="sr-Latn-CS" dirty="0" smtClean="0"/>
              <a:t>mađarizmi: varoš, cipela, lopov...</a:t>
            </a:r>
          </a:p>
          <a:p>
            <a:endParaRPr lang="en-US" b="1" i="1" u="sng" dirty="0"/>
          </a:p>
        </p:txBody>
      </p:sp>
    </p:spTree>
  </p:cSld>
  <p:clrMapOvr>
    <a:masterClrMapping/>
  </p:clrMapOvr>
  <p:transition>
    <p:newsflash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876800"/>
          </a:xfrm>
        </p:spPr>
        <p:txBody>
          <a:bodyPr>
            <a:normAutofit lnSpcReduction="10000"/>
          </a:bodyPr>
          <a:lstStyle/>
          <a:p>
            <a:r>
              <a:rPr lang="sr-Latn-CS" b="1" u="sng" dirty="0" smtClean="0"/>
              <a:t>Prema upotrebi </a:t>
            </a:r>
            <a:r>
              <a:rPr lang="sr-Latn-CS" dirty="0" smtClean="0"/>
              <a:t>leksika se može dijeliti na više načina:</a:t>
            </a:r>
          </a:p>
          <a:p>
            <a:r>
              <a:rPr lang="sr-Latn-CS" b="1" dirty="0" smtClean="0"/>
              <a:t>Na opštu </a:t>
            </a:r>
            <a:r>
              <a:rPr lang="sr-Latn-CS" dirty="0" smtClean="0"/>
              <a:t>– kojom se služe svi govornici nekog jezika – i posebnu – koju upotrebljavaju samo neki krugovi: jezik ljekara (pacijent), trgovaca (mušterija), advokata (klijent) i sl.</a:t>
            </a:r>
          </a:p>
          <a:p>
            <a:r>
              <a:rPr lang="sr-Latn-CS" b="1" dirty="0" smtClean="0"/>
              <a:t>Na govornu i učenu</a:t>
            </a:r>
            <a:r>
              <a:rPr lang="sr-Latn-CS" dirty="0" smtClean="0"/>
              <a:t>;</a:t>
            </a:r>
          </a:p>
          <a:p>
            <a:r>
              <a:rPr lang="sr-Latn-CS" b="1" dirty="0" smtClean="0"/>
              <a:t>Na standardnu </a:t>
            </a:r>
            <a:r>
              <a:rPr lang="sr-Latn-CS" dirty="0" smtClean="0"/>
              <a:t>– koja riječi ocjenjuje kao punopravan dio standardnog jezika i nestandardnu – koja u nekom pravcu odstupa od norme govornog jezika.</a:t>
            </a:r>
            <a:endParaRPr lang="en-US" dirty="0"/>
          </a:p>
        </p:txBody>
      </p:sp>
    </p:spTree>
  </p:cSld>
  <p:clrMapOvr>
    <a:masterClrMapping/>
  </p:clrMapOvr>
  <p:transition>
    <p:newsflash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Latn-CS" dirty="0" smtClean="0"/>
              <a:t>Još neke vrste leksike prema upotrebi...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sr-Latn-CS" dirty="0" smtClean="0"/>
              <a:t>Norme govornog i pisanog jezika se ponekad razilaze. Tako nastaju </a:t>
            </a:r>
            <a:r>
              <a:rPr lang="sr-Latn-CS" u="sng" dirty="0" smtClean="0"/>
              <a:t>kolokvijalizmi</a:t>
            </a:r>
            <a:r>
              <a:rPr lang="sr-Latn-CS" dirty="0" smtClean="0"/>
              <a:t>, riječi i izrazi tipični za neformalni govorni jezik, npr: stotka (sto dinara), strašan (odličan) i sl. koji se izbjegavaju u formalnom pisanom jeziku.</a:t>
            </a:r>
          </a:p>
          <a:p>
            <a:r>
              <a:rPr lang="sr-Latn-CS" b="1" u="sng" dirty="0" smtClean="0">
                <a:solidFill>
                  <a:srgbClr val="FF0000"/>
                </a:solidFill>
              </a:rPr>
              <a:t>Žargonizmi</a:t>
            </a:r>
            <a:r>
              <a:rPr lang="sr-Latn-CS" dirty="0" smtClean="0"/>
              <a:t> su riječi karakteristične za govor pojedinih društvenih grupa (đaci, studenti, političari, novinari, ljekari). Najbogatiji je omladinski žargon (</a:t>
            </a:r>
            <a:r>
              <a:rPr lang="sr-Latn-CS" i="1" dirty="0" smtClean="0"/>
              <a:t>vrh, fazon,banja, faca, crnjak, kulirati</a:t>
            </a:r>
            <a:r>
              <a:rPr lang="sr-Latn-CS" dirty="0" smtClean="0"/>
              <a:t>...)</a:t>
            </a:r>
            <a:endParaRPr lang="en-US" dirty="0"/>
          </a:p>
        </p:txBody>
      </p:sp>
    </p:spTree>
  </p:cSld>
  <p:clrMapOvr>
    <a:masterClrMapping/>
  </p:clrMapOvr>
  <p:transition>
    <p:newsflash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sr-Latn-CS" u="sng" dirty="0" smtClean="0"/>
              <a:t>Familijarizmi</a:t>
            </a:r>
            <a:r>
              <a:rPr lang="sr-Latn-CS" dirty="0" smtClean="0"/>
              <a:t>  su riječi koje se upotrebljavaju u pojedinim porodicama i puno značenje imaju samo u njima.</a:t>
            </a:r>
          </a:p>
          <a:p>
            <a:r>
              <a:rPr lang="sr-Latn-CS" u="sng" dirty="0"/>
              <a:t>V</a:t>
            </a:r>
            <a:r>
              <a:rPr lang="sr-Latn-CS" u="sng" dirty="0" smtClean="0"/>
              <a:t>ulgarizmi</a:t>
            </a:r>
            <a:r>
              <a:rPr lang="sr-Latn-CS" dirty="0" smtClean="0"/>
              <a:t> </a:t>
            </a:r>
            <a:r>
              <a:rPr lang="sr-Latn-CS" dirty="0" smtClean="0"/>
              <a:t>(lat. vulgaris prema vulgus – narod). To su prostačke i nepristojne riječi (psovke), koje se najčešće koriste u nekontrolisanom govoru.</a:t>
            </a:r>
            <a:endParaRPr lang="en-US" dirty="0"/>
          </a:p>
        </p:txBody>
      </p:sp>
    </p:spTree>
  </p:cSld>
  <p:clrMapOvr>
    <a:masterClrMapping/>
  </p:clrMapOvr>
  <p:transition>
    <p:newsflash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029200"/>
          </a:xfrm>
        </p:spPr>
        <p:txBody>
          <a:bodyPr/>
          <a:lstStyle/>
          <a:p>
            <a:r>
              <a:rPr lang="sr-Latn-CS" dirty="0" smtClean="0"/>
              <a:t>“Prevedi” sljedeće regionalizme i lokalizme:</a:t>
            </a:r>
          </a:p>
          <a:p>
            <a:pPr>
              <a:buNone/>
            </a:pPr>
            <a:endParaRPr lang="sr-Latn-CS" dirty="0" smtClean="0"/>
          </a:p>
          <a:p>
            <a:pPr>
              <a:buNone/>
            </a:pPr>
            <a:r>
              <a:rPr lang="sr-Latn-CS" dirty="0" smtClean="0"/>
              <a:t>pogan		brnjice</a:t>
            </a:r>
          </a:p>
          <a:p>
            <a:pPr>
              <a:buNone/>
            </a:pPr>
            <a:r>
              <a:rPr lang="sr-Latn-CS" dirty="0" smtClean="0"/>
              <a:t>zalagaj		graja</a:t>
            </a:r>
          </a:p>
          <a:p>
            <a:pPr>
              <a:buNone/>
            </a:pPr>
            <a:r>
              <a:rPr lang="sr-Latn-CS" dirty="0" smtClean="0"/>
              <a:t>zabradit se		s one bande</a:t>
            </a:r>
          </a:p>
          <a:p>
            <a:pPr>
              <a:buNone/>
            </a:pPr>
            <a:r>
              <a:rPr lang="sr-Latn-CS" dirty="0" smtClean="0"/>
              <a:t>ćuknut			ne baljezgaj!</a:t>
            </a:r>
          </a:p>
          <a:p>
            <a:pPr>
              <a:buNone/>
            </a:pPr>
            <a:r>
              <a:rPr lang="sr-Latn-CS" dirty="0" smtClean="0"/>
              <a:t>čeljade		sujma</a:t>
            </a:r>
          </a:p>
          <a:p>
            <a:pPr>
              <a:buNone/>
            </a:pPr>
            <a:r>
              <a:rPr lang="sr-Latn-CS" dirty="0" smtClean="0"/>
              <a:t>crevlje		škanj		</a:t>
            </a:r>
          </a:p>
          <a:p>
            <a:pPr>
              <a:buNone/>
            </a:pPr>
            <a:r>
              <a:rPr lang="sr-Latn-CS" dirty="0" smtClean="0"/>
              <a:t>takulin		poitat</a:t>
            </a:r>
            <a:endParaRPr lang="en-US" dirty="0"/>
          </a:p>
        </p:txBody>
      </p:sp>
    </p:spTree>
  </p:cSld>
  <p:clrMapOvr>
    <a:masterClrMapping/>
  </p:clrMapOvr>
  <p:transition>
    <p:newsflash/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2493</TotalTime>
  <Words>482</Words>
  <Application>Microsoft Office PowerPoint</Application>
  <PresentationFormat>On-screen Show (4:3)</PresentationFormat>
  <Paragraphs>30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Tw Cen MT</vt:lpstr>
      <vt:lpstr>Wingdings</vt:lpstr>
      <vt:lpstr>Wingdings 2</vt:lpstr>
      <vt:lpstr>Median</vt:lpstr>
      <vt:lpstr>        Podjela leksike </vt:lpstr>
      <vt:lpstr>Podjela leksike po prostiranju, starini, porijeklu i prema upotrebi</vt:lpstr>
      <vt:lpstr>PowerPoint Presentation</vt:lpstr>
      <vt:lpstr>PowerPoint Presentation</vt:lpstr>
      <vt:lpstr>PowerPoint Presentation</vt:lpstr>
      <vt:lpstr>PowerPoint Presentation</vt:lpstr>
      <vt:lpstr>Još neke vrste leksike prema upotrebi...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Australija i Okeamija</dc:title>
  <dc:creator/>
  <cp:lastModifiedBy>Natasa</cp:lastModifiedBy>
  <cp:revision>289</cp:revision>
  <dcterms:created xsi:type="dcterms:W3CDTF">2006-08-16T00:00:00Z</dcterms:created>
  <dcterms:modified xsi:type="dcterms:W3CDTF">2021-01-26T22:04:37Z</dcterms:modified>
</cp:coreProperties>
</file>