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67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us" initials="A" lastIdx="1" clrIdx="0">
    <p:extLst>
      <p:ext uri="{19B8F6BF-5375-455C-9EA6-DF929625EA0E}">
        <p15:presenceInfo xmlns="" xmlns:p15="http://schemas.microsoft.com/office/powerpoint/2012/main" userId="Asu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9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21T23:26:45.394" idx="1">
    <p:pos x="10" y="10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1FE050-A2F4-4803-8A9F-8A914DCB8E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B7E419-A166-4ADE-8B3D-A5D638F1BC7D}">
      <dgm:prSet/>
      <dgm:spPr/>
      <dgm:t>
        <a:bodyPr/>
        <a:lstStyle/>
        <a:p>
          <a:r>
            <a:rPr lang="en-GB" dirty="0"/>
            <a:t>Let’s do some exercises:</a:t>
          </a:r>
          <a:endParaRPr lang="en-US" dirty="0"/>
        </a:p>
      </dgm:t>
    </dgm:pt>
    <dgm:pt modelId="{8BD239BB-94C6-4742-B98F-CE54733139E2}" type="parTrans" cxnId="{D0BC658A-C894-4A7A-95E9-4F6A116942AA}">
      <dgm:prSet/>
      <dgm:spPr/>
      <dgm:t>
        <a:bodyPr/>
        <a:lstStyle/>
        <a:p>
          <a:endParaRPr lang="en-US"/>
        </a:p>
      </dgm:t>
    </dgm:pt>
    <dgm:pt modelId="{814EA4E0-5354-4423-A0F2-6224A10420BD}" type="sibTrans" cxnId="{D0BC658A-C894-4A7A-95E9-4F6A116942AA}">
      <dgm:prSet/>
      <dgm:spPr/>
      <dgm:t>
        <a:bodyPr/>
        <a:lstStyle/>
        <a:p>
          <a:endParaRPr lang="en-US"/>
        </a:p>
      </dgm:t>
    </dgm:pt>
    <dgm:pt modelId="{D44EE5CF-B620-4A20-B2F1-BAD2DD08FA40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dirty="0"/>
            <a:t>Complete the Conditional Sentences (Type II) by putting the verbs into the correct form</a:t>
          </a:r>
          <a:endParaRPr lang="en-US" dirty="0"/>
        </a:p>
      </dgm:t>
    </dgm:pt>
    <dgm:pt modelId="{D136952A-183A-4742-A4A1-7C77E553B5BE}" type="parTrans" cxnId="{90560F5E-06D7-4ACF-A1D2-1B7D79A0A024}">
      <dgm:prSet/>
      <dgm:spPr/>
      <dgm:t>
        <a:bodyPr/>
        <a:lstStyle/>
        <a:p>
          <a:endParaRPr lang="en-US"/>
        </a:p>
      </dgm:t>
    </dgm:pt>
    <dgm:pt modelId="{942289A8-E51C-4576-B1FA-01E2D978EF66}" type="sibTrans" cxnId="{90560F5E-06D7-4ACF-A1D2-1B7D79A0A024}">
      <dgm:prSet/>
      <dgm:spPr/>
      <dgm:t>
        <a:bodyPr/>
        <a:lstStyle/>
        <a:p>
          <a:endParaRPr lang="en-US"/>
        </a:p>
      </dgm:t>
    </dgm:pt>
    <dgm:pt modelId="{DF0C9434-F3F8-483B-AF93-3460C330310B}" type="pres">
      <dgm:prSet presAssocID="{541FE050-A2F4-4803-8A9F-8A914DCB8E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FFF895B-A14F-46BB-88F3-37087B7C0D1E}" type="pres">
      <dgm:prSet presAssocID="{B1B7E419-A166-4ADE-8B3D-A5D638F1BC7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AD00BC-9C26-408D-8459-1E28C447E70F}" type="pres">
      <dgm:prSet presAssocID="{814EA4E0-5354-4423-A0F2-6224A10420BD}" presName="spacer" presStyleCnt="0"/>
      <dgm:spPr/>
    </dgm:pt>
    <dgm:pt modelId="{980CB1EA-D769-4739-903E-45486E3C35A8}" type="pres">
      <dgm:prSet presAssocID="{D44EE5CF-B620-4A20-B2F1-BAD2DD08FA4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560F5E-06D7-4ACF-A1D2-1B7D79A0A024}" srcId="{541FE050-A2F4-4803-8A9F-8A914DCB8EBC}" destId="{D44EE5CF-B620-4A20-B2F1-BAD2DD08FA40}" srcOrd="1" destOrd="0" parTransId="{D136952A-183A-4742-A4A1-7C77E553B5BE}" sibTransId="{942289A8-E51C-4576-B1FA-01E2D978EF66}"/>
    <dgm:cxn modelId="{91056F32-F1DE-42F1-9DC7-AFF9C3B42F7D}" type="presOf" srcId="{D44EE5CF-B620-4A20-B2F1-BAD2DD08FA40}" destId="{980CB1EA-D769-4739-903E-45486E3C35A8}" srcOrd="0" destOrd="0" presId="urn:microsoft.com/office/officeart/2005/8/layout/vList2"/>
    <dgm:cxn modelId="{E7D55882-4D59-4CE2-B722-F0548787CEB1}" type="presOf" srcId="{541FE050-A2F4-4803-8A9F-8A914DCB8EBC}" destId="{DF0C9434-F3F8-483B-AF93-3460C330310B}" srcOrd="0" destOrd="0" presId="urn:microsoft.com/office/officeart/2005/8/layout/vList2"/>
    <dgm:cxn modelId="{D0BC658A-C894-4A7A-95E9-4F6A116942AA}" srcId="{541FE050-A2F4-4803-8A9F-8A914DCB8EBC}" destId="{B1B7E419-A166-4ADE-8B3D-A5D638F1BC7D}" srcOrd="0" destOrd="0" parTransId="{8BD239BB-94C6-4742-B98F-CE54733139E2}" sibTransId="{814EA4E0-5354-4423-A0F2-6224A10420BD}"/>
    <dgm:cxn modelId="{425DB0A3-900D-4DFC-A37C-29E3D7262986}" type="presOf" srcId="{B1B7E419-A166-4ADE-8B3D-A5D638F1BC7D}" destId="{EFFF895B-A14F-46BB-88F3-37087B7C0D1E}" srcOrd="0" destOrd="0" presId="urn:microsoft.com/office/officeart/2005/8/layout/vList2"/>
    <dgm:cxn modelId="{06ADE7F0-A73F-4D86-AC03-F11A7C3B861E}" type="presParOf" srcId="{DF0C9434-F3F8-483B-AF93-3460C330310B}" destId="{EFFF895B-A14F-46BB-88F3-37087B7C0D1E}" srcOrd="0" destOrd="0" presId="urn:microsoft.com/office/officeart/2005/8/layout/vList2"/>
    <dgm:cxn modelId="{7FBF4EFC-59E7-4A68-A412-A104578C1CF1}" type="presParOf" srcId="{DF0C9434-F3F8-483B-AF93-3460C330310B}" destId="{06AD00BC-9C26-408D-8459-1E28C447E70F}" srcOrd="1" destOrd="0" presId="urn:microsoft.com/office/officeart/2005/8/layout/vList2"/>
    <dgm:cxn modelId="{4C90D6EB-CDCF-42CE-B7D4-189A61323488}" type="presParOf" srcId="{DF0C9434-F3F8-483B-AF93-3460C330310B}" destId="{980CB1EA-D769-4739-903E-45486E3C35A8}" srcOrd="2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FF895B-A14F-46BB-88F3-37087B7C0D1E}">
      <dsp:nvSpPr>
        <dsp:cNvPr id="0" name=""/>
        <dsp:cNvSpPr/>
      </dsp:nvSpPr>
      <dsp:spPr>
        <a:xfrm>
          <a:off x="0" y="8189"/>
          <a:ext cx="7368209" cy="5703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Let’s do some exercises:</a:t>
          </a:r>
          <a:endParaRPr lang="en-US" sz="1500" kern="1200" dirty="0"/>
        </a:p>
      </dsp:txBody>
      <dsp:txXfrm>
        <a:off x="27843" y="36032"/>
        <a:ext cx="7312523" cy="514689"/>
      </dsp:txXfrm>
    </dsp:sp>
    <dsp:sp modelId="{980CB1EA-D769-4739-903E-45486E3C35A8}">
      <dsp:nvSpPr>
        <dsp:cNvPr id="0" name=""/>
        <dsp:cNvSpPr/>
      </dsp:nvSpPr>
      <dsp:spPr>
        <a:xfrm>
          <a:off x="0" y="621764"/>
          <a:ext cx="7368209" cy="570375"/>
        </a:xfrm>
        <a:prstGeom prst="roundRect">
          <a:avLst/>
        </a:prstGeom>
        <a:gradFill rotWithShape="1">
          <a:gsLst>
            <a:gs pos="0">
              <a:schemeClr val="accent2">
                <a:tint val="48000"/>
                <a:alpha val="88000"/>
                <a:satMod val="105000"/>
                <a:lumMod val="110000"/>
              </a:schemeClr>
            </a:gs>
            <a:gs pos="100000">
              <a:schemeClr val="accent2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Complete the Conditional Sentences (Type II) by putting the verbs into the correct form</a:t>
          </a:r>
          <a:endParaRPr lang="en-US" sz="1500" kern="1200" dirty="0"/>
        </a:p>
      </dsp:txBody>
      <dsp:txXfrm>
        <a:off x="27843" y="649607"/>
        <a:ext cx="7312523" cy="5146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pPr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ngimg.com/download/36052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comments" Target="../comments/comment1.xml"/><Relationship Id="rId4" Type="http://schemas.openxmlformats.org/officeDocument/2006/relationships/hyperlink" Target="https://creativecommons.org/licenses/by-nc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DBA448E-AFCE-43F9-BCFD-AC710016C2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Conditional sentences</a:t>
            </a:r>
            <a:br>
              <a:rPr lang="en-US" dirty="0"/>
            </a:br>
            <a:r>
              <a:rPr lang="en-US" dirty="0"/>
              <a:t>type 2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D6D98ABF-38B1-4D26-A72A-62DBB21DF6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Kunstler Script" panose="030304020206070D0D06" pitchFamily="66" charset="0"/>
              </a:rPr>
              <a:t>                 </a:t>
            </a:r>
            <a:endParaRPr lang="en-US" sz="3200" dirty="0"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4917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A61EBEE4-7A77-4B79-AE37-3C52411B0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35" y="0"/>
            <a:ext cx="882594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51611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94793E4-3A1F-4DFC-ACA1-B213EFA27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0" dirty="0">
                <a:solidFill>
                  <a:srgbClr val="009999"/>
                </a:solidFill>
                <a:effectLst/>
                <a:latin typeface="Georgia" panose="02040502050405020303" pitchFamily="18" charset="0"/>
              </a:rPr>
              <a:t>The Second Conditional</a:t>
            </a:r>
            <a:br>
              <a:rPr lang="en-US" b="1" i="0" dirty="0">
                <a:solidFill>
                  <a:srgbClr val="009999"/>
                </a:solidFill>
                <a:effectLst/>
                <a:latin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B5882B6-2145-4555-BA54-3E1728662F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l">
              <a:buNone/>
            </a:pPr>
            <a:r>
              <a:rPr lang="en-GB" b="0" i="0" dirty="0">
                <a:effectLst/>
                <a:latin typeface="Georgia" panose="02040502050405020303" pitchFamily="18" charset="0"/>
              </a:rPr>
              <a:t>It has two uses:</a:t>
            </a:r>
          </a:p>
          <a:p>
            <a:pPr marL="0" indent="0" algn="l">
              <a:buNone/>
            </a:pPr>
            <a:r>
              <a:rPr lang="en-GB" b="0" i="0" dirty="0">
                <a:effectLst/>
                <a:latin typeface="Georgia" panose="02040502050405020303" pitchFamily="18" charset="0"/>
              </a:rPr>
              <a:t>First, we can use it to talk about things in the future that are probably not going to be true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won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the lottery,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would buy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a big house.(I probably won't win the lottery)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met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 the Queen of England,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would say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hello.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She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would travel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all over the world if she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were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 rich.</a:t>
            </a:r>
          </a:p>
          <a:p>
            <a:pPr marL="0" indent="0">
              <a:buNone/>
            </a:pPr>
            <a:r>
              <a:rPr lang="en-GB" sz="2100" dirty="0">
                <a:latin typeface="Georgia" panose="02040502050405020303" pitchFamily="18" charset="0"/>
              </a:rPr>
              <a:t>Second, we can use it to talk about something in the present which is impossible, because it's not true.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had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 his number,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would call</a:t>
            </a:r>
            <a:r>
              <a:rPr lang="en-GB" sz="2000" b="0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him. (I don't have his number now, so it's impossible for me to call him).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were</a:t>
            </a:r>
            <a:r>
              <a:rPr lang="en-GB" sz="2000" b="0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you,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wouldn't go</a:t>
            </a:r>
            <a:r>
              <a:rPr lang="en-GB" sz="2000" b="0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out with that man. (but obviously I am not you, so it is impossible not to go out).</a:t>
            </a:r>
          </a:p>
          <a:p>
            <a:pPr marL="0" indent="0">
              <a:buNone/>
            </a:pPr>
            <a:endParaRPr lang="en-GB" sz="2100" dirty="0">
              <a:latin typeface="Georgia" panose="02040502050405020303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62777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EE41F2F-E5CE-4EB7-8F6E-CEEF43497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225286"/>
            <a:ext cx="9525000" cy="55659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60255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8D57C55-D10A-45D3-873A-526386A48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2" y="13063"/>
            <a:ext cx="9528313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1593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D51039B8-2824-4B80-871B-583254BB9C93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553825420"/>
              </p:ext>
            </p:extLst>
          </p:nvPr>
        </p:nvGraphicFramePr>
        <p:xfrm>
          <a:off x="1775791" y="198784"/>
          <a:ext cx="7368209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0BCA6D3-2F87-4F81-8C8B-E7B8D978D997}"/>
              </a:ext>
            </a:extLst>
          </p:cNvPr>
          <p:cNvSpPr txBox="1"/>
          <p:nvPr/>
        </p:nvSpPr>
        <p:spPr>
          <a:xfrm>
            <a:off x="1007165" y="1654135"/>
            <a:ext cx="8931965" cy="4744700"/>
          </a:xfrm>
          <a:prstGeom prst="flowChartPunchedTap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we_______ (have)  a yacht, we ______(sail)  the seven seas.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he_____ (have)  more time, he______ (learn)  karate.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they_____ (tell)  their father, he ______(be)  very angry.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She_______ (spend)  a year in the USA if it ______(be)  easier to get a green card.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I _______(live)  on a lonely island, I_______ (run)  around naked all day.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We_______ (help)  you if we________ (know)  how.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My brother______ (buy)  a sports car if he_______ (have)  the money.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I ______(feel)  better, I ______(go)  to the cinema with you.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you_____ (go)  by bike more often, you ______(be / not)  so flabby.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She ______(not / talk)  to you if she _____(be)  mad at you.</a:t>
            </a:r>
          </a:p>
        </p:txBody>
      </p:sp>
    </p:spTree>
    <p:extLst>
      <p:ext uri="{BB962C8B-B14F-4D97-AF65-F5344CB8AC3E}">
        <p14:creationId xmlns="" xmlns:p14="http://schemas.microsoft.com/office/powerpoint/2010/main" val="1287521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7089" y="2129245"/>
            <a:ext cx="8848542" cy="4225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959429" y="587829"/>
            <a:ext cx="29787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chemeClr val="accent3"/>
                </a:solidFill>
              </a:rPr>
              <a:t>Wish/ If only</a:t>
            </a:r>
            <a:endParaRPr lang="en-US" sz="40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PT - WISH / IF ONLY PRESENT SITUATION PowerPoint Presentation, free  download - ID:28649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3381" y="379140"/>
            <a:ext cx="7924376" cy="59432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0414" y="1373841"/>
            <a:ext cx="6830786" cy="506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304903" y="535577"/>
            <a:ext cx="6737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3"/>
                </a:solidFill>
              </a:rPr>
              <a:t>Wish / If only + would + infinitive situation</a:t>
            </a:r>
            <a:endParaRPr lang="en-US" sz="28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C41C454-7528-42A8-AA0F-AE76F067B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3967" y="2570923"/>
            <a:ext cx="7792465" cy="3021494"/>
          </a:xfrm>
          <a:solidFill>
            <a:schemeClr val="accent1">
              <a:lumMod val="50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rmAutofit/>
          </a:bodyPr>
          <a:lstStyle/>
          <a:p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https://www.eslprintables.com/worksheets_with_songs/grammar_songs/conditional_songs/If_I_were_you_by_Frans_song_896166/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8C52812-9BDF-4014-8C08-3ED47E65A9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73968" y="556592"/>
            <a:ext cx="7791931" cy="1060174"/>
          </a:xfrm>
          <a:solidFill>
            <a:schemeClr val="accent1">
              <a:lumMod val="50000"/>
            </a:schemeClr>
          </a:solidFill>
          <a:ln w="349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>
                <a:latin typeface="Informal Roman" panose="030604020304060B0204" pitchFamily="66" charset="0"/>
              </a:rPr>
              <a:t>For the end……relax and enjoy….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5D1E623-6A61-46DB-9356-9A3666E7E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28715" y="4375520"/>
            <a:ext cx="1865009" cy="15014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C94F99B-6245-4BD6-A899-7E23CFF68957}"/>
              </a:ext>
            </a:extLst>
          </p:cNvPr>
          <p:cNvSpPr txBox="1"/>
          <p:nvPr/>
        </p:nvSpPr>
        <p:spPr>
          <a:xfrm>
            <a:off x="9185404" y="8940100"/>
            <a:ext cx="1380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pngimg.com/download/36052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/3.0/"/>
              </a:rPr>
              <a:t>CC BY-NC</a:t>
            </a:r>
            <a:endParaRPr lang="en-US" sz="900"/>
          </a:p>
        </p:txBody>
      </p:sp>
    </p:spTree>
    <p:extLst>
      <p:ext uri="{BB962C8B-B14F-4D97-AF65-F5344CB8AC3E}">
        <p14:creationId xmlns="" xmlns:p14="http://schemas.microsoft.com/office/powerpoint/2010/main" val="20715833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{9521ACC5-F612-4E82-B6CF-A4D1F63CFEAA}tf16401375</Template>
  <TotalTime>348</TotalTime>
  <Words>89</Words>
  <Application>Microsoft Office PowerPoint</Application>
  <PresentationFormat>Custom</PresentationFormat>
  <Paragraphs>28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Madison</vt:lpstr>
      <vt:lpstr>Conditional sentences type 2  </vt:lpstr>
      <vt:lpstr>Slide 2</vt:lpstr>
      <vt:lpstr>The Second Conditional </vt:lpstr>
      <vt:lpstr>Slide 4</vt:lpstr>
      <vt:lpstr>Slide 5</vt:lpstr>
      <vt:lpstr>Slide 6</vt:lpstr>
      <vt:lpstr>Slide 7</vt:lpstr>
      <vt:lpstr>Slide 8</vt:lpstr>
      <vt:lpstr>Slide 9</vt:lpstr>
      <vt:lpstr>  https://www.eslprintables.com/worksheets_with_songs/grammar_songs/conditional_songs/If_I_were_you_by_Frans_song_896166/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Conditional sentences type 2</dc:title>
  <dc:creator>Asus</dc:creator>
  <cp:lastModifiedBy>Dell</cp:lastModifiedBy>
  <cp:revision>35</cp:revision>
  <dcterms:created xsi:type="dcterms:W3CDTF">2020-11-21T21:31:29Z</dcterms:created>
  <dcterms:modified xsi:type="dcterms:W3CDTF">2020-12-03T11:52:19Z</dcterms:modified>
</cp:coreProperties>
</file>