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6" r:id="rId4"/>
    <p:sldId id="258" r:id="rId5"/>
    <p:sldId id="259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6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769061-FB5E-4B80-BC30-C64A951C94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89A6D96-BE7F-44DF-ADF8-C850EDB81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C6B4D7-7991-45D0-8833-C501E1448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FD1A234-5AD3-4D23-B04A-71EE209E6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7159489-C13F-427A-90DD-1AB9C0B1F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8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E46639-4A13-4E8D-9A26-9AAD84634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B20230-C3F5-4A5E-8DFD-A5F8CF6A6D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81B8048-62CE-4BD5-9B17-AD38E2D3A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6E75F70-3D3A-44D8-955E-E15450842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1EC1A5-67EB-4C07-846D-F3BB241D2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411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2C93FB-7F92-477E-955A-DCFC6637A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328EE33-AA38-47D0-A1A6-211ED7849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FC5C950-A67E-46DC-98B1-BE7E927F6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148E787-AA31-4B1C-8D52-4BE762320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DA308A-B695-46A2-BD5A-FD84E2105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58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DD32B0-AE84-4AA1-953F-372ED6314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3C2EA68-D2A7-4F69-8B63-B390EEFD8B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1A03AA4-3C32-480A-99EF-8F9653DD9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38218B3-563B-4115-A9AD-1B62533A4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6E550A9-F888-4220-A062-D75790801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212C7C7-125D-4E76-B1C0-58CCF52A1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47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FF3262-55A7-413A-8294-31AA4AC32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CEC7945-17F8-4ACB-B1F2-A5D5908A7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3AD6D53-8C5E-4BA6-8DFF-EFF9264F24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BA3D73F-A59D-4EB4-8333-61941CA321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36E4911-F865-4AB6-AB7B-CC731FE7E6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C24C2F7-479C-4289-8640-465691795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328F2A7-4747-4CCC-8F43-7C82D33D1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B170417-CDF6-4F2A-A6A8-47455C8B4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721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2E6DA1-8C9A-4E61-A7B9-C87C949D8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D05F89C-91F3-4FFD-9F77-6C92E511C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E3703C6-25AD-4BB6-9CBA-BDF12FBE2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1157C8E-4B4D-48C5-8742-04A74F729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928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E0F5829-FA9B-4AC1-9A20-A35B23BDC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1930E45-D613-459E-900E-370219722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869FD34-3D58-4792-9698-3A698D89C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868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143B27-AE8A-4034-81FE-22982CCF0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E5979E-428A-4BEF-9A41-EB697CB84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7183508-36DB-4833-8E7F-D4E4446202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985D4C7-9BDC-4DD4-B649-E5ADF86E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53DF10-0F79-4593-AE51-8793579E1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2C3F9C9-7421-4314-9A6F-E11E41710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616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9B7ABB-F268-4DD2-A728-4DFABBF35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17952A3-8DEB-4267-A56B-C9B5DAFF8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8FC244D-4C6F-4107-BBDB-9733A034AE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B606F9E-C855-4699-8431-F2F31967A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7603BD2-AA30-41F2-86DA-4E321125C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2D5AFCE-2CCB-40F8-88C4-E559F0B99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03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698A02-FA0F-4452-8F65-CC69BBB36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D28ED4E-6D7A-4605-8374-158A14CB1A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135978-F4A8-4173-B13F-D4D62139A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671DDC-FE92-4939-A3FF-589FCB890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B79347-493E-429B-AAD5-D51F5C8B8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334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0264FDE-3C0A-48E0-836F-232F24486E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01A1EF-F15D-40D3-8BD2-18F0BFE66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2DCC28-EECC-4FC5-BCBB-43E19644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46BA57-28D5-4528-839F-A124A30DE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368916C-573D-42D6-8CBD-F42D19386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29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695F289-3035-4793-A725-3A29380FC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766246A-124E-461A-931E-C21E733B7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140B2E2-9342-4BFC-B11E-F152A28C56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553BE-41EF-448F-83CA-EE99D93E5B90}" type="datetimeFigureOut">
              <a:rPr lang="en-US" smtClean="0"/>
              <a:t>17.02.2021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0A359FD-C4DD-4B93-88DD-EED9CB87BB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0EE01F6-07FE-4B56-A8B4-E738889CD7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923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480C74-C93C-4380-A331-EDDEA6DAAC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5638800" cy="1439862"/>
          </a:xfrm>
        </p:spPr>
        <p:txBody>
          <a:bodyPr/>
          <a:lstStyle/>
          <a:p>
            <a:r>
              <a:rPr lang="sr-Latn-ME" i="1" dirty="0"/>
              <a:t>DERVIŠ I SMRT</a:t>
            </a:r>
            <a:endParaRPr lang="en-US" i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8CCA94B-ED3F-416D-BADD-65458E19FC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952500" y="2908300"/>
            <a:ext cx="7505700" cy="2133599"/>
          </a:xfrm>
        </p:spPr>
        <p:txBody>
          <a:bodyPr>
            <a:normAutofit/>
          </a:bodyPr>
          <a:lstStyle/>
          <a:p>
            <a:r>
              <a:rPr lang="sr-Latn-ME" sz="4000" dirty="0"/>
              <a:t>II DIO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503925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9ADEE3-7648-493D-AB6E-62B1A044DA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450" y="571500"/>
            <a:ext cx="4162425" cy="2005013"/>
          </a:xfrm>
        </p:spPr>
        <p:txBody>
          <a:bodyPr/>
          <a:lstStyle/>
          <a:p>
            <a:r>
              <a:rPr lang="sr-Latn-ME" b="1" dirty="0">
                <a:solidFill>
                  <a:srgbClr val="FF0000"/>
                </a:solidFill>
              </a:rPr>
              <a:t>Ahmed Nurudin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B42665D-D9C9-4021-9EC1-48129D3A18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1482" y="4190261"/>
            <a:ext cx="5656557" cy="2177988"/>
          </a:xfrm>
        </p:spPr>
        <p:txBody>
          <a:bodyPr>
            <a:normAutofit/>
          </a:bodyPr>
          <a:lstStyle/>
          <a:p>
            <a:r>
              <a:rPr lang="sr-Latn-ME" sz="4000" dirty="0">
                <a:solidFill>
                  <a:srgbClr val="FFFF00"/>
                </a:solidFill>
              </a:rPr>
              <a:t>Vjera, </a:t>
            </a:r>
          </a:p>
          <a:p>
            <a:r>
              <a:rPr lang="sr-Latn-ME" sz="4000" dirty="0">
                <a:solidFill>
                  <a:srgbClr val="FFFF00"/>
                </a:solidFill>
              </a:rPr>
              <a:t>učenje, </a:t>
            </a:r>
          </a:p>
          <a:p>
            <a:r>
              <a:rPr lang="sr-Latn-ME" sz="4000" dirty="0">
                <a:solidFill>
                  <a:srgbClr val="FFFF00"/>
                </a:solidFill>
              </a:rPr>
              <a:t>dogma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36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B00EAB-ED90-4246-B8ED-E1E43760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ME" dirty="0"/>
              <a:t>U svom bjekstvu od života, Ahmed Nurudin utočište nalazi u vjeri.</a:t>
            </a:r>
          </a:p>
          <a:p>
            <a:r>
              <a:rPr lang="sr-Latn-ME" dirty="0"/>
              <a:t>Posvetio se učenju </a:t>
            </a:r>
            <a:r>
              <a:rPr lang="sr-Latn-ME" i="1" dirty="0" smtClean="0"/>
              <a:t>Kurana</a:t>
            </a:r>
            <a:r>
              <a:rPr lang="sr-Latn-ME" dirty="0"/>
              <a:t>, potpuno utonuo u njega, prihvatio ga kao pravilo koje stoji iznad života, a njegova ličnost potisnuta: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DC725045-6D8C-4C2D-88B9-B97E1CB4FA7A}"/>
              </a:ext>
            </a:extLst>
          </p:cNvPr>
          <p:cNvSpPr/>
          <p:nvPr/>
        </p:nvSpPr>
        <p:spPr>
          <a:xfrm>
            <a:off x="1762125" y="3428999"/>
            <a:ext cx="8391525" cy="2619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err="1"/>
              <a:t>Dvadeset</a:t>
            </a:r>
            <a:r>
              <a:rPr lang="en-US" dirty="0"/>
              <a:t> </a:t>
            </a:r>
            <a:r>
              <a:rPr lang="en-US" i="1" dirty="0" err="1"/>
              <a:t>godina</a:t>
            </a:r>
            <a:r>
              <a:rPr lang="en-US" i="1" dirty="0"/>
              <a:t> </a:t>
            </a:r>
            <a:r>
              <a:rPr lang="en-US" i="1" dirty="0" err="1"/>
              <a:t>sam</a:t>
            </a:r>
            <a:r>
              <a:rPr lang="en-US" i="1" dirty="0"/>
              <a:t> </a:t>
            </a:r>
            <a:r>
              <a:rPr lang="en-US" i="1" dirty="0" err="1"/>
              <a:t>derviš</a:t>
            </a:r>
            <a:r>
              <a:rPr lang="en-US" i="1" dirty="0"/>
              <a:t>, a </a:t>
            </a:r>
            <a:r>
              <a:rPr lang="en-US" i="1" dirty="0" err="1"/>
              <a:t>malim</a:t>
            </a:r>
            <a:r>
              <a:rPr lang="en-US" i="1" dirty="0"/>
              <a:t> </a:t>
            </a:r>
            <a:r>
              <a:rPr lang="en-US" i="1" dirty="0" err="1"/>
              <a:t>djetetom</a:t>
            </a:r>
            <a:r>
              <a:rPr lang="en-US" i="1" dirty="0"/>
              <a:t> </a:t>
            </a:r>
            <a:r>
              <a:rPr lang="en-US" i="1" dirty="0" err="1"/>
              <a:t>sam</a:t>
            </a:r>
            <a:r>
              <a:rPr lang="en-US" i="1" dirty="0"/>
              <a:t> </a:t>
            </a:r>
            <a:r>
              <a:rPr lang="en-US" i="1" dirty="0" err="1"/>
              <a:t>pošao</a:t>
            </a:r>
            <a:r>
              <a:rPr lang="en-US" i="1" dirty="0"/>
              <a:t> u </a:t>
            </a:r>
            <a:r>
              <a:rPr lang="en-US" i="1" dirty="0" err="1"/>
              <a:t>školu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ne </a:t>
            </a:r>
            <a:r>
              <a:rPr lang="en-US" i="1" dirty="0" err="1"/>
              <a:t>znam</a:t>
            </a:r>
            <a:r>
              <a:rPr lang="en-US" i="1" dirty="0"/>
              <a:t> </a:t>
            </a:r>
            <a:r>
              <a:rPr lang="en-US" i="1" dirty="0" err="1"/>
              <a:t>ništa</a:t>
            </a:r>
            <a:r>
              <a:rPr lang="en-US" i="1" dirty="0"/>
              <a:t> </a:t>
            </a:r>
            <a:r>
              <a:rPr lang="en-US" i="1" dirty="0" err="1"/>
              <a:t>izvan</a:t>
            </a:r>
            <a:r>
              <a:rPr lang="en-US" i="1" dirty="0"/>
              <a:t> </a:t>
            </a:r>
            <a:r>
              <a:rPr lang="en-US" i="1" dirty="0" err="1"/>
              <a:t>onoga</a:t>
            </a:r>
            <a:r>
              <a:rPr lang="en-US" i="1" dirty="0"/>
              <a:t> </a:t>
            </a:r>
            <a:r>
              <a:rPr lang="en-US" i="1" dirty="0" err="1"/>
              <a:t>što</a:t>
            </a:r>
            <a:r>
              <a:rPr lang="en-US" i="1" dirty="0"/>
              <a:t> </a:t>
            </a:r>
            <a:r>
              <a:rPr lang="en-US" i="1" dirty="0" err="1"/>
              <a:t>su</a:t>
            </a:r>
            <a:r>
              <a:rPr lang="en-US" i="1" dirty="0"/>
              <a:t> </a:t>
            </a:r>
            <a:r>
              <a:rPr lang="en-US" i="1" dirty="0" err="1"/>
              <a:t>htjeli</a:t>
            </a:r>
            <a:r>
              <a:rPr lang="en-US" i="1" dirty="0"/>
              <a:t> da me </a:t>
            </a:r>
            <a:r>
              <a:rPr lang="en-US" i="1" dirty="0" err="1"/>
              <a:t>nauče</a:t>
            </a:r>
            <a:r>
              <a:rPr lang="en-US" i="1" dirty="0"/>
              <a:t>. </a:t>
            </a:r>
            <a:r>
              <a:rPr lang="en-US" i="1" dirty="0" err="1"/>
              <a:t>Učili</a:t>
            </a:r>
            <a:r>
              <a:rPr lang="en-US" i="1" dirty="0"/>
              <a:t> </a:t>
            </a:r>
            <a:r>
              <a:rPr lang="en-US" i="1" dirty="0" err="1"/>
              <a:t>su</a:t>
            </a:r>
            <a:r>
              <a:rPr lang="en-US" i="1" dirty="0"/>
              <a:t> me da </a:t>
            </a:r>
            <a:r>
              <a:rPr lang="en-US" i="1" dirty="0" err="1"/>
              <a:t>slušam</a:t>
            </a:r>
            <a:r>
              <a:rPr lang="en-US" i="1" dirty="0"/>
              <a:t>, da </a:t>
            </a:r>
            <a:r>
              <a:rPr lang="en-US" i="1" dirty="0" err="1"/>
              <a:t>trpim</a:t>
            </a:r>
            <a:r>
              <a:rPr lang="en-US" i="1" dirty="0"/>
              <a:t>, da </a:t>
            </a:r>
            <a:r>
              <a:rPr lang="en-US" i="1" dirty="0" err="1"/>
              <a:t>živim</a:t>
            </a:r>
            <a:r>
              <a:rPr lang="en-US" i="1" dirty="0"/>
              <a:t> za </a:t>
            </a:r>
            <a:r>
              <a:rPr lang="en-US" i="1" dirty="0" err="1"/>
              <a:t>vjeru</a:t>
            </a:r>
            <a:r>
              <a:rPr lang="en-US" i="1" dirty="0"/>
              <a:t>. </a:t>
            </a:r>
            <a:r>
              <a:rPr lang="en-US" i="1" dirty="0" err="1"/>
              <a:t>Boljih</a:t>
            </a:r>
            <a:r>
              <a:rPr lang="en-US" i="1" dirty="0"/>
              <a:t> od </a:t>
            </a:r>
            <a:r>
              <a:rPr lang="en-US" i="1" dirty="0" err="1"/>
              <a:t>mene</a:t>
            </a:r>
            <a:r>
              <a:rPr lang="en-US" i="1" dirty="0"/>
              <a:t> je </a:t>
            </a:r>
            <a:r>
              <a:rPr lang="en-US" i="1" dirty="0" err="1"/>
              <a:t>bilo</a:t>
            </a:r>
            <a:r>
              <a:rPr lang="en-US" i="1" dirty="0"/>
              <a:t>, </a:t>
            </a:r>
            <a:r>
              <a:rPr lang="en-US" i="1" dirty="0" err="1"/>
              <a:t>vjernijih</a:t>
            </a:r>
            <a:r>
              <a:rPr lang="en-US" i="1" dirty="0"/>
              <a:t> </a:t>
            </a:r>
            <a:r>
              <a:rPr lang="en-US" i="1" dirty="0" err="1"/>
              <a:t>nema</a:t>
            </a:r>
            <a:r>
              <a:rPr lang="en-US" i="1" dirty="0"/>
              <a:t> </a:t>
            </a:r>
            <a:r>
              <a:rPr lang="en-US" i="1" dirty="0" err="1"/>
              <a:t>mnogo.Uvijek</a:t>
            </a:r>
            <a:r>
              <a:rPr lang="en-US" i="1" dirty="0"/>
              <a:t> </a:t>
            </a:r>
            <a:r>
              <a:rPr lang="en-US" i="1" dirty="0" err="1"/>
              <a:t>sam</a:t>
            </a:r>
            <a:r>
              <a:rPr lang="en-US" i="1" dirty="0"/>
              <a:t> </a:t>
            </a:r>
            <a:r>
              <a:rPr lang="en-US" i="1" dirty="0" err="1"/>
              <a:t>znao</a:t>
            </a:r>
            <a:r>
              <a:rPr lang="en-US" i="1" dirty="0"/>
              <a:t> </a:t>
            </a:r>
            <a:r>
              <a:rPr lang="en-US" i="1" dirty="0" err="1"/>
              <a:t>šta</a:t>
            </a:r>
            <a:r>
              <a:rPr lang="en-US" i="1" dirty="0"/>
              <a:t> </a:t>
            </a:r>
            <a:r>
              <a:rPr lang="en-US" i="1" dirty="0" err="1"/>
              <a:t>treba</a:t>
            </a:r>
            <a:r>
              <a:rPr lang="en-US" i="1" dirty="0"/>
              <a:t> da </a:t>
            </a:r>
            <a:r>
              <a:rPr lang="en-US" i="1" dirty="0" err="1"/>
              <a:t>činim</a:t>
            </a:r>
            <a:r>
              <a:rPr lang="en-US" i="1" dirty="0"/>
              <a:t>, </a:t>
            </a:r>
            <a:r>
              <a:rPr lang="en-US" i="1" dirty="0" err="1"/>
              <a:t>derviški</a:t>
            </a:r>
            <a:r>
              <a:rPr lang="en-US" i="1" dirty="0"/>
              <a:t> red je </a:t>
            </a:r>
            <a:r>
              <a:rPr lang="en-US" i="1" dirty="0" err="1"/>
              <a:t>mislio</a:t>
            </a:r>
            <a:r>
              <a:rPr lang="en-US" i="1" dirty="0"/>
              <a:t> za </a:t>
            </a:r>
            <a:r>
              <a:rPr lang="en-US" i="1" dirty="0" err="1"/>
              <a:t>mene</a:t>
            </a:r>
            <a:r>
              <a:rPr lang="en-US" i="1" dirty="0"/>
              <a:t>, a </a:t>
            </a:r>
            <a:r>
              <a:rPr lang="en-US" i="1" dirty="0" err="1"/>
              <a:t>osnovi</a:t>
            </a:r>
            <a:r>
              <a:rPr lang="en-US" i="1" dirty="0"/>
              <a:t> </a:t>
            </a:r>
            <a:r>
              <a:rPr lang="en-US" i="1" dirty="0" err="1"/>
              <a:t>vjere</a:t>
            </a:r>
            <a:r>
              <a:rPr lang="en-US" i="1" dirty="0"/>
              <a:t> </a:t>
            </a:r>
            <a:r>
              <a:rPr lang="en-US" i="1" dirty="0" err="1"/>
              <a:t>su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tvrdi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široki</a:t>
            </a:r>
            <a:r>
              <a:rPr lang="en-US" i="1" dirty="0"/>
              <a:t>,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ništa</a:t>
            </a:r>
            <a:r>
              <a:rPr lang="en-US" i="1" dirty="0"/>
              <a:t> </a:t>
            </a:r>
            <a:r>
              <a:rPr lang="en-US" i="1" dirty="0" err="1"/>
              <a:t>moje</a:t>
            </a:r>
            <a:r>
              <a:rPr lang="en-US" i="1" dirty="0"/>
              <a:t> </a:t>
            </a:r>
            <a:r>
              <a:rPr lang="en-US" i="1" dirty="0" err="1"/>
              <a:t>nije</a:t>
            </a:r>
            <a:r>
              <a:rPr lang="en-US" i="1" dirty="0"/>
              <a:t> </a:t>
            </a:r>
            <a:r>
              <a:rPr lang="en-US" i="1" dirty="0" err="1"/>
              <a:t>postojalo</a:t>
            </a:r>
            <a:r>
              <a:rPr lang="en-US" i="1" dirty="0"/>
              <a:t> </a:t>
            </a:r>
            <a:r>
              <a:rPr lang="en-US" i="1" dirty="0" err="1"/>
              <a:t>što</a:t>
            </a:r>
            <a:r>
              <a:rPr lang="en-US" i="1" dirty="0"/>
              <a:t> se u </a:t>
            </a:r>
            <a:r>
              <a:rPr lang="en-US" i="1" dirty="0" err="1"/>
              <a:t>njih</a:t>
            </a:r>
            <a:r>
              <a:rPr lang="en-US" i="1" dirty="0"/>
              <a:t> </a:t>
            </a:r>
            <a:r>
              <a:rPr lang="en-US" i="1" dirty="0" err="1"/>
              <a:t>nije</a:t>
            </a:r>
            <a:r>
              <a:rPr lang="en-US" i="1" dirty="0"/>
              <a:t> </a:t>
            </a:r>
            <a:r>
              <a:rPr lang="en-US" i="1" dirty="0" err="1"/>
              <a:t>moglo</a:t>
            </a:r>
            <a:r>
              <a:rPr lang="en-US" i="1" dirty="0"/>
              <a:t> </a:t>
            </a:r>
            <a:r>
              <a:rPr lang="en-US" i="1" dirty="0" err="1"/>
              <a:t>uklopiti</a:t>
            </a:r>
            <a:r>
              <a:rPr lang="sr-Latn-ME" i="1" dirty="0"/>
              <a:t>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24985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EC4D742-2FB5-4BC5-B318-93665501AA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6876" y="1417252"/>
            <a:ext cx="10515600" cy="4351338"/>
          </a:xfrm>
        </p:spPr>
        <p:txBody>
          <a:bodyPr/>
          <a:lstStyle/>
          <a:p>
            <a:r>
              <a:rPr lang="sr-Latn-ME" dirty="0"/>
              <a:t>Za Ahmeda Nurudina „vjera je važnija od čovjeka“, a „božja volja vrhovni zakon“ pa će se udaljiti od svijeta i od čovjeka, zatvoriće se u derviški svijet koji je izgrađen na naučenim odlomcima iz Kur</a:t>
            </a:r>
            <a:r>
              <a:rPr lang="en-US" dirty="0"/>
              <a:t>`</a:t>
            </a:r>
            <a:r>
              <a:rPr lang="sr-Latn-ME" dirty="0"/>
              <a:t>ana, koji služe kao komentar za sve ono što se pojavi ili sazna izvan toga svijeta.</a:t>
            </a:r>
          </a:p>
          <a:p>
            <a:endParaRPr lang="sr-Latn-ME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76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B9D442-2890-4D9B-B2F0-6B6EBF025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99025"/>
          </a:xfrm>
        </p:spPr>
        <p:txBody>
          <a:bodyPr/>
          <a:lstStyle/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r>
              <a:rPr lang="sr-Latn-ME" dirty="0"/>
              <a:t>...postaje dvostruki zaklon: za pasivnost i za akciju.</a:t>
            </a:r>
          </a:p>
          <a:p>
            <a:r>
              <a:rPr lang="sr-Latn-ME" dirty="0"/>
              <a:t>Ahmed Nurudin svoje zatvaranje u sebe, nemiješanje u ono što se u svijetu dešava pravd</a:t>
            </a:r>
            <a:r>
              <a:rPr lang="en-US" dirty="0"/>
              <a:t>a</a:t>
            </a:r>
            <a:r>
              <a:rPr lang="sr-Latn-ME" dirty="0"/>
              <a:t> vjerom koja ne dozvoljava nikakav izlaz u svijet svakidašnjice.</a:t>
            </a:r>
          </a:p>
          <a:p>
            <a:r>
              <a:rPr lang="sr-Latn-ME" dirty="0"/>
              <a:t>Nurudin se povlači pred akcijom i ništa ne preduzima iz straha da ne prekrši neki derviški princip – opredjeljuje se za pasivno čekanje.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8D7A4929-2EDE-45D3-B88E-4E637A467308}"/>
              </a:ext>
            </a:extLst>
          </p:cNvPr>
          <p:cNvSpPr/>
          <p:nvPr/>
        </p:nvSpPr>
        <p:spPr>
          <a:xfrm>
            <a:off x="2524124" y="911224"/>
            <a:ext cx="2543175" cy="20034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sz="2800" dirty="0">
                <a:solidFill>
                  <a:srgbClr val="FFFF00"/>
                </a:solidFill>
              </a:rPr>
              <a:t>VJERA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F33F8BDB-72CB-44A4-BDA1-B9EC115523EF}"/>
              </a:ext>
            </a:extLst>
          </p:cNvPr>
          <p:cNvSpPr/>
          <p:nvPr/>
        </p:nvSpPr>
        <p:spPr>
          <a:xfrm>
            <a:off x="3490911" y="2788440"/>
            <a:ext cx="609600" cy="11715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137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F597C92-A52C-43DF-8191-B3FA331F3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…</a:t>
            </a:r>
            <a:r>
              <a:rPr lang="en-US" dirty="0" err="1"/>
              <a:t>gu</a:t>
            </a:r>
            <a:r>
              <a:rPr lang="sr-Latn-ME" dirty="0"/>
              <a:t>ši saznanje, ne dozvoljava da se misao oslobodi i pokuša da shvati suštinske stvari života, onemogućava ga da trezveno i racionalno rasuđuje o onome što ga dotiče kao čovjeka, sina i brata.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7F8710CB-D58B-4410-AD48-9771DCFD4544}"/>
              </a:ext>
            </a:extLst>
          </p:cNvPr>
          <p:cNvSpPr/>
          <p:nvPr/>
        </p:nvSpPr>
        <p:spPr>
          <a:xfrm>
            <a:off x="3629025" y="565149"/>
            <a:ext cx="3086100" cy="1838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FF00"/>
                </a:solidFill>
              </a:rPr>
              <a:t>DOGMA</a:t>
            </a: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D8735F7C-E906-44D0-810B-9C1206DC9546}"/>
              </a:ext>
            </a:extLst>
          </p:cNvPr>
          <p:cNvSpPr/>
          <p:nvPr/>
        </p:nvSpPr>
        <p:spPr>
          <a:xfrm>
            <a:off x="5057775" y="2333625"/>
            <a:ext cx="238125" cy="904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6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CBB40FC-8741-4D77-9225-A73D9FEC7E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3025"/>
            <a:ext cx="10515600" cy="4833938"/>
          </a:xfrm>
        </p:spPr>
        <p:txBody>
          <a:bodyPr/>
          <a:lstStyle/>
          <a:p>
            <a:r>
              <a:rPr lang="sr-Latn-ME" dirty="0"/>
              <a:t>Život Ahmeda Nurudina se javlja u sporadičnim sjećanjima na djetinjstvo i mladost u kojima je bilo topline i ljubavi.</a:t>
            </a:r>
          </a:p>
          <a:p>
            <a:r>
              <a:rPr lang="sr-Latn-ME" dirty="0"/>
              <a:t>Ne samom pragu života Nurudin je promašio ljubav – djevojka koja se udala koji dan pred njegov povratak iz rata, želi da bježi sa njim jer ga još voli, ali Nurudin nema hrabrosti i volje da prihvati taj čin, povlači se poražen i bježi iz zavičaja za sva vremena.</a:t>
            </a:r>
          </a:p>
          <a:p>
            <a:endParaRPr lang="sr-Latn-ME" dirty="0"/>
          </a:p>
          <a:p>
            <a:r>
              <a:rPr lang="sr-Latn-ME" dirty="0"/>
              <a:t>Ipak, Ahmed osjeća potrebu za ljubavlju, traga za njom, postaje mu potreba i oslonac. Taj oslonac nalazi u prijateljstvu sa Hasanom. </a:t>
            </a:r>
          </a:p>
          <a:p>
            <a:endParaRPr lang="sr-Latn-ME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484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47277C-C62F-47CF-8B00-D7F22E6E1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ME" dirty="0"/>
              <a:t>                                                             Vijest da je brat uhapšen na veoma                  					    neobičan način pogađa Ahmeda. 					               Hapšenje je pomutilo njegov derviški 					    mir, izložilo ga opasnosti, stavilo ga u     					    dilemu šta da čini i kako da postupa.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xmlns="" id="{7FECCD25-1E5B-4F4D-B852-47FAB67EF3D6}"/>
              </a:ext>
            </a:extLst>
          </p:cNvPr>
          <p:cNvSpPr/>
          <p:nvPr/>
        </p:nvSpPr>
        <p:spPr>
          <a:xfrm>
            <a:off x="2057400" y="2092325"/>
            <a:ext cx="3171825" cy="143827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sz="2400" dirty="0"/>
              <a:t>Odnos prema bratu</a:t>
            </a:r>
            <a:endParaRPr lang="en-US" sz="2400" dirty="0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xmlns="" id="{56F66D2F-2491-4232-9811-9A72E6B86CBF}"/>
              </a:ext>
            </a:extLst>
          </p:cNvPr>
          <p:cNvSpPr/>
          <p:nvPr/>
        </p:nvSpPr>
        <p:spPr>
          <a:xfrm>
            <a:off x="1271588" y="3787774"/>
            <a:ext cx="9648824" cy="2747964"/>
          </a:xfrm>
          <a:prstGeom prst="triangle">
            <a:avLst>
              <a:gd name="adj" fmla="val 499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i="1" dirty="0"/>
              <a:t>Ružno bi bilo da ostanem po strani, svako bi mi zamjerio. Nisam zaboravio šta sam mislio prije toga, da se bojim za sebe i da žalim njega, čak nisam znao ni šta je važnije, niti sam lako odvajao jedno od drugog.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26051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54F4E7-D121-45A9-8EF7-CA10854BE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6275"/>
            <a:ext cx="10515600" cy="5500688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sr-Latn-ME" sz="2400" dirty="0"/>
              <a:t>Ahmed Nurudin preuzima neke korake ne zato što želi ili osjeća potrebu, nego zato što je primoran: otac od njega očekuje da pomogne bratu (na jednoj strani), a i sam zna šta će reći ljudi ako ništa ne preduzme (na drugoj strani).</a:t>
            </a:r>
          </a:p>
          <a:p>
            <a:r>
              <a:rPr lang="sr-Latn-ME" sz="2400" dirty="0"/>
              <a:t>Nevoljno kreće muselimu, očekuje da ga neće naći kod kuće ili da ga on neće primiti.</a:t>
            </a:r>
          </a:p>
          <a:p>
            <a:endParaRPr lang="sr-Latn-ME" sz="2400" dirty="0"/>
          </a:p>
          <a:p>
            <a:r>
              <a:rPr lang="sr-Latn-ME" sz="2400" dirty="0"/>
              <a:t>Brine ga pitanje hoće li vlast njegovo interesovanje za brata uzeti kao čin njegovog suprotstavljanja i hoće li se time dovesti u pitanje njegov mir i njegova bezbjednost.  </a:t>
            </a:r>
          </a:p>
          <a:p>
            <a:r>
              <a:rPr lang="sr-Latn-ME" sz="2400" dirty="0"/>
              <a:t>Provodi duge časove u razmišljanjima i samoispitivanjima, u vaganju razloga i izgovora.</a:t>
            </a:r>
          </a:p>
        </p:txBody>
      </p:sp>
    </p:spTree>
    <p:extLst>
      <p:ext uri="{BB962C8B-B14F-4D97-AF65-F5344CB8AC3E}">
        <p14:creationId xmlns:p14="http://schemas.microsoft.com/office/powerpoint/2010/main" val="41717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16C930-618B-445E-BA10-FE234D1FE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6800"/>
            <a:ext cx="10515600" cy="5110163"/>
          </a:xfrm>
        </p:spPr>
        <p:txBody>
          <a:bodyPr/>
          <a:lstStyle/>
          <a:p>
            <a:r>
              <a:rPr lang="en-US" sz="2400" dirty="0" err="1"/>
              <a:t>Zbog</a:t>
            </a:r>
            <a:r>
              <a:rPr lang="en-US" sz="2400" dirty="0"/>
              <a:t> </a:t>
            </a:r>
            <a:r>
              <a:rPr lang="en-US" sz="2400" dirty="0" err="1"/>
              <a:t>sporosti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oklijevanja</a:t>
            </a:r>
            <a:r>
              <a:rPr lang="en-US" sz="2400" dirty="0"/>
              <a:t> da </a:t>
            </a:r>
            <a:r>
              <a:rPr lang="en-US" sz="2400" dirty="0" err="1"/>
              <a:t>brzo</a:t>
            </a:r>
            <a:r>
              <a:rPr lang="en-US" sz="2400" dirty="0"/>
              <a:t> </a:t>
            </a:r>
            <a:r>
              <a:rPr lang="en-US" sz="2400" dirty="0" err="1"/>
              <a:t>reaguje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zbog</a:t>
            </a:r>
            <a:r>
              <a:rPr lang="en-US" sz="2400" dirty="0"/>
              <a:t> </a:t>
            </a:r>
            <a:r>
              <a:rPr lang="en-US" sz="2400" dirty="0" err="1"/>
              <a:t>uzaludnog</a:t>
            </a:r>
            <a:r>
              <a:rPr lang="en-US" sz="2400" dirty="0"/>
              <a:t> </a:t>
            </a:r>
            <a:r>
              <a:rPr lang="en-US" sz="2400" dirty="0" err="1"/>
              <a:t>traženja</a:t>
            </a:r>
            <a:r>
              <a:rPr lang="en-US" sz="2400" dirty="0"/>
              <a:t> </a:t>
            </a:r>
            <a:r>
              <a:rPr lang="en-US" sz="2400" dirty="0" err="1"/>
              <a:t>pomoći</a:t>
            </a:r>
            <a:r>
              <a:rPr lang="en-US" sz="2400" dirty="0"/>
              <a:t> od </a:t>
            </a:r>
            <a:r>
              <a:rPr lang="en-US" sz="2400" dirty="0" err="1"/>
              <a:t>okrutne</a:t>
            </a:r>
            <a:r>
              <a:rPr lang="en-US" sz="2400" dirty="0"/>
              <a:t> </a:t>
            </a:r>
            <a:r>
              <a:rPr lang="en-US" sz="2400" dirty="0" err="1"/>
              <a:t>vlasti</a:t>
            </a:r>
            <a:r>
              <a:rPr lang="en-US" sz="2400" dirty="0"/>
              <a:t>, </a:t>
            </a:r>
            <a:r>
              <a:rPr lang="en-US" sz="2400" dirty="0" err="1"/>
              <a:t>Nurudin</a:t>
            </a:r>
            <a:r>
              <a:rPr lang="en-US" sz="2400" dirty="0"/>
              <a:t> </a:t>
            </a:r>
            <a:r>
              <a:rPr lang="en-US" sz="2400" dirty="0" err="1"/>
              <a:t>osjeća</a:t>
            </a:r>
            <a:r>
              <a:rPr lang="en-US" sz="2400" dirty="0"/>
              <a:t> </a:t>
            </a:r>
            <a:r>
              <a:rPr lang="en-US" sz="2400" dirty="0" err="1"/>
              <a:t>krivicu</a:t>
            </a:r>
            <a:r>
              <a:rPr lang="en-US" sz="2400" dirty="0"/>
              <a:t> </a:t>
            </a:r>
            <a:r>
              <a:rPr lang="en-US" sz="2400" dirty="0" err="1"/>
              <a:t>kad</a:t>
            </a:r>
            <a:r>
              <a:rPr lang="en-US" sz="2400" dirty="0"/>
              <a:t> </a:t>
            </a:r>
            <a:r>
              <a:rPr lang="en-US" sz="2400" dirty="0" err="1"/>
              <a:t>sazna</a:t>
            </a:r>
            <a:r>
              <a:rPr lang="en-US" sz="2400" dirty="0"/>
              <a:t> da mu je brat </a:t>
            </a:r>
            <a:r>
              <a:rPr lang="en-US" sz="2400" dirty="0" err="1"/>
              <a:t>ubijen</a:t>
            </a:r>
            <a:r>
              <a:rPr lang="en-US" sz="2400" dirty="0"/>
              <a:t> u </a:t>
            </a:r>
            <a:r>
              <a:rPr lang="en-US" sz="2400" dirty="0" err="1"/>
              <a:t>tvrđavi</a:t>
            </a:r>
            <a:r>
              <a:rPr lang="en-US" sz="2400" dirty="0"/>
              <a:t>.</a:t>
            </a:r>
            <a:endParaRPr lang="sr-Latn-ME" sz="2400" dirty="0"/>
          </a:p>
          <a:p>
            <a:endParaRPr lang="sr-Latn-ME" sz="2400" dirty="0"/>
          </a:p>
          <a:p>
            <a:r>
              <a:rPr lang="sr-Latn-ME" sz="2400" dirty="0"/>
              <a:t>Ali ni tada ne reaguje na očekivani način.</a:t>
            </a:r>
          </a:p>
          <a:p>
            <a:pPr marL="0" indent="0">
              <a:buNone/>
            </a:pPr>
            <a:r>
              <a:rPr lang="sr-Latn-ME" sz="2400" dirty="0"/>
              <a:t>  U prvom trenutku ta vijest ga ne pogađa, ne jadikuje zbog nesrećne  sudbine svoga  brata.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xmlns="" id="{9E7CE112-45DB-42C7-95FB-0D9EA57F8E09}"/>
              </a:ext>
            </a:extLst>
          </p:cNvPr>
          <p:cNvSpPr/>
          <p:nvPr/>
        </p:nvSpPr>
        <p:spPr>
          <a:xfrm>
            <a:off x="361950" y="3309938"/>
            <a:ext cx="11258549" cy="3109912"/>
          </a:xfrm>
          <a:prstGeom prst="triangle">
            <a:avLst>
              <a:gd name="adj" fmla="val 499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...</a:t>
            </a:r>
            <a:r>
              <a:rPr lang="sr-Latn-ME" i="1" dirty="0"/>
              <a:t>Ništa više nije mogao da kaže, niti sam ja pitao. Pogledao sam u njega: plakao je...</a:t>
            </a:r>
          </a:p>
          <a:p>
            <a:pPr algn="ctr"/>
            <a:r>
              <a:rPr lang="sr-Latn-ME" i="1" dirty="0"/>
              <a:t>Ja nisam plakao. Nije mi čak bilo ni teško. Ono što je rekao planulo je kao osljepljujući bljesak, a onda je nastao mir.</a:t>
            </a:r>
          </a:p>
          <a:p>
            <a:pPr algn="ctr"/>
            <a:r>
              <a:rPr lang="sr-Latn-ME" i="1" dirty="0"/>
              <a:t>Eto, svršeno je, mislio sam. Osjetio sam olakšanje, svršeno je.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55744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D949BA-FB5C-4B52-811A-2ACCCB2A1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ME" dirty="0">
                <a:solidFill>
                  <a:srgbClr val="FF0000"/>
                </a:solidFill>
              </a:rPr>
              <a:t>Snažan uticaj na unutrašnje stanje likova mogu </a:t>
            </a:r>
            <a:r>
              <a:rPr lang="en-US" dirty="0" err="1">
                <a:solidFill>
                  <a:srgbClr val="FF0000"/>
                </a:solidFill>
              </a:rPr>
              <a:t>imati</a:t>
            </a:r>
            <a:r>
              <a:rPr lang="sr-Latn-ME" dirty="0">
                <a:solidFill>
                  <a:srgbClr val="FF0000"/>
                </a:solidFill>
              </a:rPr>
              <a:t> različiti prostorni i vremenski kodovi.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9C4BE6-4176-4A10-B275-BCEF204A4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14625"/>
            <a:ext cx="10515600" cy="3462338"/>
          </a:xfrm>
        </p:spPr>
        <p:txBody>
          <a:bodyPr/>
          <a:lstStyle/>
          <a:p>
            <a:r>
              <a:rPr lang="sr-Latn-ME" dirty="0"/>
              <a:t>Ahmed Nurudin reorganizuje tekiju kao prostor predviđen za molitvu, ali pošto je nekad u tom prostoru bio harem, njegove funkcije dovode do ozbiljnijih poremećaja.</a:t>
            </a:r>
          </a:p>
          <a:p>
            <a:r>
              <a:rPr lang="sr-Latn-ME" dirty="0"/>
              <a:t>Tekija / harem reorganizuje lik Ahmeda Nurudina u neželjenom pravcu, ka grijehu, prestupu.</a:t>
            </a:r>
          </a:p>
          <a:p>
            <a:endParaRPr lang="sr-Latn-ME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39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65803A-D5F7-4AD4-A924-504B7D318D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ME" dirty="0"/>
          </a:p>
          <a:p>
            <a:endParaRPr lang="sr-Latn-ME" dirty="0"/>
          </a:p>
          <a:p>
            <a:r>
              <a:rPr lang="sr-Latn-ME" sz="2400" dirty="0"/>
              <a:t>…je u islamskoj kulturi posebno markirana semantička struktura, sa vrlo složenim funkcijama, koje uključuju čak i magijsku.</a:t>
            </a:r>
          </a:p>
          <a:p>
            <a:r>
              <a:rPr lang="sr-Latn-ME" sz="2400" dirty="0"/>
              <a:t>Ta magijska moć zapisa unesena je u narativnu zbilju romana </a:t>
            </a:r>
            <a:r>
              <a:rPr lang="sr-Latn-ME" sz="2400" i="1" dirty="0"/>
              <a:t>Derviš i smrt</a:t>
            </a:r>
            <a:r>
              <a:rPr lang="sr-Latn-ME" sz="2400" dirty="0"/>
              <a:t>, jer </a:t>
            </a:r>
            <a:r>
              <a:rPr lang="en-US" sz="2400" dirty="0"/>
              <a:t>se</a:t>
            </a:r>
            <a:r>
              <a:rPr lang="sr-Latn-ME" sz="2400" dirty="0"/>
              <a:t> pripovijedanje organizuje upravo kao „zapis“ šejha melvevijskog reda, zbog čega pripovjedačko Ja posjeduje punu svijest o svojoj narativnoj funkciji, kao i o težini napisanog, što potvrđuje i ku</a:t>
            </a:r>
            <a:r>
              <a:rPr lang="en-US" sz="2400" dirty="0"/>
              <a:t>`</a:t>
            </a:r>
            <a:r>
              <a:rPr lang="en-US" sz="2400" dirty="0" err="1"/>
              <a:t>ranski</a:t>
            </a:r>
            <a:r>
              <a:rPr lang="en-US" sz="2400" dirty="0"/>
              <a:t> </a:t>
            </a:r>
            <a:r>
              <a:rPr lang="en-US" sz="2400" dirty="0" err="1"/>
              <a:t>citat</a:t>
            </a:r>
            <a:r>
              <a:rPr lang="sr-Latn-ME" sz="2400" dirty="0"/>
              <a:t> kojim počinje i završava roman: </a:t>
            </a:r>
            <a:r>
              <a:rPr lang="sr-Latn-ME" sz="2400" i="1" dirty="0"/>
              <a:t>Pozivam za svjedoka mastionicu i pero i ono što perom piše...</a:t>
            </a:r>
            <a:endParaRPr lang="en-US" sz="2400" i="1" dirty="0"/>
          </a:p>
        </p:txBody>
      </p:sp>
      <p:sp>
        <p:nvSpPr>
          <p:cNvPr id="4" name="Flowchart: Merge 3">
            <a:extLst>
              <a:ext uri="{FF2B5EF4-FFF2-40B4-BE49-F238E27FC236}">
                <a16:creationId xmlns:a16="http://schemas.microsoft.com/office/drawing/2014/main" xmlns="" id="{77E5FDDF-110B-4A91-89C7-D79AF24377E0}"/>
              </a:ext>
            </a:extLst>
          </p:cNvPr>
          <p:cNvSpPr/>
          <p:nvPr/>
        </p:nvSpPr>
        <p:spPr>
          <a:xfrm>
            <a:off x="3657600" y="606425"/>
            <a:ext cx="3248025" cy="2108200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sz="2800" dirty="0">
                <a:solidFill>
                  <a:srgbClr val="FFFF00"/>
                </a:solidFill>
              </a:rPr>
              <a:t>ZAPIS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40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F1465C-5DAE-4B5A-B09E-8F65ED89FE17}"/>
              </a:ext>
            </a:extLst>
          </p:cNvPr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sr-Latn-ME" dirty="0"/>
              <a:t>Od svih zapisa najteži je predsmrtni u kojem je oproštaj od promašenog i besmislenog života, pa stoga taj težak zadatak autor povjerava </a:t>
            </a:r>
            <a:r>
              <a:rPr lang="sr-Latn-ME" i="1" dirty="0"/>
              <a:t>svjetlu vjere</a:t>
            </a:r>
            <a:r>
              <a:rPr lang="sr-Latn-ME" dirty="0"/>
              <a:t>, šejhu tekije.</a:t>
            </a:r>
          </a:p>
          <a:p>
            <a:endParaRPr lang="sr-Latn-ME" dirty="0"/>
          </a:p>
          <a:p>
            <a:r>
              <a:rPr lang="sr-Latn-ME" dirty="0"/>
              <a:t>Izabran je lik koji se nameće kao biće poretka, stabilnosti, ali se transformiše u demonsko biće haosa, grijeha, pobune, u </a:t>
            </a:r>
            <a:r>
              <a:rPr lang="sr-Latn-ME" b="1" dirty="0"/>
              <a:t>Ishaka</a:t>
            </a:r>
            <a:r>
              <a:rPr lang="sr-Latn-ME" dirty="0"/>
              <a:t>, odmetnika, svog dvojnika.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56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82031D-0418-4D85-B33D-BD99F9E55C28}"/>
              </a:ext>
            </a:extLst>
          </p:cNvPr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sr-Latn-ME" dirty="0"/>
              <a:t>Ishak je Ahmedova halucinacija koja postaje simbol pobune i destruktivnih sila bića, a kao junakov dvojnik pojavljuje se u trenutku prestupanja, iza Đurđevdana, kada počinje cijepanje lika i njegova nestabilnost.</a:t>
            </a:r>
          </a:p>
          <a:p>
            <a:endParaRPr lang="sr-Latn-ME" dirty="0"/>
          </a:p>
          <a:p>
            <a:r>
              <a:rPr lang="sr-Latn-ME" dirty="0"/>
              <a:t>Autor bira najčistiji red i najčistijeg predstavnika da bi njegov grijeh nosio što veću količinu sižejnosti, pa će iz takvog lika krenuti razgrađivanje vjere, smisla, Boga i dogme.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96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EE2203-CED2-4CB8-B6F0-44D994D38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ME" dirty="0">
                <a:solidFill>
                  <a:srgbClr val="FF0000"/>
                </a:solidFill>
              </a:rPr>
              <a:t>ĐURĐEVDAN (Jurjevo)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9E6687-09FB-42DE-BDE1-DCBF1EF044DE}"/>
              </a:ext>
            </a:extLst>
          </p:cNvPr>
          <p:cNvSpPr>
            <a:spLocks noGrp="1"/>
          </p:cNvSpPr>
          <p:nvPr>
            <p:ph idx="1"/>
          </p:nvPr>
        </p:nvSpPr>
        <p:spPr>
          <a:pattFill prst="trellis">
            <a:fgClr>
              <a:srgbClr val="00B0F0"/>
            </a:fgClr>
            <a:bgClr>
              <a:schemeClr val="tx2">
                <a:lumMod val="75000"/>
              </a:schemeClr>
            </a:bgClr>
          </a:pattFill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r>
              <a:rPr lang="sr-Latn-ME" dirty="0"/>
              <a:t>U romanu Đurđevdan  se modeluje kao vremenska granica od koje počinje računanje vremena na ono prije i ono poslije.</a:t>
            </a:r>
          </a:p>
          <a:p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2636D3ED-D0B0-4B35-AA25-14F247BE770E}"/>
              </a:ext>
            </a:extLst>
          </p:cNvPr>
          <p:cNvSpPr/>
          <p:nvPr/>
        </p:nvSpPr>
        <p:spPr>
          <a:xfrm>
            <a:off x="2228849" y="2848768"/>
            <a:ext cx="7686675" cy="26947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Đurđevo aktivira čitav jedan kulturni kod, paganski, pobunjenički. Kalendarom se obilježavaju etape razvoja, individualnog i opšteg, a tačnim datumima, praznicima slavi se ono što podsjeća na veze čovjeka sa bogovima, kosmosom i mrtvima. </a:t>
            </a:r>
          </a:p>
          <a:p>
            <a:pPr algn="ctr"/>
            <a:r>
              <a:rPr lang="sr-Latn-ME" dirty="0"/>
              <a:t>U hrišćanskom kalendaru Đurđevdan je praznik obnavljanja, rađanja, što dijeli godinu na neplodnu, hladnu i raskošnu, toplu polovinu u kojoj dolazi do rađanja.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96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3FD3D3-8A9D-4BFF-8923-1B5F4D8D2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5300"/>
            <a:ext cx="10515600" cy="5681663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sr-Latn-ME" dirty="0"/>
              <a:t>Đurđevdan funkcioniše kao vremenska jedinica koja je zalutala u islamsko računanje vremena i poremetila i vremenski i svaki drugi sklad. </a:t>
            </a:r>
          </a:p>
          <a:p>
            <a:r>
              <a:rPr lang="sr-Latn-ME" dirty="0"/>
              <a:t>Noseći sa sobom naslage „tuđe“, prethrišćanske i hrišćanske kulture, taj praznik remetilački djeluje na glavnog junaka.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1EF62673-A1D8-4C23-9121-EC01162C8371}"/>
              </a:ext>
            </a:extLst>
          </p:cNvPr>
          <p:cNvSpPr/>
          <p:nvPr/>
        </p:nvSpPr>
        <p:spPr>
          <a:xfrm>
            <a:off x="2009775" y="2990850"/>
            <a:ext cx="8420100" cy="2381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i="1" dirty="0"/>
              <a:t>Zapamtio sam tu noć, zapamtio bih je po vrelini kojom me gušila i po praznini kojom me istrugala tuđa strast, da ništa drugo nije bilo. Ali Bog je htio da ona bude drukčija od ostalih, da se u njoj sluči, kao na dugo pripremanom</a:t>
            </a:r>
            <a:r>
              <a:rPr lang="en-US" i="1" dirty="0"/>
              <a:t> </a:t>
            </a:r>
            <a:r>
              <a:rPr lang="en-US" i="1" dirty="0" err="1"/>
              <a:t>sretanju</a:t>
            </a:r>
            <a:r>
              <a:rPr lang="en-US" i="1" dirty="0"/>
              <a:t>, </a:t>
            </a:r>
            <a:r>
              <a:rPr lang="en-US" i="1" dirty="0" err="1"/>
              <a:t>sve</a:t>
            </a:r>
            <a:r>
              <a:rPr lang="en-US" i="1" dirty="0"/>
              <a:t> </a:t>
            </a:r>
            <a:r>
              <a:rPr lang="sr-Latn-ME" i="1" dirty="0"/>
              <a:t>što je rascijepilo moj život na dvije polovine i da me odvoji od svega što sam bio četrdeset mirnih godina.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07976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719F50-E4A9-4BE1-A90B-EFDCD01A4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ME" dirty="0" smtClean="0">
                <a:solidFill>
                  <a:srgbClr val="FF0000"/>
                </a:solidFill>
              </a:rPr>
              <a:t>KUR</a:t>
            </a:r>
            <a:r>
              <a:rPr lang="en-US" dirty="0" smtClean="0">
                <a:solidFill>
                  <a:srgbClr val="FF0000"/>
                </a:solidFill>
              </a:rPr>
              <a:t>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1A06855-9480-4D6D-AA15-F312DDECB9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850217" cy="4351338"/>
          </a:xfrm>
        </p:spPr>
        <p:txBody>
          <a:bodyPr/>
          <a:lstStyle/>
          <a:p>
            <a:r>
              <a:rPr lang="sr-Latn-ME" dirty="0"/>
              <a:t>Intertekstualnost romana </a:t>
            </a:r>
            <a:r>
              <a:rPr lang="sr-Latn-ME" i="1" dirty="0"/>
              <a:t>Derviš i smrt </a:t>
            </a:r>
            <a:r>
              <a:rPr lang="sr-Latn-ME" dirty="0"/>
              <a:t>usmjerena je na književne i kulturne modele, a komunikacija je najaktivnija sa svetom knjigom islama – </a:t>
            </a:r>
            <a:r>
              <a:rPr lang="sr-Latn-ME" dirty="0" smtClean="0"/>
              <a:t>Kuranom</a:t>
            </a:r>
            <a:r>
              <a:rPr lang="en-US" dirty="0"/>
              <a:t>.</a:t>
            </a:r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r>
              <a:rPr lang="sr-Latn-ME" dirty="0"/>
              <a:t>…stoga se u romanu, kroz gustu lajtmotivsku mrežu, ukazuje na stabilizujuće dejstvo kanonskog teksta na lik Ahmeda Nurudina.</a:t>
            </a:r>
          </a:p>
          <a:p>
            <a:endParaRPr lang="sr-Latn-M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8449E9-4A87-41F1-BA6E-78D53D7D3F0F}"/>
              </a:ext>
            </a:extLst>
          </p:cNvPr>
          <p:cNvSpPr/>
          <p:nvPr/>
        </p:nvSpPr>
        <p:spPr>
          <a:xfrm>
            <a:off x="2743200" y="3220071"/>
            <a:ext cx="6987209" cy="1858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Kanonski, posebno sakralni tekstovi su najstabilniji elementi kulture, sa naglašenim funkcijama koje su usmjerene na uspostavljanje i održavanje poretka</a:t>
            </a:r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54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xmlns="" id="{124F1267-37D9-4AD1-A0BF-07227EE534A5}"/>
              </a:ext>
            </a:extLst>
          </p:cNvPr>
          <p:cNvSpPr/>
          <p:nvPr/>
        </p:nvSpPr>
        <p:spPr>
          <a:xfrm>
            <a:off x="2146852" y="765314"/>
            <a:ext cx="8289235" cy="44527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i="1" dirty="0">
                <a:solidFill>
                  <a:srgbClr val="FFFF00"/>
                </a:solidFill>
              </a:rPr>
              <a:t>Osjećao sam potrebu da uzmem knjigu, Kuran, ili neku drugu, o moralu, o velikim ljudima, o svetim danima, umirila bi me muzika poznatih rečenica kojima vjerujem, o kojima čak ne mislim, nosim ih u sebi kao krvotok. Nismo ga svjesni, a sve nam je, omogućava da živimo i dišemo, drži nas uspravne, daje svoj smisao svemu. Uvijek me je čudno uljuljkivala ta povorka lijepih riječi o stvarima koje znam. U tom poznatom krugu kojim se krećem, osjećam se siguran, bez busija kojima prijete ljudi i svijet.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2777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20721D-4F5C-49B9-B2CC-64A9A95EF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5739"/>
            <a:ext cx="10515600" cy="5481224"/>
          </a:xfrm>
        </p:spPr>
        <p:txBody>
          <a:bodyPr>
            <a:normAutofit/>
          </a:bodyPr>
          <a:lstStyle/>
          <a:p>
            <a:r>
              <a:rPr lang="sr-Latn-ME" sz="2400" dirty="0" smtClean="0"/>
              <a:t>Kuranski </a:t>
            </a:r>
            <a:r>
              <a:rPr lang="sr-Latn-ME" sz="2400" dirty="0"/>
              <a:t>citat na samoj prološkoj granici romana uokviren je, s jedne strane, kuranskim kontekstom, a sa druge, Ahmedom Nurudinom, koji se modeluje kao </a:t>
            </a:r>
            <a:r>
              <a:rPr lang="sr-Latn-ME" sz="2400" i="1" dirty="0"/>
              <a:t>svjetlo vjere</a:t>
            </a:r>
            <a:r>
              <a:rPr lang="sr-Latn-ME" sz="2400" dirty="0"/>
              <a:t>, temelj i krov tekije. </a:t>
            </a:r>
          </a:p>
          <a:p>
            <a:pPr marL="0" indent="0">
              <a:buNone/>
            </a:pPr>
            <a:endParaRPr lang="sr-Latn-ME" sz="2400" dirty="0"/>
          </a:p>
          <a:p>
            <a:r>
              <a:rPr lang="sr-Latn-ME" sz="2400" dirty="0"/>
              <a:t>Međutim, isti citat na kraju romana drugačije je kontekstualizovan, što aktivira druge kodove u dešifrovanju, usmjerava interpretaciju u suprotnom pravcu, čemu doprinosi i eliminisanje iskaza: </a:t>
            </a:r>
            <a:r>
              <a:rPr lang="sr-Latn-ME" sz="2400" i="1" dirty="0"/>
              <a:t>Bismilahir-rahmanir-rahim! </a:t>
            </a:r>
            <a:r>
              <a:rPr lang="sr-Latn-ME" sz="2400" dirty="0"/>
              <a:t>(U ime Boga, Opšteg Dobročinitelja, Milostivoga!), kojim počinje svako poglavlje u Kur</a:t>
            </a:r>
            <a:r>
              <a:rPr lang="en-US" sz="2400" dirty="0"/>
              <a:t>`</a:t>
            </a:r>
            <a:r>
              <a:rPr lang="sr-Latn-ME" sz="2400" dirty="0"/>
              <a:t>anu.</a:t>
            </a:r>
          </a:p>
          <a:p>
            <a:pPr marL="0" indent="0">
              <a:buNone/>
            </a:pPr>
            <a:endParaRPr lang="sr-Latn-ME" sz="2400" dirty="0"/>
          </a:p>
          <a:p>
            <a:r>
              <a:rPr lang="sr-Latn-ME" sz="2400" dirty="0"/>
              <a:t>Na epiloškoj granici je početni signal kuranskog teksta izostao jer pobunjenik više ne priziva boga već koristi sveti tekst za dokazivanje svog iskaza o besmislu.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3575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DB5937F-7A59-43F2-8E53-CB31F59E9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4643"/>
            <a:ext cx="10515600" cy="530232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sr-Latn-ME" sz="2400" dirty="0"/>
              <a:t>Na taj način autor je citat okrenuo protiv njega samog, a citatnost iskoristio kao silu koja osporava smisao čuvanja „istina“ u Zapisu, udarivši tako na same temelje islamske dogme.</a:t>
            </a:r>
          </a:p>
          <a:p>
            <a:endParaRPr lang="sr-Latn-ME" sz="2400" dirty="0"/>
          </a:p>
          <a:p>
            <a:r>
              <a:rPr lang="sr-Latn-ME" sz="2400" dirty="0"/>
              <a:t>Posljednji iskaz derviša Nurudina: </a:t>
            </a:r>
            <a:r>
              <a:rPr lang="sr-Latn-ME" sz="2400" i="1" dirty="0"/>
              <a:t>Jer smrt je besmisao, kao i život</a:t>
            </a:r>
            <a:r>
              <a:rPr lang="sr-Latn-ME" sz="2400" dirty="0"/>
              <a:t>, poništava Boga, što je u islamu definisano kao jedan od teških grijehova protiv vjere, za koji nema oprosta.</a:t>
            </a:r>
          </a:p>
          <a:p>
            <a:endParaRPr lang="sr-Latn-ME" sz="2400" dirty="0"/>
          </a:p>
          <a:p>
            <a:r>
              <a:rPr lang="sr-Latn-ME" sz="2400" dirty="0"/>
              <a:t>Ali ipak je njegov Zapis pročitao neko, i to Hasan, koji je uprkos Nurudinovoj izdaji, poželio </a:t>
            </a:r>
            <a:r>
              <a:rPr lang="sr-Latn-ME" sz="2400" i="1" dirty="0"/>
              <a:t>mir njegovoj namučenoj duši</a:t>
            </a:r>
            <a:r>
              <a:rPr lang="sr-Latn-ME" sz="2400" dirty="0"/>
              <a:t>.</a:t>
            </a:r>
          </a:p>
          <a:p>
            <a:r>
              <a:rPr lang="sr-Latn-ME" sz="2400" dirty="0"/>
              <a:t>Na taj način formira se troslojna epiloška granica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kojoj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aktivirana</a:t>
            </a:r>
            <a:r>
              <a:rPr lang="en-US" sz="2400" dirty="0"/>
              <a:t> tri </a:t>
            </a:r>
            <a:r>
              <a:rPr lang="en-US" sz="2400" dirty="0" err="1"/>
              <a:t>glasa</a:t>
            </a:r>
            <a:r>
              <a:rPr lang="sr-Latn-ME" sz="2400" dirty="0"/>
              <a:t>, Nurudinov, kur</a:t>
            </a:r>
            <a:r>
              <a:rPr lang="en-US" sz="2400" dirty="0"/>
              <a:t>`</a:t>
            </a:r>
            <a:r>
              <a:rPr lang="sr-Latn-ME" sz="2400" dirty="0"/>
              <a:t>anski i Hasanov, onoga ko čita zapis.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32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C7BEEF-D9F1-4FBB-B491-C0C0005CD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Proces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autokomunikacije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natjera</a:t>
            </a:r>
            <a:r>
              <a:rPr lang="sr-Latn-ME" sz="3200" dirty="0">
                <a:solidFill>
                  <a:srgbClr val="FF0000"/>
                </a:solidFill>
              </a:rPr>
              <a:t>će Ahmeda Nurudina da sahranjuje sebe nekadašnjeg, pri čemu se jasno izdvajaju </a:t>
            </a:r>
            <a:r>
              <a:rPr lang="sr-Latn-ME" sz="3200" b="1" dirty="0">
                <a:solidFill>
                  <a:srgbClr val="FF0000"/>
                </a:solidFill>
              </a:rPr>
              <a:t>tri podstrukture u njegovom liku: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C27022-BC67-4AAB-99D3-79908ECDAA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1. </a:t>
            </a:r>
            <a:r>
              <a:rPr lang="en-US" dirty="0" err="1"/>
              <a:t>Davni</a:t>
            </a:r>
            <a:r>
              <a:rPr lang="en-US" dirty="0"/>
              <a:t> </a:t>
            </a:r>
            <a:r>
              <a:rPr lang="en-US" dirty="0" err="1"/>
              <a:t>neiskusni</a:t>
            </a:r>
            <a:r>
              <a:rPr lang="en-US" dirty="0"/>
              <a:t> </a:t>
            </a:r>
            <a:r>
              <a:rPr lang="en-US" dirty="0" err="1"/>
              <a:t>mladić</a:t>
            </a:r>
            <a:endParaRPr lang="en-US" dirty="0"/>
          </a:p>
          <a:p>
            <a:r>
              <a:rPr lang="en-US" dirty="0"/>
              <a:t>2. </a:t>
            </a:r>
            <a:r>
              <a:rPr lang="en-US" dirty="0" err="1"/>
              <a:t>Časni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plemeniti</a:t>
            </a:r>
            <a:r>
              <a:rPr lang="en-US" dirty="0"/>
              <a:t> </a:t>
            </a:r>
            <a:r>
              <a:rPr lang="en-US" dirty="0" err="1"/>
              <a:t>šejh</a:t>
            </a:r>
            <a:r>
              <a:rPr lang="en-US" dirty="0"/>
              <a:t> – </a:t>
            </a:r>
            <a:r>
              <a:rPr lang="en-US" dirty="0" err="1"/>
              <a:t>Nurudin</a:t>
            </a:r>
            <a:endParaRPr lang="en-US" dirty="0"/>
          </a:p>
          <a:p>
            <a:r>
              <a:rPr lang="en-US" dirty="0"/>
              <a:t>3. </a:t>
            </a:r>
            <a:r>
              <a:rPr lang="en-US" dirty="0" err="1"/>
              <a:t>Nurudin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vlasti</a:t>
            </a:r>
            <a:r>
              <a:rPr lang="en-US" dirty="0"/>
              <a:t> </a:t>
            </a:r>
            <a:r>
              <a:rPr lang="en-US" dirty="0" err="1"/>
              <a:t>ili</a:t>
            </a:r>
            <a:r>
              <a:rPr lang="en-US" dirty="0"/>
              <a:t> ja – </a:t>
            </a:r>
            <a:r>
              <a:rPr lang="en-US" dirty="0" err="1"/>
              <a:t>đubre</a:t>
            </a:r>
            <a:r>
              <a:rPr lang="en-US" dirty="0"/>
              <a:t> </a:t>
            </a:r>
            <a:r>
              <a:rPr lang="sr-Latn-ME" dirty="0"/>
              <a:t>: </a:t>
            </a:r>
            <a:r>
              <a:rPr lang="sr-Latn-ME" sz="2400" i="1" dirty="0"/>
              <a:t>Oj, ostavi savjest na miru! Odlučiću po strahu, odlučiću po užasu, i dići ću ruke od sebe sanjanog. Biću ono što moram : đubre. Sramota neka padne na njih, natjerali su me da budem ono čega sam se  gadio.</a:t>
            </a:r>
            <a:endParaRPr lang="en-US" sz="2400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14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4A6144-C6E1-452B-AF08-4222269AF7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ME" dirty="0"/>
              <a:t>Odgledaj film „Derviš i smrt“ u režiji Zdravka Velimirovića iz 1974. godine.</a:t>
            </a:r>
            <a:endParaRPr lang="en-US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1EE778C7-DC2A-413E-A9AD-22CAFE00369F}"/>
              </a:ext>
            </a:extLst>
          </p:cNvPr>
          <p:cNvSpPr/>
          <p:nvPr/>
        </p:nvSpPr>
        <p:spPr>
          <a:xfrm>
            <a:off x="550416" y="3666478"/>
            <a:ext cx="3284737" cy="18643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-</a:t>
            </a:r>
            <a:r>
              <a:rPr lang="en-US" dirty="0" err="1"/>
              <a:t>Objasniti</a:t>
            </a:r>
            <a:r>
              <a:rPr lang="en-US" dirty="0"/>
              <a:t> </a:t>
            </a:r>
            <a:r>
              <a:rPr lang="en-US" dirty="0" err="1"/>
              <a:t>ekranizaciju</a:t>
            </a:r>
            <a:r>
              <a:rPr lang="en-US" dirty="0"/>
              <a:t> </a:t>
            </a:r>
            <a:r>
              <a:rPr lang="en-US" dirty="0" err="1"/>
              <a:t>knji</a:t>
            </a:r>
            <a:r>
              <a:rPr lang="sr-Latn-ME" dirty="0"/>
              <a:t>ževnog djela;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53D9CAE9-2831-4081-ADC2-100E1840E4AF}"/>
              </a:ext>
            </a:extLst>
          </p:cNvPr>
          <p:cNvSpPr/>
          <p:nvPr/>
        </p:nvSpPr>
        <p:spPr>
          <a:xfrm>
            <a:off x="4356346" y="3533314"/>
            <a:ext cx="3396449" cy="24803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-razlikovati originalni filmski scenario od scenarija koji nastaje povodom književnog teksta;</a:t>
            </a:r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B91FEA50-ABFE-49EA-9C6D-94E254A2396B}"/>
              </a:ext>
            </a:extLst>
          </p:cNvPr>
          <p:cNvSpPr/>
          <p:nvPr/>
        </p:nvSpPr>
        <p:spPr>
          <a:xfrm>
            <a:off x="8273988" y="3533314"/>
            <a:ext cx="2818661" cy="27254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-opisati filmska izražajna sredstva (scenario, kadar, montaža, gluma, fotografija) i načine njihovog ostvarivanja...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998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</TotalTime>
  <Words>1717</Words>
  <Application>Microsoft Office PowerPoint</Application>
  <PresentationFormat>Custom</PresentationFormat>
  <Paragraphs>92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DERVIŠ I SMRT</vt:lpstr>
      <vt:lpstr>Ahmed Nurudin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Snažan uticaj na unutrašnje stanje likova mogu imati različiti prostorni i vremenski kodovi.</vt:lpstr>
      <vt:lpstr>PowerPoint Presentation</vt:lpstr>
      <vt:lpstr>PowerPoint Presentation</vt:lpstr>
      <vt:lpstr>PowerPoint Presentation</vt:lpstr>
      <vt:lpstr>ĐURĐEVDAN (Jurjevo)</vt:lpstr>
      <vt:lpstr>PowerPoint Presentation</vt:lpstr>
      <vt:lpstr>KURAN</vt:lpstr>
      <vt:lpstr>PowerPoint Presentation</vt:lpstr>
      <vt:lpstr>PowerPoint Presentation</vt:lpstr>
      <vt:lpstr>PowerPoint Presentation</vt:lpstr>
      <vt:lpstr>Proces autokomunikacije natjeraće Ahmeda Nurudina da sahranjuje sebe nekadašnjeg, pri čemu se jasno izdvajaju tri podstrukture u njegovom liku: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DERVIŠ I SMRT</dc:title>
  <dc:creator>Natasa</dc:creator>
  <cp:lastModifiedBy>Korisnik</cp:lastModifiedBy>
  <cp:revision>36</cp:revision>
  <dcterms:created xsi:type="dcterms:W3CDTF">2020-03-22T14:23:42Z</dcterms:created>
  <dcterms:modified xsi:type="dcterms:W3CDTF">2021-02-17T10:27:05Z</dcterms:modified>
</cp:coreProperties>
</file>