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3" r:id="rId3"/>
    <p:sldId id="261" r:id="rId4"/>
    <p:sldId id="262" r:id="rId5"/>
    <p:sldId id="264" r:id="rId6"/>
    <p:sldId id="265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  <a:srgbClr val="FF0150"/>
    <a:srgbClr val="99FF99"/>
    <a:srgbClr val="996633"/>
    <a:srgbClr val="FFCCCC"/>
    <a:srgbClr val="00FFFF"/>
    <a:srgbClr val="FF99CC"/>
    <a:srgbClr val="FF99FF"/>
    <a:srgbClr val="FF9999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Relationship Id="rId9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13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57.wmf"/><Relationship Id="rId7" Type="http://schemas.openxmlformats.org/officeDocument/2006/relationships/image" Target="../media/image61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60.wmf"/><Relationship Id="rId11" Type="http://schemas.openxmlformats.org/officeDocument/2006/relationships/image" Target="../media/image65.wmf"/><Relationship Id="rId5" Type="http://schemas.openxmlformats.org/officeDocument/2006/relationships/image" Target="../media/image59.wmf"/><Relationship Id="rId10" Type="http://schemas.openxmlformats.org/officeDocument/2006/relationships/image" Target="../media/image64.wmf"/><Relationship Id="rId4" Type="http://schemas.openxmlformats.org/officeDocument/2006/relationships/image" Target="../media/image58.wmf"/><Relationship Id="rId9" Type="http://schemas.openxmlformats.org/officeDocument/2006/relationships/image" Target="../media/image6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59.wmf"/><Relationship Id="rId1" Type="http://schemas.openxmlformats.org/officeDocument/2006/relationships/image" Target="../media/image66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7" Type="http://schemas.openxmlformats.org/officeDocument/2006/relationships/image" Target="../media/image75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74.wmf"/><Relationship Id="rId5" Type="http://schemas.openxmlformats.org/officeDocument/2006/relationships/image" Target="../media/image73.wmf"/><Relationship Id="rId4" Type="http://schemas.openxmlformats.org/officeDocument/2006/relationships/image" Target="../media/image7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C9A0B-AF28-46A7-B2C6-B7FE4C365706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F9645-FC00-4460-9794-63CC7B46D3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08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4375" y="2113635"/>
            <a:ext cx="763525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3640685"/>
            <a:ext cx="7940481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01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E056B0DD-0AEF-4055-A369-C1C2A18BBD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2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5" y="433880"/>
            <a:ext cx="656631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044700"/>
            <a:ext cx="6566315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8470"/>
            <a:ext cx="7940659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FF01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8110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6093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8110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6093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C0AED8-5FAC-4F75-8DA1-DC85D3FA245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8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oleObject" Target="../embeddings/oleObject27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54.png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3555" y="0"/>
            <a:ext cx="8686800" cy="914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CS" sz="4400" i="1" u="sng" smtClean="0">
                <a:solidFill>
                  <a:srgbClr val="FFFF00"/>
                </a:solidFill>
                <a:latin typeface="Ravie" pitchFamily="82" charset="0"/>
                <a:cs typeface="Times New Roman" pitchFamily="18" charset="0"/>
              </a:rPr>
              <a:t>KINETIČKA ENERGIJA</a:t>
            </a:r>
            <a:endParaRPr lang="en-US" sz="4400" dirty="0">
              <a:solidFill>
                <a:srgbClr val="FFFF00"/>
              </a:solidFill>
              <a:latin typeface="Ravie" pitchFamily="8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3554" y="1157872"/>
            <a:ext cx="8856891" cy="106893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600" b="1" i="1" dirty="0">
                <a:solidFill>
                  <a:schemeClr val="tx2"/>
                </a:solidFill>
                <a:latin typeface="Chiller" panose="04020404031007020602" pitchFamily="82" charset="0"/>
                <a:cs typeface="Times New Roman" pitchFamily="18" charset="0"/>
              </a:rPr>
              <a:t>Energiju koju posjeduje tijelo usled kretanja nazivamo kinetičkom energijom.</a:t>
            </a:r>
            <a:endParaRPr lang="en-US" sz="3600" dirty="0">
              <a:solidFill>
                <a:schemeClr val="tx2"/>
              </a:solidFill>
              <a:latin typeface="Chiller" panose="04020404031007020602" pitchFamily="82" charset="0"/>
            </a:endParaRPr>
          </a:p>
        </p:txBody>
      </p:sp>
      <p:pic>
        <p:nvPicPr>
          <p:cNvPr id="6" name="Picture 1" descr="C:\Documents and Settings\0lja\Desktop\rad snaga energija\index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8257" y="2473283"/>
            <a:ext cx="3170418" cy="267322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327912" y="3175432"/>
            <a:ext cx="1679755" cy="8375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2800" b="1" dirty="0">
                <a:solidFill>
                  <a:srgbClr val="0070C0"/>
                </a:solidFill>
                <a:latin typeface="Chiller" panose="04020404031007020602" pitchFamily="82" charset="0"/>
              </a:rPr>
              <a:t>Kinetička energija</a:t>
            </a:r>
            <a:endParaRPr lang="en-US" sz="2800" b="1" dirty="0">
              <a:solidFill>
                <a:srgbClr val="0070C0"/>
              </a:solidFill>
              <a:latin typeface="Chiller" panose="04020404031007020602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9150" y="5247054"/>
            <a:ext cx="458115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" descr="C:\Documents and Settings\0lja\Desktop\rad snaga energija\cars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0690" y="3335276"/>
            <a:ext cx="1769825" cy="1735022"/>
          </a:xfrm>
          <a:prstGeom prst="rect">
            <a:avLst/>
          </a:prstGeom>
          <a:noFill/>
        </p:spPr>
      </p:pic>
      <p:pic>
        <p:nvPicPr>
          <p:cNvPr id="11" name="Picture 2" descr="https://media.giphy.com/media/xUA7aX9jYbK6hLD07S/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277" y="2470279"/>
            <a:ext cx="3664920" cy="264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736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77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22151765"/>
              </p:ext>
            </p:extLst>
          </p:nvPr>
        </p:nvGraphicFramePr>
        <p:xfrm>
          <a:off x="4800600" y="3486151"/>
          <a:ext cx="1943100" cy="688181"/>
        </p:xfrm>
        <a:graphic>
          <a:graphicData uri="http://schemas.openxmlformats.org/presentationml/2006/ole">
            <p:oleObj spid="_x0000_s10277" name="Equation" r:id="rId3" imgW="20421600" imgH="5791200" progId="Equation.3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43555" y="128470"/>
            <a:ext cx="8856890" cy="12492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Rad sile </a:t>
            </a:r>
            <a:r>
              <a:rPr lang="en-US" sz="32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 </a:t>
            </a:r>
            <a:r>
              <a:rPr lang="sr-Latn-CS" sz="3200" b="1" i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može </a:t>
            </a:r>
            <a:r>
              <a:rPr lang="sr-Latn-CS" sz="32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se predstaviti kao razlika dvije vrijednosti jedne iste fizičke veličine koja zavisi od položaja tijela na kraju i početku puta.</a:t>
            </a:r>
            <a:endParaRPr lang="en-US" sz="3200" dirty="0">
              <a:solidFill>
                <a:srgbClr val="002060"/>
              </a:solidFill>
              <a:latin typeface="Chiller" panose="04020404031007020602" pitchFamily="82" charset="0"/>
              <a:cs typeface="Times New Roman" pitchFamily="18" charset="0"/>
            </a:endParaRPr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112885"/>
              </p:ext>
            </p:extLst>
          </p:nvPr>
        </p:nvGraphicFramePr>
        <p:xfrm>
          <a:off x="1328175" y="282060"/>
          <a:ext cx="285750" cy="394690"/>
        </p:xfrm>
        <a:graphic>
          <a:graphicData uri="http://schemas.openxmlformats.org/presentationml/2006/ole">
            <p:oleObj spid="_x0000_s10278" name="Equation" r:id="rId4" imgW="3962400" imgH="3962400" progId="Equation.3">
              <p:embed/>
            </p:oleObj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43555" y="1503966"/>
            <a:ext cx="8856890" cy="10287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Ova fizička veličina se naziva potencijalna energija tijela u gravitacionom polju i obilježava se sa </a:t>
            </a:r>
            <a:r>
              <a:rPr lang="en-US" sz="3200" b="1" i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    </a:t>
            </a:r>
            <a:r>
              <a:rPr lang="en-US" sz="3200" b="1" i="1" dirty="0" smtClean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150"/>
              </a:solidFill>
              <a:latin typeface="Chiller" panose="04020404031007020602" pitchFamily="82" charset="0"/>
              <a:cs typeface="Times New Roman" pitchFamily="18" charset="0"/>
            </a:endParaRPr>
          </a:p>
        </p:txBody>
      </p:sp>
      <p:graphicFrame>
        <p:nvGraphicFramePr>
          <p:cNvPr id="1177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05996208"/>
              </p:ext>
            </p:extLst>
          </p:nvPr>
        </p:nvGraphicFramePr>
        <p:xfrm>
          <a:off x="4857750" y="1944344"/>
          <a:ext cx="342900" cy="470501"/>
        </p:xfrm>
        <a:graphic>
          <a:graphicData uri="http://schemas.openxmlformats.org/presentationml/2006/ole">
            <p:oleObj spid="_x0000_s10279" name="Equation" r:id="rId5" imgW="4876800" imgH="5791200" progId="Equation.3">
              <p:embed/>
            </p:oleObj>
          </a:graphicData>
        </a:graphic>
      </p:graphicFrame>
      <p:graphicFrame>
        <p:nvGraphicFramePr>
          <p:cNvPr id="1177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90419581"/>
              </p:ext>
            </p:extLst>
          </p:nvPr>
        </p:nvGraphicFramePr>
        <p:xfrm>
          <a:off x="4800600" y="2644584"/>
          <a:ext cx="1943100" cy="685800"/>
        </p:xfrm>
        <a:graphic>
          <a:graphicData uri="http://schemas.openxmlformats.org/presentationml/2006/ole">
            <p:oleObj spid="_x0000_s10280" name="Equation" r:id="rId6" imgW="19507200" imgH="5791200" progId="Equation.3">
              <p:embed/>
            </p:oleObj>
          </a:graphicData>
        </a:graphic>
      </p:graphicFrame>
      <p:sp>
        <p:nvSpPr>
          <p:cNvPr id="117770" name="Rectangle 10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177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2336414"/>
              </p:ext>
            </p:extLst>
          </p:nvPr>
        </p:nvGraphicFramePr>
        <p:xfrm>
          <a:off x="5029200" y="4256039"/>
          <a:ext cx="1485900" cy="685800"/>
        </p:xfrm>
        <a:graphic>
          <a:graphicData uri="http://schemas.openxmlformats.org/presentationml/2006/ole">
            <p:oleObj spid="_x0000_s10281" name="Equation" r:id="rId7" imgW="13716000" imgH="5791200" progId="Equation.3">
              <p:embed/>
            </p:oleObj>
          </a:graphicData>
        </a:graphic>
      </p:graphicFrame>
      <p:pic>
        <p:nvPicPr>
          <p:cNvPr id="2" name="Picture 10" descr="C:\Documents and Settings\0lja\Desktop\rad snaga energija\index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6259" y="2571750"/>
            <a:ext cx="2901395" cy="253813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167735"/>
            <a:ext cx="4743450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415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601670" y="3773092"/>
            <a:ext cx="2770180" cy="1565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2772371" y="4371380"/>
            <a:ext cx="1200150" cy="11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371850" y="4972050"/>
            <a:ext cx="1828800" cy="119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600575" y="4371975"/>
            <a:ext cx="1200746" cy="5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00650" y="3771900"/>
            <a:ext cx="3036270" cy="90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8609" y="2286000"/>
            <a:ext cx="3486150" cy="1191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94559" y="3771900"/>
            <a:ext cx="1028700" cy="1191"/>
          </a:xfrm>
          <a:prstGeom prst="line">
            <a:avLst/>
          </a:prstGeom>
          <a:ln w="28575">
            <a:solidFill>
              <a:srgbClr val="0070C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701180" y="4480043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5200650" y="3274219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Oval 22"/>
          <p:cNvSpPr/>
          <p:nvPr/>
        </p:nvSpPr>
        <p:spPr>
          <a:xfrm>
            <a:off x="5237559" y="1803797"/>
            <a:ext cx="457200" cy="457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608784" y="4371975"/>
            <a:ext cx="1200150" cy="1191"/>
          </a:xfrm>
          <a:prstGeom prst="straightConnector1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2172296" y="3028355"/>
            <a:ext cx="1485900" cy="1191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7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6706673"/>
              </p:ext>
            </p:extLst>
          </p:nvPr>
        </p:nvGraphicFramePr>
        <p:xfrm>
          <a:off x="2514600" y="2800350"/>
          <a:ext cx="285750" cy="378619"/>
        </p:xfrm>
        <a:graphic>
          <a:graphicData uri="http://schemas.openxmlformats.org/presentationml/2006/ole">
            <p:oleObj spid="_x0000_s11315" name="Equation" r:id="rId3" imgW="3657600" imgH="5181600" progId="Equation.3">
              <p:embed/>
            </p:oleObj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410051"/>
              </p:ext>
            </p:extLst>
          </p:nvPr>
        </p:nvGraphicFramePr>
        <p:xfrm>
          <a:off x="3808809" y="4171950"/>
          <a:ext cx="285750" cy="378619"/>
        </p:xfrm>
        <a:graphic>
          <a:graphicData uri="http://schemas.openxmlformats.org/presentationml/2006/ole">
            <p:oleObj spid="_x0000_s11316" name="Equation" r:id="rId4" imgW="3962400" imgH="518160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99015970"/>
              </p:ext>
            </p:extLst>
          </p:nvPr>
        </p:nvGraphicFramePr>
        <p:xfrm>
          <a:off x="4457700" y="3314700"/>
          <a:ext cx="563166" cy="416719"/>
        </p:xfrm>
        <a:graphic>
          <a:graphicData uri="http://schemas.openxmlformats.org/presentationml/2006/ole">
            <p:oleObj spid="_x0000_s11317" name="Equation" r:id="rId5" imgW="9753600" imgH="5791200" progId="Equation.3">
              <p:embed/>
            </p:oleObj>
          </a:graphicData>
        </a:graphic>
      </p:graphicFrame>
      <p:sp>
        <p:nvSpPr>
          <p:cNvPr id="32" name="Rectangle 31"/>
          <p:cNvSpPr/>
          <p:nvPr/>
        </p:nvSpPr>
        <p:spPr>
          <a:xfrm>
            <a:off x="518342" y="3178969"/>
            <a:ext cx="18073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4000" b="1" dirty="0">
                <a:solidFill>
                  <a:srgbClr val="FF0150"/>
                </a:solidFill>
                <a:latin typeface="Chiller" panose="04020404031007020602" pitchFamily="82" charset="0"/>
              </a:rPr>
              <a:t>nulti nivo</a:t>
            </a:r>
            <a:endParaRPr lang="en-US" sz="4000" dirty="0">
              <a:solidFill>
                <a:srgbClr val="FF0150"/>
              </a:solidFill>
              <a:latin typeface="Chiller" panose="04020404031007020602" pitchFamily="82" charset="0"/>
            </a:endParaRP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1187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13836512"/>
              </p:ext>
            </p:extLst>
          </p:nvPr>
        </p:nvGraphicFramePr>
        <p:xfrm>
          <a:off x="5943600" y="1771650"/>
          <a:ext cx="1885950" cy="578644"/>
        </p:xfrm>
        <a:graphic>
          <a:graphicData uri="http://schemas.openxmlformats.org/presentationml/2006/ole">
            <p:oleObj spid="_x0000_s11318" name="Equation" r:id="rId6" imgW="21945600" imgH="5791200" progId="Equation.3">
              <p:embed/>
            </p:oleObj>
          </a:graphicData>
        </a:graphic>
      </p:graphicFrame>
      <p:graphicFrame>
        <p:nvGraphicFramePr>
          <p:cNvPr id="11879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7532918"/>
              </p:ext>
            </p:extLst>
          </p:nvPr>
        </p:nvGraphicFramePr>
        <p:xfrm>
          <a:off x="5886450" y="3143250"/>
          <a:ext cx="1200150" cy="578644"/>
        </p:xfrm>
        <a:graphic>
          <a:graphicData uri="http://schemas.openxmlformats.org/presentationml/2006/ole">
            <p:oleObj spid="_x0000_s11319" name="Equation" r:id="rId7" imgW="11887200" imgH="5791200" progId="Equation.3">
              <p:embed/>
            </p:oleObj>
          </a:graphicData>
        </a:graphic>
      </p:graphicFrame>
      <p:graphicFrame>
        <p:nvGraphicFramePr>
          <p:cNvPr id="11879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4179256"/>
              </p:ext>
            </p:extLst>
          </p:nvPr>
        </p:nvGraphicFramePr>
        <p:xfrm>
          <a:off x="5543550" y="4343400"/>
          <a:ext cx="2074069" cy="578644"/>
        </p:xfrm>
        <a:graphic>
          <a:graphicData uri="http://schemas.openxmlformats.org/presentationml/2006/ole">
            <p:oleObj spid="_x0000_s11320" name="Equation" r:id="rId8" imgW="23469600" imgH="5791200" progId="Equation.3">
              <p:embed/>
            </p:oleObj>
          </a:graphicData>
        </a:graphic>
      </p:graphicFrame>
      <p:sp>
        <p:nvSpPr>
          <p:cNvPr id="38" name="Title 1"/>
          <p:cNvSpPr txBox="1">
            <a:spLocks/>
          </p:cNvSpPr>
          <p:nvPr/>
        </p:nvSpPr>
        <p:spPr>
          <a:xfrm>
            <a:off x="0" y="9184"/>
            <a:ext cx="9144000" cy="15698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defTabSz="685800">
              <a:spcBef>
                <a:spcPct val="0"/>
              </a:spcBef>
              <a:defRPr/>
            </a:pPr>
            <a:r>
              <a:rPr lang="sr-Latn-CS" sz="3200" b="1" dirty="0">
                <a:solidFill>
                  <a:srgbClr val="FF0150"/>
                </a:solidFill>
                <a:latin typeface="Chiller" panose="04020404031007020602" pitchFamily="82" charset="0"/>
                <a:ea typeface="+mj-ea"/>
                <a:cs typeface="Times New Roman" pitchFamily="18" charset="0"/>
              </a:rPr>
              <a:t>Potencijalna energija tijela u gravitacionom polju zavisi samo od njegove visine u odnosu na proizvoljni nulti nivo ( </a:t>
            </a:r>
            <a:r>
              <a:rPr lang="en-US" sz="3200" b="1" dirty="0">
                <a:solidFill>
                  <a:srgbClr val="FF0150"/>
                </a:solidFill>
                <a:latin typeface="Chiller" panose="04020404031007020602" pitchFamily="82" charset="0"/>
                <a:ea typeface="+mj-ea"/>
                <a:cs typeface="Times New Roman" pitchFamily="18" charset="0"/>
              </a:rPr>
              <a:t>      </a:t>
            </a:r>
            <a:r>
              <a:rPr lang="sr-Latn-ME" sz="3200" b="1" dirty="0" smtClean="0">
                <a:solidFill>
                  <a:srgbClr val="FF0150"/>
                </a:solidFill>
                <a:latin typeface="Chiller" panose="04020404031007020602" pitchFamily="82" charset="0"/>
                <a:ea typeface="+mj-ea"/>
                <a:cs typeface="Times New Roman" pitchFamily="18" charset="0"/>
              </a:rPr>
              <a:t> ).</a:t>
            </a:r>
            <a:r>
              <a:rPr lang="sr-Latn-CS" sz="3200" b="1" dirty="0" smtClean="0">
                <a:solidFill>
                  <a:srgbClr val="FF0150"/>
                </a:solidFill>
                <a:latin typeface="Chiller" panose="04020404031007020602" pitchFamily="82" charset="0"/>
                <a:ea typeface="+mj-ea"/>
                <a:cs typeface="Times New Roman" pitchFamily="18" charset="0"/>
              </a:rPr>
              <a:t>Kako </a:t>
            </a:r>
            <a:r>
              <a:rPr lang="sr-Latn-CS" sz="3200" b="1" dirty="0">
                <a:solidFill>
                  <a:srgbClr val="FF0150"/>
                </a:solidFill>
                <a:latin typeface="Chiller" panose="04020404031007020602" pitchFamily="82" charset="0"/>
                <a:ea typeface="+mj-ea"/>
                <a:cs typeface="Times New Roman" pitchFamily="18" charset="0"/>
              </a:rPr>
              <a:t>se nulti nivo bira proizvoljno to ovaj vid energije može biti i negativan.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187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3876847"/>
              </p:ext>
            </p:extLst>
          </p:nvPr>
        </p:nvGraphicFramePr>
        <p:xfrm>
          <a:off x="5084563" y="511906"/>
          <a:ext cx="763191" cy="466828"/>
        </p:xfrm>
        <a:graphic>
          <a:graphicData uri="http://schemas.openxmlformats.org/presentationml/2006/ole">
            <p:oleObj spid="_x0000_s11321" name="Equation" r:id="rId9" imgW="8229600" imgH="4267200" progId="Equation.3">
              <p:embed/>
            </p:oleObj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320440"/>
            <a:ext cx="474345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37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32" grpId="0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8542330" y="4862325"/>
            <a:ext cx="601670" cy="2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615" y="2708925"/>
            <a:ext cx="1832460" cy="916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Chiller" panose="04020404031007020602" pitchFamily="8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08475" y="2419045"/>
            <a:ext cx="0" cy="13743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808475" y="2266340"/>
            <a:ext cx="0" cy="13743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69746" y="2724455"/>
            <a:ext cx="354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4130" y="433880"/>
            <a:ext cx="6260905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059785" y="2250810"/>
            <a:ext cx="2608990" cy="1832460"/>
          </a:xfrm>
          <a:prstGeom prst="rightArrow">
            <a:avLst/>
          </a:prstGeom>
          <a:solidFill>
            <a:srgbClr val="99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hiller" panose="04020404031007020602" pitchFamily="82" charset="0"/>
              </a:rPr>
              <a:t>POTENCIJALNA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hiller" panose="04020404031007020602" pitchFamily="82" charset="0"/>
              </a:rPr>
              <a:t>ENERGIJA</a:t>
            </a:r>
          </a:p>
        </p:txBody>
      </p:sp>
    </p:spTree>
    <p:extLst>
      <p:ext uri="{BB962C8B-B14F-4D97-AF65-F5344CB8AC3E}">
        <p14:creationId xmlns:p14="http://schemas.microsoft.com/office/powerpoint/2010/main" xmlns="" val="708180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/>
        </p:spPr>
      </p:pic>
      <p:sp>
        <p:nvSpPr>
          <p:cNvPr id="3" name="Rectangle 2"/>
          <p:cNvSpPr/>
          <p:nvPr/>
        </p:nvSpPr>
        <p:spPr>
          <a:xfrm>
            <a:off x="0" y="5320440"/>
            <a:ext cx="473385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1670" y="128470"/>
            <a:ext cx="8169718" cy="9162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36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Pretvaranje potencijalne u kinetičku energiju</a:t>
            </a:r>
            <a:endParaRPr lang="en-US" sz="3600" b="1" dirty="0">
              <a:solidFill>
                <a:srgbClr val="FF000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67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53150" cy="5143500"/>
          </a:xfrm>
          <a:prstGeom prst="rect">
            <a:avLst/>
          </a:prstGeom>
          <a:solidFill>
            <a:srgbClr val="FFCCCC"/>
          </a:solidFill>
          <a:ln/>
        </p:spPr>
      </p:pic>
      <p:sp>
        <p:nvSpPr>
          <p:cNvPr id="3" name="Rectangle 2"/>
          <p:cNvSpPr/>
          <p:nvPr/>
        </p:nvSpPr>
        <p:spPr>
          <a:xfrm>
            <a:off x="8656182" y="4862325"/>
            <a:ext cx="448965" cy="2811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7" y="5320439"/>
            <a:ext cx="458115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1425" y="281175"/>
            <a:ext cx="6566315" cy="6108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69562" y="2571751"/>
            <a:ext cx="2443280" cy="2290574"/>
          </a:xfrm>
          <a:prstGeom prst="rightArrow">
            <a:avLst>
              <a:gd name="adj1" fmla="val 50000"/>
              <a:gd name="adj2" fmla="val 53262"/>
            </a:avLst>
          </a:prstGeom>
          <a:solidFill>
            <a:srgbClr val="99FF99"/>
          </a:solidFill>
          <a:ln>
            <a:solidFill>
              <a:srgbClr val="FF0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ME" sz="2800" b="1" dirty="0" smtClean="0">
                <a:solidFill>
                  <a:srgbClr val="FF0150"/>
                </a:solidFill>
                <a:latin typeface="Chiller" panose="04020404031007020602" pitchFamily="82" charset="0"/>
              </a:rPr>
              <a:t>KINETIČKA ENERGIJA</a:t>
            </a:r>
            <a:endParaRPr lang="en-US" sz="2800" b="1" dirty="0">
              <a:solidFill>
                <a:srgbClr val="FF015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48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C:\Documents and Settings\0lja\Desktop\rad snaga energija\kinpo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320440"/>
            <a:ext cx="472470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96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9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 descr="C:\Documents and Settings\0lja\Desktop\rad snaga energija\Pictur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848"/>
            <a:ext cx="9143999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320440"/>
            <a:ext cx="487741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66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C:\Documents and Settings\0lja\Desktop\rad snaga energija\kinetik_potansiyel_enerj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12489" y="0"/>
            <a:ext cx="6260905" cy="6286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-9150" y="5320440"/>
            <a:ext cx="488656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75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Documents and Settings\0lja\Desktop\rad snaga energija\roll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320440"/>
            <a:ext cx="458115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5651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0lja\Desktop\rad snaga energija\6900880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9150" y="-2866"/>
            <a:ext cx="6413610" cy="28469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/>
          <p:nvPr/>
        </p:nvSpPr>
        <p:spPr>
          <a:xfrm>
            <a:off x="-9150" y="5320440"/>
            <a:ext cx="473385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49360" y="541337"/>
            <a:ext cx="914400" cy="1588"/>
          </a:xfrm>
          <a:prstGeom prst="straightConnector1">
            <a:avLst/>
          </a:prstGeom>
          <a:ln w="31750">
            <a:solidFill>
              <a:schemeClr val="tx1">
                <a:alpha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9507580"/>
              </p:ext>
            </p:extLst>
          </p:nvPr>
        </p:nvGraphicFramePr>
        <p:xfrm>
          <a:off x="1077725" y="103832"/>
          <a:ext cx="533400" cy="458115"/>
        </p:xfrm>
        <a:graphic>
          <a:graphicData uri="http://schemas.openxmlformats.org/presentationml/2006/ole">
            <p:oleObj spid="_x0000_s3140" name="Equation" r:id="rId4" imgW="3657600" imgH="5181600" progId="Equation.3">
              <p:embed/>
            </p:oleObj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4730648" y="554904"/>
            <a:ext cx="914400" cy="1588"/>
          </a:xfrm>
          <a:prstGeom prst="straightConnector1">
            <a:avLst/>
          </a:prstGeom>
          <a:ln w="31750">
            <a:solidFill>
              <a:schemeClr val="tx1">
                <a:alpha val="67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8290334"/>
              </p:ext>
            </p:extLst>
          </p:nvPr>
        </p:nvGraphicFramePr>
        <p:xfrm>
          <a:off x="4924862" y="72105"/>
          <a:ext cx="577850" cy="469721"/>
        </p:xfrm>
        <a:graphic>
          <a:graphicData uri="http://schemas.openxmlformats.org/presentationml/2006/ole">
            <p:oleObj spid="_x0000_s3141" name="Equation" r:id="rId5" imgW="3962400" imgH="5181600" progId="Equation.3">
              <p:embed/>
            </p:oleObj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05582822"/>
              </p:ext>
            </p:extLst>
          </p:nvPr>
        </p:nvGraphicFramePr>
        <p:xfrm>
          <a:off x="544560" y="1749141"/>
          <a:ext cx="304800" cy="333680"/>
        </p:xfrm>
        <a:graphic>
          <a:graphicData uri="http://schemas.openxmlformats.org/presentationml/2006/ole">
            <p:oleObj spid="_x0000_s3142" name="Equation" r:id="rId6" imgW="2133600" imgH="3962400" progId="Equation.3">
              <p:embed/>
            </p:oleObj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7997598"/>
              </p:ext>
            </p:extLst>
          </p:nvPr>
        </p:nvGraphicFramePr>
        <p:xfrm>
          <a:off x="4773886" y="1696754"/>
          <a:ext cx="434975" cy="386067"/>
        </p:xfrm>
        <a:graphic>
          <a:graphicData uri="http://schemas.openxmlformats.org/presentationml/2006/ole">
            <p:oleObj spid="_x0000_s3143" name="Equation" r:id="rId7" imgW="3048000" imgH="3962400" progId="Equation.3">
              <p:embed/>
            </p:oleObj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751661" y="1531239"/>
            <a:ext cx="0" cy="9162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849360" y="1531239"/>
            <a:ext cx="0" cy="91623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itle 1"/>
          <p:cNvSpPr txBox="1">
            <a:spLocks/>
          </p:cNvSpPr>
          <p:nvPr/>
        </p:nvSpPr>
        <p:spPr>
          <a:xfrm>
            <a:off x="-9150" y="2844060"/>
            <a:ext cx="9153150" cy="2299440"/>
          </a:xfrm>
          <a:prstGeom prst="rect">
            <a:avLst/>
          </a:prstGeom>
          <a:solidFill>
            <a:srgbClr val="99FF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Da bi uveli matematički izraz za kinetičku energiju pretpostavimo da na tijelo koje se kreće pravolinijski duž puta    </a:t>
            </a:r>
            <a:r>
              <a:rPr kumimoji="0" lang="sr-Latn-C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dejstvuje </a:t>
            </a:r>
            <a:r>
              <a:rPr kumimoji="0" lang="sr-Latn-C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po intenzitetu stalna sila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   </a:t>
            </a:r>
            <a:r>
              <a:rPr kumimoji="0" lang="sr-Latn-C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čiji </a:t>
            </a:r>
            <a:r>
              <a:rPr kumimoji="0" lang="sr-Latn-C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hiller" panose="04020404031007020602" pitchFamily="82" charset="0"/>
                <a:ea typeface="+mj-ea"/>
                <a:cs typeface="Times New Roman" pitchFamily="18" charset="0"/>
              </a:rPr>
              <a:t>se pravac i smjer poklapaju sa pravcem i smjerom kretanja.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Times New Roman" pitchFamily="18" charset="0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94139833"/>
              </p:ext>
            </p:extLst>
          </p:nvPr>
        </p:nvGraphicFramePr>
        <p:xfrm>
          <a:off x="6709870" y="3489216"/>
          <a:ext cx="381000" cy="419100"/>
        </p:xfrm>
        <a:graphic>
          <a:graphicData uri="http://schemas.openxmlformats.org/presentationml/2006/ole">
            <p:oleObj spid="_x0000_s3144" name="Equation" r:id="rId8" imgW="2743200" imgH="3352800" progId="Equation.3">
              <p:embed/>
            </p:oleObj>
          </a:graphicData>
        </a:graphic>
      </p:graphicFrame>
      <p:graphicFrame>
        <p:nvGraphicFramePr>
          <p:cNvPr id="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41307338"/>
              </p:ext>
            </p:extLst>
          </p:nvPr>
        </p:nvGraphicFramePr>
        <p:xfrm>
          <a:off x="3129901" y="3978776"/>
          <a:ext cx="457200" cy="458115"/>
        </p:xfrm>
        <a:graphic>
          <a:graphicData uri="http://schemas.openxmlformats.org/presentationml/2006/ole">
            <p:oleObj spid="_x0000_s3145" name="Equation" r:id="rId9" imgW="3962400" imgH="3962400" progId="Equation.3">
              <p:embed/>
            </p:oleObj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Rectangle 71"/>
              <p:cNvSpPr/>
              <p:nvPr/>
            </p:nvSpPr>
            <p:spPr>
              <a:xfrm>
                <a:off x="2434130" y="1703851"/>
                <a:ext cx="305410" cy="28550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Latn-ME" sz="28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2800" i="1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130" y="1703851"/>
                <a:ext cx="305410" cy="28550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3" name="Rectangle 72"/>
              <p:cNvSpPr/>
              <p:nvPr/>
            </p:nvSpPr>
            <p:spPr>
              <a:xfrm>
                <a:off x="1685769" y="629013"/>
                <a:ext cx="305410" cy="45811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M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769" y="629013"/>
                <a:ext cx="305410" cy="45811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Rectangle 73"/>
              <p:cNvSpPr/>
              <p:nvPr/>
            </p:nvSpPr>
            <p:spPr>
              <a:xfrm>
                <a:off x="5579659" y="629013"/>
                <a:ext cx="366686" cy="39384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sr-Latn-ME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59" y="629013"/>
                <a:ext cx="366686" cy="39384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solidFill>
                  <a:schemeClr val="accent6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8" descr="Potential, Kinetic Energy, and a Few Greek/Latin Roots P.5 Flashcards |  Quizlet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416" y="1087128"/>
            <a:ext cx="2733696" cy="17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187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0" y="0"/>
            <a:ext cx="9135460" cy="18082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Ta sila prouzrokuje ravnomjerno ubrzano kretanje tijela mase</a:t>
            </a:r>
            <a:r>
              <a:rPr lang="en-U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     </a:t>
            </a:r>
            <a:r>
              <a:rPr lang="sr-Latn-C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pri čemu se brzina povećava sa  </a:t>
            </a:r>
            <a:r>
              <a:rPr lang="en-U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 na</a:t>
            </a:r>
            <a:r>
              <a:rPr lang="en-U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    </a:t>
            </a:r>
            <a:r>
              <a:rPr lang="sr-Latn-C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.Poslije isteka vremena 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  </a:t>
            </a:r>
            <a:r>
              <a:rPr lang="sr-Latn-CS" sz="3600" b="1" dirty="0" smtClean="0">
                <a:solidFill>
                  <a:srgbClr val="990099"/>
                </a:solidFill>
                <a:latin typeface="Chiller" panose="04020404031007020602" pitchFamily="82" charset="0"/>
                <a:cs typeface="Times New Roman" pitchFamily="18" charset="0"/>
              </a:rPr>
              <a:t> tijelo je prešlo put     koji se računa iz formule</a:t>
            </a:r>
            <a:endParaRPr lang="en-US" sz="3600" dirty="0">
              <a:solidFill>
                <a:srgbClr val="990099"/>
              </a:solidFill>
              <a:latin typeface="Chiller" panose="040204040310070206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40" y="5320440"/>
            <a:ext cx="471616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53325121"/>
              </p:ext>
            </p:extLst>
          </p:nvPr>
        </p:nvGraphicFramePr>
        <p:xfrm>
          <a:off x="8389625" y="66736"/>
          <a:ext cx="458115" cy="433880"/>
        </p:xfrm>
        <a:graphic>
          <a:graphicData uri="http://schemas.openxmlformats.org/presentationml/2006/ole">
            <p:oleObj spid="_x0000_s4171" name="Equation" r:id="rId3" imgW="3962400" imgH="3352800" progId="Equation.3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933871"/>
              </p:ext>
            </p:extLst>
          </p:nvPr>
        </p:nvGraphicFramePr>
        <p:xfrm>
          <a:off x="4534205" y="541795"/>
          <a:ext cx="381000" cy="468579"/>
        </p:xfrm>
        <a:graphic>
          <a:graphicData uri="http://schemas.openxmlformats.org/presentationml/2006/ole">
            <p:oleObj spid="_x0000_s4172" name="Equation" r:id="rId4" imgW="3352800" imgH="518160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0865532"/>
              </p:ext>
            </p:extLst>
          </p:nvPr>
        </p:nvGraphicFramePr>
        <p:xfrm>
          <a:off x="5374082" y="515074"/>
          <a:ext cx="381000" cy="495300"/>
        </p:xfrm>
        <a:graphic>
          <a:graphicData uri="http://schemas.openxmlformats.org/presentationml/2006/ole">
            <p:oleObj spid="_x0000_s4173" name="Equation" r:id="rId5" imgW="3962400" imgH="51816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5856046"/>
              </p:ext>
            </p:extLst>
          </p:nvPr>
        </p:nvGraphicFramePr>
        <p:xfrm>
          <a:off x="143555" y="1194197"/>
          <a:ext cx="381000" cy="393270"/>
        </p:xfrm>
        <a:graphic>
          <a:graphicData uri="http://schemas.openxmlformats.org/presentationml/2006/ole">
            <p:oleObj spid="_x0000_s4174" name="Equation" r:id="rId6" imgW="2133600" imgH="365760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4355128"/>
              </p:ext>
            </p:extLst>
          </p:nvPr>
        </p:nvGraphicFramePr>
        <p:xfrm>
          <a:off x="3217522" y="1189892"/>
          <a:ext cx="381000" cy="401880"/>
        </p:xfrm>
        <a:graphic>
          <a:graphicData uri="http://schemas.openxmlformats.org/presentationml/2006/ole">
            <p:oleObj spid="_x0000_s4175" name="Equation" r:id="rId7" imgW="2743200" imgH="3352800" progId="Equation.3">
              <p:embed/>
            </p:oleObj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66315770"/>
              </p:ext>
            </p:extLst>
          </p:nvPr>
        </p:nvGraphicFramePr>
        <p:xfrm>
          <a:off x="219949" y="2207113"/>
          <a:ext cx="2425826" cy="610820"/>
        </p:xfrm>
        <a:graphic>
          <a:graphicData uri="http://schemas.openxmlformats.org/presentationml/2006/ole">
            <p:oleObj spid="_x0000_s4176" name="Equation" r:id="rId8" imgW="23774400" imgH="5791200" progId="Equation.3">
              <p:embed/>
            </p:oleObj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7908283"/>
              </p:ext>
            </p:extLst>
          </p:nvPr>
        </p:nvGraphicFramePr>
        <p:xfrm>
          <a:off x="219949" y="3241407"/>
          <a:ext cx="2425826" cy="554279"/>
        </p:xfrm>
        <a:graphic>
          <a:graphicData uri="http://schemas.openxmlformats.org/presentationml/2006/ole">
            <p:oleObj spid="_x0000_s4177" name="Equation" r:id="rId9" imgW="23774400" imgH="5486400" progId="Equation.3">
              <p:embed/>
            </p:oleObj>
          </a:graphicData>
        </a:graphic>
      </p:graphicFrame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1981607"/>
              </p:ext>
            </p:extLst>
          </p:nvPr>
        </p:nvGraphicFramePr>
        <p:xfrm>
          <a:off x="191442" y="4220983"/>
          <a:ext cx="2434303" cy="610819"/>
        </p:xfrm>
        <a:graphic>
          <a:graphicData uri="http://schemas.openxmlformats.org/presentationml/2006/ole">
            <p:oleObj spid="_x0000_s4178" name="Equation" r:id="rId10" imgW="23469600" imgH="5486400" progId="Equation.3">
              <p:embed/>
            </p:oleObj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5593149"/>
              </p:ext>
            </p:extLst>
          </p:nvPr>
        </p:nvGraphicFramePr>
        <p:xfrm>
          <a:off x="3227124" y="2941533"/>
          <a:ext cx="1832460" cy="1142696"/>
        </p:xfrm>
        <a:graphic>
          <a:graphicData uri="http://schemas.openxmlformats.org/presentationml/2006/ole">
            <p:oleObj spid="_x0000_s4179" name="Equation" r:id="rId11" imgW="16764000" imgH="10058400" progId="Equation.3">
              <p:embed/>
            </p:oleObj>
          </a:graphicData>
        </a:graphic>
      </p:graphicFrame>
      <p:pic>
        <p:nvPicPr>
          <p:cNvPr id="13" name="Picture 10" descr="https://media.giphy.com/media/O58wTsoBqBqMw/giphy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934" y="1996702"/>
            <a:ext cx="3503065" cy="30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982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320440"/>
            <a:ext cx="487741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3310" y="39118"/>
            <a:ext cx="7177135" cy="6108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sr-Latn-CS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Latn-CS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Latn-CS" sz="27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CS" sz="2700" b="1" i="1" dirty="0">
                <a:latin typeface="Times New Roman" pitchFamily="18" charset="0"/>
                <a:cs typeface="Times New Roman" pitchFamily="18" charset="0"/>
              </a:rPr>
            </a:br>
            <a:r>
              <a:rPr lang="sr-Latn-CS" sz="4000" b="1" i="1" dirty="0">
                <a:latin typeface="Chiller" panose="04020404031007020602" pitchFamily="82" charset="0"/>
                <a:cs typeface="Times New Roman" pitchFamily="18" charset="0"/>
              </a:rPr>
              <a:t>Rad koji izvrši sila </a:t>
            </a:r>
            <a:r>
              <a:rPr lang="sr-Latn-CS" sz="4000" b="1" dirty="0"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en-US" sz="4000" b="1" dirty="0"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CS" sz="4000" b="1" i="1" dirty="0" smtClean="0">
                <a:latin typeface="Chiller" panose="04020404031007020602" pitchFamily="82" charset="0"/>
                <a:cs typeface="Times New Roman" pitchFamily="18" charset="0"/>
              </a:rPr>
              <a:t>na </a:t>
            </a:r>
            <a:r>
              <a:rPr lang="sr-Latn-CS" sz="4000" b="1" i="1" dirty="0">
                <a:latin typeface="Chiller" panose="04020404031007020602" pitchFamily="82" charset="0"/>
                <a:cs typeface="Times New Roman" pitchFamily="18" charset="0"/>
              </a:rPr>
              <a:t>putu </a:t>
            </a:r>
            <a:r>
              <a:rPr lang="sr-Latn-CS" sz="4000" b="1" dirty="0"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en-US" sz="4000" b="1" dirty="0"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ME" sz="4000" b="1" dirty="0" smtClean="0"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4000" b="1" i="1" dirty="0" smtClean="0">
                <a:latin typeface="Chiller" panose="04020404031007020602" pitchFamily="82" charset="0"/>
                <a:cs typeface="Times New Roman" pitchFamily="18" charset="0"/>
              </a:rPr>
              <a:t>je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76165771"/>
              </p:ext>
            </p:extLst>
          </p:nvPr>
        </p:nvGraphicFramePr>
        <p:xfrm>
          <a:off x="4448958" y="144941"/>
          <a:ext cx="457200" cy="409575"/>
        </p:xfrm>
        <a:graphic>
          <a:graphicData uri="http://schemas.openxmlformats.org/presentationml/2006/ole">
            <p:oleObj spid="_x0000_s5172" name="Equation" r:id="rId3" imgW="3962400" imgH="39624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33619735"/>
              </p:ext>
            </p:extLst>
          </p:nvPr>
        </p:nvGraphicFramePr>
        <p:xfrm>
          <a:off x="6099050" y="135416"/>
          <a:ext cx="381000" cy="419100"/>
        </p:xfrm>
        <a:graphic>
          <a:graphicData uri="http://schemas.openxmlformats.org/presentationml/2006/ole">
            <p:oleObj spid="_x0000_s5173" name="Equation" r:id="rId4" imgW="2743200" imgH="3352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543916"/>
              </p:ext>
            </p:extLst>
          </p:nvPr>
        </p:nvGraphicFramePr>
        <p:xfrm>
          <a:off x="4266590" y="772470"/>
          <a:ext cx="1525525" cy="458115"/>
        </p:xfrm>
        <a:graphic>
          <a:graphicData uri="http://schemas.openxmlformats.org/presentationml/2006/ole">
            <p:oleObj spid="_x0000_s5174" name="Equation" r:id="rId5" imgW="13411200" imgH="42672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79558342"/>
              </p:ext>
            </p:extLst>
          </p:nvPr>
        </p:nvGraphicFramePr>
        <p:xfrm>
          <a:off x="2128720" y="1314958"/>
          <a:ext cx="6108200" cy="916230"/>
        </p:xfrm>
        <a:graphic>
          <a:graphicData uri="http://schemas.openxmlformats.org/presentationml/2006/ole">
            <p:oleObj spid="_x0000_s5175" name="Equation" r:id="rId6" imgW="59436000" imgH="1005840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47011016"/>
              </p:ext>
            </p:extLst>
          </p:nvPr>
        </p:nvGraphicFramePr>
        <p:xfrm>
          <a:off x="3580552" y="2343912"/>
          <a:ext cx="3129691" cy="852877"/>
        </p:xfrm>
        <a:graphic>
          <a:graphicData uri="http://schemas.openxmlformats.org/presentationml/2006/ole">
            <p:oleObj spid="_x0000_s5176" name="Equation" r:id="rId7" imgW="27432000" imgH="10058400" progId="Equation.3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1819271" y="3309514"/>
            <a:ext cx="7177135" cy="1780351"/>
          </a:xfrm>
          <a:prstGeom prst="roundRect">
            <a:avLst/>
          </a:prstGeom>
          <a:solidFill>
            <a:srgbClr val="FFCCCC"/>
          </a:solidFill>
          <a:ln w="285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200" b="1" i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Rad  sile </a:t>
            </a:r>
            <a:r>
              <a:rPr lang="sr-Latn-CS" sz="3200" b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CS" sz="3200" b="1" i="1" dirty="0" smtClean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na </a:t>
            </a:r>
            <a:r>
              <a:rPr lang="sr-Latn-CS" sz="3200" b="1" i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putu </a:t>
            </a:r>
            <a:r>
              <a:rPr lang="sr-Latn-CS" sz="3200" b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en-US" sz="3200" b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CS" sz="3200" b="1" i="1" dirty="0" smtClean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može </a:t>
            </a:r>
            <a:r>
              <a:rPr lang="sr-Latn-CS" sz="3200" b="1" i="1" dirty="0">
                <a:solidFill>
                  <a:srgbClr val="FF0150"/>
                </a:solidFill>
                <a:latin typeface="Chiller" panose="04020404031007020602" pitchFamily="82" charset="0"/>
                <a:cs typeface="Times New Roman" pitchFamily="18" charset="0"/>
              </a:rPr>
              <a:t>se predstaviti kao razlika dvije vrijednosti jedne iste fizičke veličine koja zavisi od mase tijela i brzine tijela na kraju i početku puta.</a:t>
            </a:r>
            <a:endParaRPr lang="en-US" sz="3200" b="1" i="1" dirty="0">
              <a:solidFill>
                <a:srgbClr val="FF0150"/>
              </a:solidFill>
              <a:latin typeface="Chiller" panose="04020404031007020602" pitchFamily="82" charset="0"/>
              <a:cs typeface="Times New Roman" pitchFamily="18" charset="0"/>
            </a:endParaRPr>
          </a:p>
        </p:txBody>
      </p:sp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34257665"/>
              </p:ext>
            </p:extLst>
          </p:nvPr>
        </p:nvGraphicFramePr>
        <p:xfrm>
          <a:off x="3197655" y="3495011"/>
          <a:ext cx="381000" cy="305410"/>
        </p:xfrm>
        <a:graphic>
          <a:graphicData uri="http://schemas.openxmlformats.org/presentationml/2006/ole">
            <p:oleObj spid="_x0000_s5177" name="Equation" r:id="rId8" imgW="164885" imgH="164885" progId="Equation.3">
              <p:embed/>
            </p:oleObj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60266023"/>
              </p:ext>
            </p:extLst>
          </p:nvPr>
        </p:nvGraphicFramePr>
        <p:xfrm>
          <a:off x="4667092" y="3445788"/>
          <a:ext cx="345783" cy="371006"/>
        </p:xfrm>
        <a:graphic>
          <a:graphicData uri="http://schemas.openxmlformats.org/presentationml/2006/ole">
            <p:oleObj spid="_x0000_s5178" name="Equation" r:id="rId9" imgW="114201" imgH="139579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29352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5335525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27574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3200" b="1" i="1" dirty="0">
                <a:latin typeface="Chiller" panose="04020404031007020602" pitchFamily="82" charset="0"/>
                <a:cs typeface="Times New Roman" pitchFamily="18" charset="0"/>
              </a:rPr>
              <a:t>Ova veličina naziva se kinetička energija i obilježava se</a:t>
            </a:r>
            <a:r>
              <a:rPr lang="en-US" sz="3200" b="1" i="1" dirty="0"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i="1" dirty="0">
                <a:latin typeface="Chiller" panose="04020404031007020602" pitchFamily="82" charset="0"/>
                <a:cs typeface="Times New Roman" pitchFamily="18" charset="0"/>
              </a:rPr>
              <a:t>sa </a:t>
            </a:r>
            <a:endParaRPr lang="en-US" sz="3200" dirty="0">
              <a:latin typeface="Chiller" panose="04020404031007020602" pitchFamily="82" charset="0"/>
            </a:endParaRPr>
          </a:p>
        </p:txBody>
      </p:sp>
      <p:graphicFrame>
        <p:nvGraphicFramePr>
          <p:cNvPr id="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359338"/>
              </p:ext>
            </p:extLst>
          </p:nvPr>
        </p:nvGraphicFramePr>
        <p:xfrm>
          <a:off x="3350360" y="563530"/>
          <a:ext cx="458115" cy="390877"/>
        </p:xfrm>
        <a:graphic>
          <a:graphicData uri="http://schemas.openxmlformats.org/presentationml/2006/ole">
            <p:oleObj spid="_x0000_s6186" name="Equation" r:id="rId3" imgW="4876800" imgH="5486400" progId="Equation.3">
              <p:embed/>
            </p:oleObj>
          </a:graphicData>
        </a:graphic>
      </p:graphicFrame>
      <p:graphicFrame>
        <p:nvGraphicFramePr>
          <p:cNvPr id="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31855880"/>
              </p:ext>
            </p:extLst>
          </p:nvPr>
        </p:nvGraphicFramePr>
        <p:xfrm>
          <a:off x="5335525" y="13758"/>
          <a:ext cx="1759158" cy="1068935"/>
        </p:xfrm>
        <a:graphic>
          <a:graphicData uri="http://schemas.openxmlformats.org/presentationml/2006/ole">
            <p:oleObj spid="_x0000_s6187" name="Equation" r:id="rId4" imgW="17373600" imgH="10058400" progId="Equation.3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0905581"/>
              </p:ext>
            </p:extLst>
          </p:nvPr>
        </p:nvGraphicFramePr>
        <p:xfrm>
          <a:off x="4794842" y="2419045"/>
          <a:ext cx="4275740" cy="610820"/>
        </p:xfrm>
        <a:graphic>
          <a:graphicData uri="http://schemas.openxmlformats.org/presentationml/2006/ole">
            <p:oleObj spid="_x0000_s6188" name="Equation" r:id="rId5" imgW="39928800" imgH="548640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078875"/>
              </p:ext>
            </p:extLst>
          </p:nvPr>
        </p:nvGraphicFramePr>
        <p:xfrm>
          <a:off x="5946345" y="3335275"/>
          <a:ext cx="1677925" cy="624080"/>
        </p:xfrm>
        <a:graphic>
          <a:graphicData uri="http://schemas.openxmlformats.org/presentationml/2006/ole">
            <p:oleObj spid="_x0000_s6189" name="Equation" r:id="rId6" imgW="13106400" imgH="5486400" progId="Equation.3">
              <p:embed/>
            </p:oleObj>
          </a:graphicData>
        </a:graphic>
      </p:graphicFrame>
      <p:pic>
        <p:nvPicPr>
          <p:cNvPr id="10" name="Picture 4" descr="Mechanical Energy - StickMan Physic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37" y="1350110"/>
            <a:ext cx="4572000" cy="350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1050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20440"/>
            <a:ext cx="487741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3555" y="1197405"/>
            <a:ext cx="868680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r-Latn-CS" sz="3200" b="1" dirty="0">
                <a:latin typeface="Chiller" panose="04020404031007020602" pitchFamily="82" charset="0"/>
                <a:cs typeface="Times New Roman" pitchFamily="18" charset="0"/>
              </a:rPr>
              <a:t>Kinetičku energiju je lako izraziti preko impulsa tijela</a:t>
            </a:r>
            <a:endParaRPr lang="en-US" sz="3200" dirty="0">
              <a:latin typeface="Chiller" panose="04020404031007020602" pitchFamily="8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823310" y="1952376"/>
            <a:ext cx="366607" cy="97912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2102690" y="2159742"/>
                <a:ext cx="482600" cy="6378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ME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sr-Latn-ME" sz="24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690" y="2159742"/>
                <a:ext cx="482600" cy="637803"/>
              </a:xfrm>
              <a:prstGeom prst="rect">
                <a:avLst/>
              </a:prstGeom>
              <a:blipFill rotWithShape="0">
                <a:blip r:embed="rId3"/>
                <a:stretch>
                  <a:fillRect r="-126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Rectangle 8"/>
              <p:cNvSpPr/>
              <p:nvPr/>
            </p:nvSpPr>
            <p:spPr>
              <a:xfrm>
                <a:off x="105744" y="3158061"/>
                <a:ext cx="1871346" cy="6810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24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sr-Latn-ME" sz="2400" b="1" i="1" dirty="0" smtClean="0">
                    <a:solidFill>
                      <a:srgbClr val="7030A0"/>
                    </a:solidFill>
                  </a:rPr>
                  <a:t/>
                </a:r>
                <a:r>
                  <a:rPr lang="sr-Latn-ME" sz="2400" b="1" i="1" dirty="0" smtClean="0"/>
                  <a:t/>
                </a:r>
                <a:r>
                  <a:rPr lang="sr-Latn-ME" sz="2400" b="1" i="1" dirty="0" smtClean="0">
                    <a:solidFill>
                      <a:srgbClr val="7030A0"/>
                    </a:solidFill>
                  </a:rPr>
                  <a:t>,</a:t>
                </a:r>
                <a:endParaRPr lang="en-US" sz="2400" b="1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" y="3158061"/>
                <a:ext cx="1871346" cy="681020"/>
              </a:xfrm>
              <a:prstGeom prst="rect">
                <a:avLst/>
              </a:prstGeom>
              <a:blipFill rotWithShape="0">
                <a:blip r:embed="rId4"/>
                <a:stretch>
                  <a:fillRect r="-4235" b="-8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105744" y="2021697"/>
                <a:ext cx="1846851" cy="8404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FF01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400" b="1" i="0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1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15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p>
                              <m:r>
                                <a:rPr lang="en-US" sz="2400" b="1" i="0">
                                  <a:solidFill>
                                    <a:srgbClr val="FF015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0">
                              <a:solidFill>
                                <a:srgbClr val="FF015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" y="2021697"/>
                <a:ext cx="1846851" cy="8404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1857273" y="3250322"/>
                <a:ext cx="15376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400" b="1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4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273" y="3250322"/>
                <a:ext cx="1537600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Rectangle 11"/>
              <p:cNvSpPr/>
              <p:nvPr/>
            </p:nvSpPr>
            <p:spPr>
              <a:xfrm>
                <a:off x="105744" y="4107785"/>
                <a:ext cx="2102307" cy="84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2400" b="1" i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en-US" sz="2400" b="1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400" b="1" i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400" b="1" i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44" y="4107785"/>
                <a:ext cx="2102307" cy="84285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4329533" y="1848150"/>
                <a:ext cx="1692707" cy="96795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sup>
                              <m:r>
                                <a:rPr lang="en-US" sz="2800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00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533" y="1848150"/>
                <a:ext cx="1692707" cy="96795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232008" y="2942545"/>
            <a:ext cx="4572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sr-Latn-C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1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hiller" panose="04020404031007020602" pitchFamily="82" charset="0"/>
                <a:cs typeface="Times New Roman" pitchFamily="18" charset="0"/>
              </a:rPr>
              <a:t>Kinetička energija je uvijek pozitivna veličina.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1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32008" y="4007353"/>
            <a:ext cx="4236502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Latn-CS" sz="3200" b="1" i="1" dirty="0">
                <a:ln/>
                <a:solidFill>
                  <a:srgbClr val="00B050"/>
                </a:solidFill>
                <a:latin typeface="Chiller" panose="04020404031007020602" pitchFamily="82" charset="0"/>
                <a:cs typeface="Times New Roman" pitchFamily="18" charset="0"/>
              </a:rPr>
              <a:t>Jedinica  za kinetičku energiju je džul  ( </a:t>
            </a:r>
            <a:r>
              <a:rPr lang="en-US" sz="3200" b="1" i="1" dirty="0">
                <a:ln/>
                <a:solidFill>
                  <a:srgbClr val="00B050"/>
                </a:solidFill>
                <a:latin typeface="Chiller" panose="04020404031007020602" pitchFamily="82" charset="0"/>
                <a:cs typeface="Times New Roman" pitchFamily="18" charset="0"/>
              </a:rPr>
              <a:t>    </a:t>
            </a:r>
            <a:r>
              <a:rPr lang="sr-Latn-CS" sz="3200" b="1" i="1" dirty="0">
                <a:ln/>
                <a:solidFill>
                  <a:srgbClr val="00B050"/>
                </a:solidFill>
                <a:latin typeface="Chiller" panose="04020404031007020602" pitchFamily="82" charset="0"/>
                <a:cs typeface="Times New Roman" pitchFamily="18" charset="0"/>
              </a:rPr>
              <a:t> ).</a:t>
            </a:r>
            <a:endParaRPr lang="en-US" sz="3200" b="1" dirty="0">
              <a:ln/>
              <a:solidFill>
                <a:srgbClr val="00B050"/>
              </a:solidFill>
              <a:latin typeface="Chiller" panose="04020404031007020602" pitchFamily="82" charset="0"/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45722910"/>
              </p:ext>
            </p:extLst>
          </p:nvPr>
        </p:nvGraphicFramePr>
        <p:xfrm>
          <a:off x="5793640" y="4529214"/>
          <a:ext cx="457200" cy="457200"/>
        </p:xfrm>
        <a:graphic>
          <a:graphicData uri="http://schemas.openxmlformats.org/presentationml/2006/ole">
            <p:oleObj spid="_x0000_s7177" name="Equation" r:id="rId9" imgW="4572000" imgH="42672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4191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320440"/>
            <a:ext cx="487741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3555" y="745725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4000" b="1" i="1" u="sng" dirty="0">
                <a:solidFill>
                  <a:srgbClr val="FFFF00"/>
                </a:solidFill>
                <a:latin typeface="Ravie" pitchFamily="82" charset="0"/>
                <a:cs typeface="Times New Roman" pitchFamily="18" charset="0"/>
              </a:rPr>
              <a:t>POTENCIJALNA </a:t>
            </a:r>
            <a:r>
              <a:rPr lang="en-US" sz="4000" b="1" i="1" u="sng" dirty="0">
                <a:solidFill>
                  <a:srgbClr val="FFFF00"/>
                </a:solidFill>
                <a:latin typeface="Ravie" pitchFamily="82" charset="0"/>
                <a:cs typeface="Times New Roman" pitchFamily="18" charset="0"/>
              </a:rPr>
              <a:t> </a:t>
            </a:r>
            <a:r>
              <a:rPr lang="sr-Latn-CS" sz="4000" b="1" i="1" u="sng" dirty="0">
                <a:solidFill>
                  <a:srgbClr val="FFFF00"/>
                </a:solidFill>
                <a:latin typeface="Ravie" pitchFamily="82" charset="0"/>
                <a:cs typeface="Times New Roman" pitchFamily="18" charset="0"/>
              </a:rPr>
              <a:t>ENERGIJA</a:t>
            </a:r>
          </a:p>
          <a:p>
            <a:endParaRPr lang="sr-Latn-CS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sr-Latn-CS" b="1" i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Book Antiqua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Book Antiqua" pitchFamily="18" charset="0"/>
                <a:cs typeface="Times New Roman" pitchFamily="18" charset="0"/>
              </a:rPr>
            </a:br>
            <a:r>
              <a:rPr lang="sr-Latn-CS" sz="2800" b="1" i="1" dirty="0">
                <a:latin typeface="Book Antiqua" pitchFamily="18" charset="0"/>
                <a:cs typeface="Times New Roman" pitchFamily="18" charset="0"/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43555" y="2113635"/>
            <a:ext cx="8610600" cy="1066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6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Potencijalnu energiju imaju tijela koja uzajamno djeluju na nekom rastojanju.</a:t>
            </a:r>
            <a:endParaRPr lang="en-US" sz="36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3555" y="3752292"/>
            <a:ext cx="8610600" cy="762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r-Latn-CS" sz="36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Potencijalna energija je energija položaja tijela.</a:t>
            </a:r>
            <a:endParaRPr lang="en-US" sz="3600" dirty="0">
              <a:solidFill>
                <a:srgbClr val="002060"/>
              </a:solidFill>
              <a:latin typeface="Chiller" panose="040204040310070206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347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24631" y="4463342"/>
            <a:ext cx="7391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811525" y="2759161"/>
            <a:ext cx="12192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11525" y="1768561"/>
            <a:ext cx="1219200" cy="5334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363725" y="1997161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373125" y="3216361"/>
            <a:ext cx="2438400" cy="1588"/>
          </a:xfrm>
          <a:prstGeom prst="line">
            <a:avLst/>
          </a:prstGeom>
          <a:ln w="38100">
            <a:solidFill>
              <a:srgbClr val="990099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25725" y="2987761"/>
            <a:ext cx="1295400" cy="158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782825" y="3711661"/>
            <a:ext cx="1447800" cy="15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154425" y="2721061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4155219" y="3253667"/>
            <a:ext cx="533400" cy="1588"/>
          </a:xfrm>
          <a:prstGeom prst="straightConnector1">
            <a:avLst/>
          </a:prstGeom>
          <a:ln w="38100">
            <a:solidFill>
              <a:srgbClr val="FF339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30163049"/>
              </p:ext>
            </p:extLst>
          </p:nvPr>
        </p:nvGraphicFramePr>
        <p:xfrm>
          <a:off x="2058925" y="2987761"/>
          <a:ext cx="412750" cy="523875"/>
        </p:xfrm>
        <a:graphic>
          <a:graphicData uri="http://schemas.openxmlformats.org/presentationml/2006/ole">
            <p:oleObj spid="_x0000_s8224" name="Equation" r:id="rId3" imgW="3962400" imgH="5181600" progId="Equation.3">
              <p:embed/>
            </p:oleObj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75885093"/>
              </p:ext>
            </p:extLst>
          </p:nvPr>
        </p:nvGraphicFramePr>
        <p:xfrm>
          <a:off x="3049525" y="3521161"/>
          <a:ext cx="381000" cy="523875"/>
        </p:xfrm>
        <a:graphic>
          <a:graphicData uri="http://schemas.openxmlformats.org/presentationml/2006/ole">
            <p:oleObj spid="_x0000_s8225" name="Equation" r:id="rId4" imgW="3657600" imgH="518160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5400000">
            <a:off x="3011425" y="2492461"/>
            <a:ext cx="990600" cy="1588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7586863"/>
              </p:ext>
            </p:extLst>
          </p:nvPr>
        </p:nvGraphicFramePr>
        <p:xfrm>
          <a:off x="3125725" y="2225761"/>
          <a:ext cx="304800" cy="584200"/>
        </p:xfrm>
        <a:graphic>
          <a:graphicData uri="http://schemas.openxmlformats.org/presentationml/2006/ole">
            <p:oleObj spid="_x0000_s8226" name="Equation" r:id="rId5" imgW="3962400" imgH="5791200" progId="Equation.3">
              <p:embed/>
            </p:oleObj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16361764"/>
              </p:ext>
            </p:extLst>
          </p:nvPr>
        </p:nvGraphicFramePr>
        <p:xfrm>
          <a:off x="4497325" y="2301961"/>
          <a:ext cx="412750" cy="401638"/>
        </p:xfrm>
        <a:graphic>
          <a:graphicData uri="http://schemas.openxmlformats.org/presentationml/2006/ole">
            <p:oleObj spid="_x0000_s8227" name="Equation" r:id="rId6" imgW="3962400" imgH="3962400" progId="Equation.3">
              <p:embed/>
            </p:oleObj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01473382"/>
              </p:ext>
            </p:extLst>
          </p:nvPr>
        </p:nvGraphicFramePr>
        <p:xfrm>
          <a:off x="4497325" y="3368761"/>
          <a:ext cx="381000" cy="495300"/>
        </p:xfrm>
        <a:graphic>
          <a:graphicData uri="http://schemas.openxmlformats.org/presentationml/2006/ole">
            <p:oleObj spid="_x0000_s8228" name="Equation" r:id="rId7" imgW="3657600" imgH="4876800" progId="Equation.3">
              <p:embed/>
            </p:oleObj>
          </a:graphicData>
        </a:graphic>
      </p:graphicFrame>
      <p:sp>
        <p:nvSpPr>
          <p:cNvPr id="21" name="Rectangle 20"/>
          <p:cNvSpPr/>
          <p:nvPr/>
        </p:nvSpPr>
        <p:spPr>
          <a:xfrm>
            <a:off x="5601034" y="3764898"/>
            <a:ext cx="2743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sz="2800" b="1" dirty="0">
                <a:latin typeface="Book Antiqua" pitchFamily="18" charset="0"/>
              </a:rPr>
              <a:t>          </a:t>
            </a:r>
            <a:r>
              <a:rPr lang="sr-Latn-CS" sz="4400" b="1" dirty="0">
                <a:solidFill>
                  <a:srgbClr val="FF0150"/>
                </a:solidFill>
                <a:latin typeface="Chiller" panose="04020404031007020602" pitchFamily="82" charset="0"/>
              </a:rPr>
              <a:t>nulti nivo</a:t>
            </a:r>
            <a:endParaRPr lang="en-US" sz="4400" dirty="0">
              <a:solidFill>
                <a:srgbClr val="FF0150"/>
              </a:solidFill>
              <a:latin typeface="Chiller" panose="04020404031007020602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9150" y="5320440"/>
            <a:ext cx="519197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972634" y="1283138"/>
                <a:ext cx="1493486" cy="5783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800" b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2800" b="1" i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</m:acc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34" y="1283138"/>
                <a:ext cx="1493486" cy="5783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Rectangle 3"/>
              <p:cNvSpPr/>
              <p:nvPr/>
            </p:nvSpPr>
            <p:spPr>
              <a:xfrm>
                <a:off x="6972634" y="1900825"/>
                <a:ext cx="12198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0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3399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n-US" sz="2800" b="1" dirty="0">
                  <a:solidFill>
                    <a:srgbClr val="FF3399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34" y="1900825"/>
                <a:ext cx="1219886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Rectangle 4"/>
              <p:cNvSpPr/>
              <p:nvPr/>
            </p:nvSpPr>
            <p:spPr>
              <a:xfrm>
                <a:off x="6949045" y="2460718"/>
                <a:ext cx="183415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28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800" b="1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5" y="2460718"/>
                <a:ext cx="1834156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2" name="Rectangle 21"/>
              <p:cNvSpPr/>
              <p:nvPr/>
            </p:nvSpPr>
            <p:spPr>
              <a:xfrm>
                <a:off x="6972634" y="3017945"/>
                <a:ext cx="19727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𝒄𝒐𝒏𝒔𝒕</m:t>
                      </m:r>
                      <m:r>
                        <a:rPr lang="en-US" sz="2800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34" y="3017945"/>
                <a:ext cx="197278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637877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1" grpId="0"/>
      <p:bldP spid="3" grpId="0" animBg="1"/>
      <p:bldP spid="4" grpId="0" animBg="1"/>
      <p:bldP spid="5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555" y="32951"/>
            <a:ext cx="8856890" cy="24190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Da bi neko tijelo podigli sa visine  </a:t>
            </a:r>
            <a:r>
              <a:rPr lang="en-US" sz="32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na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visinu  </a:t>
            </a:r>
            <a:r>
              <a:rPr lang="sr-Latn-CS" sz="3200" b="1" i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u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odnosu na neki proizvoljno izabrani nulti nivo potrebno je izvršiti određeni rad silom  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 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nasuprot sili Zemljine teže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  </a:t>
            </a:r>
            <a:r>
              <a:rPr lang="en-U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.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Ako je sila   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po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intenzitetu jednaka sili    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    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tijelo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se kreće konstantnom brzinom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Rad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potreban da se podigne tijelo sa visine  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na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visinu </a:t>
            </a:r>
            <a:r>
              <a:rPr lang="en-U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 </a:t>
            </a:r>
            <a:r>
              <a:rPr lang="sr-Latn-CS" sz="3200" b="1" dirty="0" smtClean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 </a:t>
            </a:r>
            <a:r>
              <a:rPr lang="sr-Latn-CS" sz="3200" b="1" dirty="0">
                <a:solidFill>
                  <a:srgbClr val="002060"/>
                </a:solidFill>
                <a:latin typeface="Chiller" panose="04020404031007020602" pitchFamily="82" charset="0"/>
                <a:cs typeface="Times New Roman" pitchFamily="18" charset="0"/>
              </a:rPr>
              <a:t>iznosi</a:t>
            </a:r>
            <a:endParaRPr lang="en-US" sz="3200" dirty="0">
              <a:solidFill>
                <a:srgbClr val="002060"/>
              </a:solidFill>
              <a:latin typeface="Chiller" panose="04020404031007020602" pitchFamily="82" charset="0"/>
              <a:cs typeface="Times New Roman" pitchFamily="18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72484090"/>
              </p:ext>
            </p:extLst>
          </p:nvPr>
        </p:nvGraphicFramePr>
        <p:xfrm>
          <a:off x="4203403" y="32952"/>
          <a:ext cx="285750" cy="407524"/>
        </p:xfrm>
        <a:graphic>
          <a:graphicData uri="http://schemas.openxmlformats.org/presentationml/2006/ole">
            <p:oleObj spid="_x0000_s9284" name="Equation" r:id="rId3" imgW="3657600" imgH="5181600" progId="Equation.3">
              <p:embed/>
            </p:oleObj>
          </a:graphicData>
        </a:graphic>
      </p:graphicFrame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5247761"/>
              </p:ext>
            </p:extLst>
          </p:nvPr>
        </p:nvGraphicFramePr>
        <p:xfrm>
          <a:off x="5672073" y="51683"/>
          <a:ext cx="331413" cy="407524"/>
        </p:xfrm>
        <a:graphic>
          <a:graphicData uri="http://schemas.openxmlformats.org/presentationml/2006/ole">
            <p:oleObj spid="_x0000_s9285" name="Equation" r:id="rId4" imgW="3962400" imgH="5181600" progId="Equation.3">
              <p:embed/>
            </p:oleObj>
          </a:graphicData>
        </a:graphic>
      </p:graphicFrame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21700482"/>
              </p:ext>
            </p:extLst>
          </p:nvPr>
        </p:nvGraphicFramePr>
        <p:xfrm>
          <a:off x="8542330" y="521494"/>
          <a:ext cx="285750" cy="342900"/>
        </p:xfrm>
        <a:graphic>
          <a:graphicData uri="http://schemas.openxmlformats.org/presentationml/2006/ole">
            <p:oleObj spid="_x0000_s9286" name="Equation" r:id="rId5" imgW="3962400" imgH="4876800" progId="Equation.3">
              <p:embed/>
            </p:oleObj>
          </a:graphicData>
        </a:graphic>
      </p:graphicFrame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4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128561"/>
              </p:ext>
            </p:extLst>
          </p:nvPr>
        </p:nvGraphicFramePr>
        <p:xfrm>
          <a:off x="3655770" y="1044700"/>
          <a:ext cx="285750" cy="339111"/>
        </p:xfrm>
        <a:graphic>
          <a:graphicData uri="http://schemas.openxmlformats.org/presentationml/2006/ole">
            <p:oleObj spid="_x0000_s9287" name="Equation" r:id="rId6" imgW="3657600" imgH="5791200" progId="Equation.3">
              <p:embed/>
            </p:oleObj>
          </a:graphicData>
        </a:graphic>
      </p:graphicFrame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0699824"/>
              </p:ext>
            </p:extLst>
          </p:nvPr>
        </p:nvGraphicFramePr>
        <p:xfrm>
          <a:off x="5552029" y="1044700"/>
          <a:ext cx="285750" cy="316661"/>
        </p:xfrm>
        <a:graphic>
          <a:graphicData uri="http://schemas.openxmlformats.org/presentationml/2006/ole">
            <p:oleObj spid="_x0000_s9288" name="Equation" r:id="rId7" imgW="3962400" imgH="3962400" progId="Equation.3">
              <p:embed/>
            </p:oleObj>
          </a:graphicData>
        </a:graphic>
      </p:graphicFrame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4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7021350"/>
              </p:ext>
            </p:extLst>
          </p:nvPr>
        </p:nvGraphicFramePr>
        <p:xfrm>
          <a:off x="686933" y="1461653"/>
          <a:ext cx="1050700" cy="426277"/>
        </p:xfrm>
        <a:graphic>
          <a:graphicData uri="http://schemas.openxmlformats.org/presentationml/2006/ole">
            <p:oleObj spid="_x0000_s9289" name="Equation" r:id="rId8" imgW="14325600" imgH="4876800" progId="Equation.3">
              <p:embed/>
            </p:oleObj>
          </a:graphicData>
        </a:graphic>
      </p:graphicFrame>
      <p:graphicFrame>
        <p:nvGraphicFramePr>
          <p:cNvPr id="9114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53941247"/>
              </p:ext>
            </p:extLst>
          </p:nvPr>
        </p:nvGraphicFramePr>
        <p:xfrm>
          <a:off x="3030983" y="1960931"/>
          <a:ext cx="285750" cy="397029"/>
        </p:xfrm>
        <a:graphic>
          <a:graphicData uri="http://schemas.openxmlformats.org/presentationml/2006/ole">
            <p:oleObj spid="_x0000_s9290" name="Equation" r:id="rId9" imgW="152268" imgH="215713" progId="Equation.3">
              <p:embed/>
            </p:oleObj>
          </a:graphicData>
        </a:graphic>
      </p:graphicFrame>
      <p:graphicFrame>
        <p:nvGraphicFramePr>
          <p:cNvPr id="9115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2331255"/>
              </p:ext>
            </p:extLst>
          </p:nvPr>
        </p:nvGraphicFramePr>
        <p:xfrm>
          <a:off x="4489153" y="1960931"/>
          <a:ext cx="285750" cy="397030"/>
        </p:xfrm>
        <a:graphic>
          <a:graphicData uri="http://schemas.openxmlformats.org/presentationml/2006/ole">
            <p:oleObj spid="_x0000_s9291" name="Equation" r:id="rId10" imgW="164885" imgH="215619" progId="Equation.3">
              <p:embed/>
            </p:oleObj>
          </a:graphicData>
        </a:graphic>
      </p:graphicFrame>
      <p:sp>
        <p:nvSpPr>
          <p:cNvPr id="91152" name="Rectangle 16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5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223488"/>
              </p:ext>
            </p:extLst>
          </p:nvPr>
        </p:nvGraphicFramePr>
        <p:xfrm>
          <a:off x="2128720" y="2642943"/>
          <a:ext cx="4622418" cy="514350"/>
        </p:xfrm>
        <a:graphic>
          <a:graphicData uri="http://schemas.openxmlformats.org/presentationml/2006/ole">
            <p:oleObj spid="_x0000_s9292" name="Equation" r:id="rId11" imgW="53949600" imgH="5181600" progId="Equation.3">
              <p:embed/>
            </p:oleObj>
          </a:graphicData>
        </a:graphic>
      </p:graphicFrame>
      <p:sp>
        <p:nvSpPr>
          <p:cNvPr id="91154" name="Rectangle 18"/>
          <p:cNvSpPr>
            <a:spLocks noChangeArrowheads="1"/>
          </p:cNvSpPr>
          <p:nvPr/>
        </p:nvSpPr>
        <p:spPr bwMode="auto">
          <a:xfrm>
            <a:off x="1143001" y="32951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graphicFrame>
        <p:nvGraphicFramePr>
          <p:cNvPr id="9115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947537"/>
              </p:ext>
            </p:extLst>
          </p:nvPr>
        </p:nvGraphicFramePr>
        <p:xfrm>
          <a:off x="3076329" y="3450235"/>
          <a:ext cx="2727200" cy="571500"/>
        </p:xfrm>
        <a:graphic>
          <a:graphicData uri="http://schemas.openxmlformats.org/presentationml/2006/ole">
            <p:oleObj spid="_x0000_s9293" name="Equation" r:id="rId12" imgW="27736800" imgH="5181600" progId="Equation.3">
              <p:embed/>
            </p:oleObj>
          </a:graphicData>
        </a:graphic>
      </p:graphicFrame>
      <p:graphicFrame>
        <p:nvGraphicFramePr>
          <p:cNvPr id="9115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50326474"/>
              </p:ext>
            </p:extLst>
          </p:nvPr>
        </p:nvGraphicFramePr>
        <p:xfrm>
          <a:off x="2906326" y="4384996"/>
          <a:ext cx="3165655" cy="514350"/>
        </p:xfrm>
        <a:graphic>
          <a:graphicData uri="http://schemas.openxmlformats.org/presentationml/2006/ole">
            <p:oleObj spid="_x0000_s9294" name="Equation" r:id="rId13" imgW="33223200" imgH="5181600" progId="Equation.3">
              <p:embed/>
            </p:oleObj>
          </a:graphicData>
        </a:graphic>
      </p:graphicFrame>
      <p:sp>
        <p:nvSpPr>
          <p:cNvPr id="91160" name="Rectangle 24"/>
          <p:cNvSpPr>
            <a:spLocks noChangeArrowheads="1"/>
          </p:cNvSpPr>
          <p:nvPr/>
        </p:nvSpPr>
        <p:spPr bwMode="auto">
          <a:xfrm>
            <a:off x="1143001" y="-138499"/>
            <a:ext cx="1385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-9150" y="5320440"/>
            <a:ext cx="4886560" cy="4581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514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91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301</Words>
  <Application>Microsoft Office PowerPoint</Application>
  <PresentationFormat>On-screen Show (16:9)</PresentationFormat>
  <Paragraphs>42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Slide 1</vt:lpstr>
      <vt:lpstr>Slide 2</vt:lpstr>
      <vt:lpstr>Slide 3</vt:lpstr>
      <vt:lpstr>   Rad koji izvrši sila     na putu     je  </vt:lpstr>
      <vt:lpstr>Slide 5</vt:lpstr>
      <vt:lpstr>Slide 6</vt:lpstr>
      <vt:lpstr>Slide 7</vt:lpstr>
      <vt:lpstr>Slide 8</vt:lpstr>
      <vt:lpstr>Da bi neko tijelo podigli sa visine    na visinu    u odnosu na neki proizvoljno izabrani nulti nivo potrebno je izvršiti određeni rad silom      nasuprot sili Zemljine teže    . Ako je sila    po intenzitetu jednaka sili           tijelo se kreće konstantnom brzinom. Rad potreban da se podigne tijelo sa visine    na visinu    iznosi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Windows User</cp:lastModifiedBy>
  <cp:revision>152</cp:revision>
  <dcterms:created xsi:type="dcterms:W3CDTF">2013-08-21T19:17:07Z</dcterms:created>
  <dcterms:modified xsi:type="dcterms:W3CDTF">2021-03-22T10:22:19Z</dcterms:modified>
</cp:coreProperties>
</file>