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eko" initials="Z" lastIdx="0" clrIdx="0">
    <p:extLst>
      <p:ext uri="{19B8F6BF-5375-455C-9EA6-DF929625EA0E}">
        <p15:presenceInfo xmlns:p15="http://schemas.microsoft.com/office/powerpoint/2012/main" userId="Zek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p:scale>
          <a:sx n="75" d="100"/>
          <a:sy n="75" d="100"/>
        </p:scale>
        <p:origin x="45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9/15/2020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9/15/2020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9/15/2020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9/15/2020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9/15/2020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ME" dirty="0" smtClean="0"/>
              <a:t>SOCIAL NETWORKING SITES</a:t>
            </a:r>
            <a:endParaRPr lang="sr-Latn-ME" dirty="0"/>
          </a:p>
        </p:txBody>
      </p:sp>
      <p:sp>
        <p:nvSpPr>
          <p:cNvPr id="3" name="Subtitle 2"/>
          <p:cNvSpPr>
            <a:spLocks noGrp="1"/>
          </p:cNvSpPr>
          <p:nvPr>
            <p:ph type="subTitle" idx="1"/>
          </p:nvPr>
        </p:nvSpPr>
        <p:spPr/>
        <p:txBody>
          <a:bodyPr>
            <a:normAutofit fontScale="92500" lnSpcReduction="10000"/>
          </a:bodyPr>
          <a:lstStyle/>
          <a:p>
            <a:r>
              <a:rPr lang="sr-Latn-ME" dirty="0" smtClean="0"/>
              <a:t>Teachers: Sanja Radusinović</a:t>
            </a:r>
          </a:p>
          <a:p>
            <a:r>
              <a:rPr lang="sr-Latn-ME" dirty="0" smtClean="0"/>
              <a:t>  Ana Delić</a:t>
            </a:r>
          </a:p>
          <a:p>
            <a:r>
              <a:rPr lang="sr-Latn-ME" dirty="0" smtClean="0"/>
              <a:t>         Ana Marković</a:t>
            </a:r>
            <a:endParaRPr lang="sr-Latn-ME" dirty="0"/>
          </a:p>
        </p:txBody>
      </p:sp>
    </p:spTree>
    <p:extLst>
      <p:ext uri="{BB962C8B-B14F-4D97-AF65-F5344CB8AC3E}">
        <p14:creationId xmlns:p14="http://schemas.microsoft.com/office/powerpoint/2010/main" val="3823474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sr-Latn-ME" dirty="0" smtClean="0"/>
              <a:t>			</a:t>
            </a:r>
            <a:br>
              <a:rPr lang="sr-Latn-ME" dirty="0" smtClean="0"/>
            </a:br>
            <a:r>
              <a:rPr lang="sr-Latn-ME" dirty="0"/>
              <a:t>	</a:t>
            </a:r>
            <a:r>
              <a:rPr lang="sr-Latn-ME" dirty="0" smtClean="0"/>
              <a:t>		</a:t>
            </a:r>
            <a:r>
              <a:rPr lang="en-US" dirty="0" err="1" smtClean="0"/>
              <a:t>Viber</a:t>
            </a:r>
            <a:r>
              <a:rPr lang="en-US" dirty="0"/>
              <a:t/>
            </a:r>
            <a:br>
              <a:rPr lang="en-US" dirty="0"/>
            </a:br>
            <a:endParaRPr lang="sr-Latn-ME" dirty="0"/>
          </a:p>
        </p:txBody>
      </p:sp>
      <p:sp>
        <p:nvSpPr>
          <p:cNvPr id="3" name="Content Placeholder 2"/>
          <p:cNvSpPr>
            <a:spLocks noGrp="1"/>
          </p:cNvSpPr>
          <p:nvPr>
            <p:ph idx="1"/>
          </p:nvPr>
        </p:nvSpPr>
        <p:spPr/>
        <p:txBody>
          <a:bodyPr/>
          <a:lstStyle/>
          <a:p>
            <a:endParaRPr lang="sr-Latn-ME" dirty="0" smtClean="0"/>
          </a:p>
          <a:p>
            <a:r>
              <a:rPr lang="sr-Latn-ME" dirty="0" smtClean="0"/>
              <a:t>Viber </a:t>
            </a:r>
            <a:r>
              <a:rPr lang="en-US" dirty="0" smtClean="0"/>
              <a:t>is </a:t>
            </a:r>
            <a:r>
              <a:rPr lang="en-US" dirty="0"/>
              <a:t>a VoIP and instant messaging mobile app blending social media and communications. </a:t>
            </a:r>
            <a:endParaRPr lang="sr-Latn-ME" dirty="0" smtClean="0"/>
          </a:p>
          <a:p>
            <a:r>
              <a:rPr lang="en-US" dirty="0" smtClean="0"/>
              <a:t>Released </a:t>
            </a:r>
            <a:r>
              <a:rPr lang="en-US" dirty="0"/>
              <a:t>in 2010, the app now has about 260 million monthly active users. </a:t>
            </a:r>
            <a:endParaRPr lang="sr-Latn-ME" dirty="0" smtClean="0"/>
          </a:p>
          <a:p>
            <a:r>
              <a:rPr lang="en-US" dirty="0" smtClean="0"/>
              <a:t>You </a:t>
            </a:r>
            <a:r>
              <a:rPr lang="en-US" dirty="0"/>
              <a:t>can use it to exchange audio, video, and images with other registered users. </a:t>
            </a:r>
            <a:endParaRPr lang="sr-Latn-ME" dirty="0" smtClean="0"/>
          </a:p>
          <a:p>
            <a:r>
              <a:rPr lang="en-US" dirty="0" smtClean="0"/>
              <a:t>Like </a:t>
            </a:r>
            <a:r>
              <a:rPr lang="en-US" dirty="0"/>
              <a:t>other chat apps, it’s perfect for sharing on a personal level with customers or partners</a:t>
            </a:r>
            <a:r>
              <a:rPr lang="en-US" dirty="0" smtClean="0"/>
              <a:t>.</a:t>
            </a:r>
            <a:endParaRPr lang="sr-Latn-ME" dirty="0"/>
          </a:p>
          <a:p>
            <a:r>
              <a:rPr lang="en-US" dirty="0" smtClean="0"/>
              <a:t>There </a:t>
            </a:r>
            <a:r>
              <a:rPr lang="en-US" dirty="0"/>
              <a:t>are also group chat options.</a:t>
            </a:r>
          </a:p>
          <a:p>
            <a:pPr marL="0" indent="0">
              <a:buNone/>
            </a:pPr>
            <a:endParaRPr lang="sr-Latn-M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7144" y="685800"/>
            <a:ext cx="1420586" cy="1420586"/>
          </a:xfrm>
          <a:prstGeom prst="rect">
            <a:avLst/>
          </a:prstGeom>
        </p:spPr>
      </p:pic>
    </p:spTree>
    <p:extLst>
      <p:ext uri="{BB962C8B-B14F-4D97-AF65-F5344CB8AC3E}">
        <p14:creationId xmlns:p14="http://schemas.microsoft.com/office/powerpoint/2010/main" val="37234325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t>	FUN</a:t>
            </a:r>
            <a:r>
              <a:rPr lang="sr-Latn-ME" dirty="0" smtClean="0"/>
              <a:t>, BUSSINESS, </a:t>
            </a:r>
            <a:r>
              <a:rPr lang="sr-Latn-ME" dirty="0" smtClean="0"/>
              <a:t>EDUCATION</a:t>
            </a:r>
            <a:endParaRPr lang="sr-Latn-ME" dirty="0"/>
          </a:p>
        </p:txBody>
      </p:sp>
      <p:sp>
        <p:nvSpPr>
          <p:cNvPr id="3" name="Content Placeholder 2"/>
          <p:cNvSpPr>
            <a:spLocks noGrp="1"/>
          </p:cNvSpPr>
          <p:nvPr>
            <p:ph idx="1"/>
          </p:nvPr>
        </p:nvSpPr>
        <p:spPr/>
        <p:txBody>
          <a:bodyPr/>
          <a:lstStyle/>
          <a:p>
            <a:r>
              <a:rPr lang="sr-Latn-ME" dirty="0" smtClean="0"/>
              <a:t>You are familliar with many different social sites and </a:t>
            </a:r>
            <a:r>
              <a:rPr lang="sr-Latn-ME" dirty="0"/>
              <a:t>h</a:t>
            </a:r>
            <a:r>
              <a:rPr lang="sr-Latn-ME" dirty="0" smtClean="0"/>
              <a:t>ere  </a:t>
            </a:r>
            <a:r>
              <a:rPr lang="sr-Latn-ME" dirty="0" smtClean="0"/>
              <a:t>w</a:t>
            </a:r>
            <a:r>
              <a:rPr lang="sr-Latn-ME" dirty="0" smtClean="0"/>
              <a:t>e mentioned some of the most popular ones </a:t>
            </a:r>
          </a:p>
          <a:p>
            <a:r>
              <a:rPr lang="sr-Latn-ME" dirty="0" smtClean="0"/>
              <a:t>People use them for fun, in gaining education and in runnung and improving their bussiness.</a:t>
            </a:r>
          </a:p>
          <a:p>
            <a:r>
              <a:rPr lang="sr-Latn-ME" dirty="0" smtClean="0"/>
              <a:t>Do you use social sites and why?</a:t>
            </a:r>
          </a:p>
          <a:p>
            <a:r>
              <a:rPr lang="sr-Latn-ME" dirty="0" smtClean="0"/>
              <a:t>Think about the question and write a short description of your favourite social site listing the reasons you use it for. </a:t>
            </a:r>
            <a:r>
              <a:rPr lang="sr-Latn-ME" smtClean="0"/>
              <a:t>Name and explain advantages and disadvantages as well</a:t>
            </a:r>
            <a:endParaRPr lang="sr-Latn-ME" dirty="0" smtClean="0"/>
          </a:p>
          <a:p>
            <a:pPr marL="0" indent="0">
              <a:buNone/>
            </a:pPr>
            <a:endParaRPr lang="sr-Latn-ME" dirty="0" smtClean="0"/>
          </a:p>
          <a:p>
            <a:pPr marL="0" indent="0">
              <a:buNone/>
            </a:pPr>
            <a:endParaRPr lang="sr-Latn-ME" dirty="0" smtClean="0"/>
          </a:p>
          <a:p>
            <a:endParaRPr lang="sr-Latn-ME" dirty="0"/>
          </a:p>
        </p:txBody>
      </p:sp>
    </p:spTree>
    <p:extLst>
      <p:ext uri="{BB962C8B-B14F-4D97-AF65-F5344CB8AC3E}">
        <p14:creationId xmlns:p14="http://schemas.microsoft.com/office/powerpoint/2010/main" val="4062089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51986"/>
            <a:ext cx="9601200" cy="1485900"/>
          </a:xfrm>
        </p:spPr>
        <p:txBody>
          <a:bodyPr/>
          <a:lstStyle/>
          <a:p>
            <a:r>
              <a:rPr lang="sr-Latn-ME" dirty="0" smtClean="0"/>
              <a:t>			INTRODUCTION</a:t>
            </a:r>
            <a:endParaRPr lang="sr-Latn-ME" dirty="0"/>
          </a:p>
        </p:txBody>
      </p:sp>
      <p:sp>
        <p:nvSpPr>
          <p:cNvPr id="3" name="Content Placeholder 2"/>
          <p:cNvSpPr>
            <a:spLocks noGrp="1"/>
          </p:cNvSpPr>
          <p:nvPr>
            <p:ph idx="1"/>
          </p:nvPr>
        </p:nvSpPr>
        <p:spPr>
          <a:xfrm>
            <a:off x="1371600" y="1538868"/>
            <a:ext cx="9601200" cy="4452590"/>
          </a:xfrm>
        </p:spPr>
        <p:txBody>
          <a:bodyPr/>
          <a:lstStyle/>
          <a:p>
            <a:pPr marL="0" indent="0">
              <a:buNone/>
            </a:pPr>
            <a:endParaRPr lang="sr-Latn-ME" sz="2800" dirty="0" smtClean="0"/>
          </a:p>
          <a:p>
            <a:pPr marL="0" indent="0">
              <a:buNone/>
            </a:pPr>
            <a:r>
              <a:rPr lang="sr-Latn-ME" sz="2800" dirty="0" smtClean="0"/>
              <a:t>Social networking sites are web-based services thatallo us to:</a:t>
            </a:r>
          </a:p>
          <a:p>
            <a:endParaRPr lang="sr-Latn-ME" dirty="0" smtClean="0"/>
          </a:p>
          <a:p>
            <a:r>
              <a:rPr lang="sr-Latn-ME" dirty="0" smtClean="0"/>
              <a:t>Create public profiles</a:t>
            </a:r>
          </a:p>
          <a:p>
            <a:endParaRPr lang="sr-Latn-ME" dirty="0" smtClean="0"/>
          </a:p>
          <a:p>
            <a:r>
              <a:rPr lang="sr-Latn-ME" dirty="0" smtClean="0"/>
              <a:t>Create a list of users to share connection with</a:t>
            </a:r>
          </a:p>
          <a:p>
            <a:endParaRPr lang="sr-Latn-ME" dirty="0" smtClean="0"/>
          </a:p>
          <a:p>
            <a:r>
              <a:rPr lang="sr-Latn-ME" dirty="0" smtClean="0"/>
              <a:t>View and cross the connection within a system</a:t>
            </a:r>
            <a:endParaRPr lang="sr-Latn-ME" dirty="0"/>
          </a:p>
        </p:txBody>
      </p:sp>
    </p:spTree>
    <p:extLst>
      <p:ext uri="{BB962C8B-B14F-4D97-AF65-F5344CB8AC3E}">
        <p14:creationId xmlns:p14="http://schemas.microsoft.com/office/powerpoint/2010/main" val="2135242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9658" y="384717"/>
            <a:ext cx="9601200" cy="1485900"/>
          </a:xfrm>
        </p:spPr>
        <p:txBody>
          <a:bodyPr/>
          <a:lstStyle/>
          <a:p>
            <a:r>
              <a:rPr lang="sr-Latn-ME" dirty="0" smtClean="0"/>
              <a:t>			INVENTOR</a:t>
            </a:r>
            <a:endParaRPr lang="sr-Latn-ME" dirty="0"/>
          </a:p>
        </p:txBody>
      </p:sp>
      <p:pic>
        <p:nvPicPr>
          <p:cNvPr id="4" name="Content Placeholder 3"/>
          <p:cNvPicPr>
            <a:picLocks noGrp="1" noChangeAspect="1"/>
          </p:cNvPicPr>
          <p:nvPr>
            <p:ph idx="1"/>
          </p:nvPr>
        </p:nvPicPr>
        <p:blipFill>
          <a:blip r:embed="rId2"/>
          <a:stretch>
            <a:fillRect/>
          </a:stretch>
        </p:blipFill>
        <p:spPr>
          <a:xfrm>
            <a:off x="1204331" y="1573696"/>
            <a:ext cx="1771650" cy="1771650"/>
          </a:xfrm>
          <a:prstGeom prst="rect">
            <a:avLst/>
          </a:prstGeom>
        </p:spPr>
      </p:pic>
      <p:sp>
        <p:nvSpPr>
          <p:cNvPr id="5" name="Rectangle 4"/>
          <p:cNvSpPr/>
          <p:nvPr/>
        </p:nvSpPr>
        <p:spPr>
          <a:xfrm>
            <a:off x="3221308" y="1685951"/>
            <a:ext cx="7908896" cy="3139321"/>
          </a:xfrm>
          <a:prstGeom prst="rect">
            <a:avLst/>
          </a:prstGeom>
        </p:spPr>
        <p:txBody>
          <a:bodyPr wrap="none">
            <a:spAutoFit/>
          </a:bodyPr>
          <a:lstStyle/>
          <a:p>
            <a:r>
              <a:rPr lang="sr-Latn-ME" dirty="0">
                <a:solidFill>
                  <a:srgbClr val="000000"/>
                </a:solidFill>
                <a:latin typeface="Linux Libertine"/>
              </a:rPr>
              <a:t>Andrew </a:t>
            </a:r>
            <a:r>
              <a:rPr lang="sr-Latn-ME" dirty="0" smtClean="0">
                <a:solidFill>
                  <a:srgbClr val="000000"/>
                </a:solidFill>
                <a:latin typeface="Linux Libertine"/>
              </a:rPr>
              <a:t>Weinreich </a:t>
            </a:r>
          </a:p>
          <a:p>
            <a:r>
              <a:rPr lang="en-US" dirty="0" smtClean="0"/>
              <a:t>is </a:t>
            </a:r>
            <a:r>
              <a:rPr lang="en-US" dirty="0"/>
              <a:t>an American serial entrepreneur. He is a pioneer in the field of social </a:t>
            </a:r>
            <a:endParaRPr lang="sr-Latn-ME" dirty="0" smtClean="0"/>
          </a:p>
          <a:p>
            <a:r>
              <a:rPr lang="en-US" dirty="0" smtClean="0"/>
              <a:t>networking </a:t>
            </a:r>
            <a:r>
              <a:rPr lang="en-US" dirty="0"/>
              <a:t>and has been starting and building businesses </a:t>
            </a:r>
            <a:r>
              <a:rPr lang="en-US" dirty="0" smtClean="0"/>
              <a:t>since</a:t>
            </a:r>
            <a:r>
              <a:rPr lang="sr-Latn-ME" dirty="0"/>
              <a:t> </a:t>
            </a:r>
            <a:r>
              <a:rPr lang="sr-Latn-ME" dirty="0" smtClean="0"/>
              <a:t>1997.</a:t>
            </a:r>
          </a:p>
          <a:p>
            <a:endParaRPr lang="sr-Latn-ME" dirty="0" smtClean="0"/>
          </a:p>
          <a:p>
            <a:pPr marL="285750" indent="-285750">
              <a:buFontTx/>
              <a:buChar char="-"/>
            </a:pPr>
            <a:r>
              <a:rPr lang="sr-Latn-ME" dirty="0" smtClean="0"/>
              <a:t>Before he created Sx Degrees ( the first social media) it had been impossible</a:t>
            </a:r>
          </a:p>
          <a:p>
            <a:r>
              <a:rPr lang="sr-Latn-ME" dirty="0" smtClean="0"/>
              <a:t> to post images and talk to friends on the same platform</a:t>
            </a:r>
          </a:p>
          <a:p>
            <a:endParaRPr lang="sr-Latn-ME" dirty="0" smtClean="0"/>
          </a:p>
          <a:p>
            <a:endParaRPr lang="sr-Latn-ME" dirty="0"/>
          </a:p>
          <a:p>
            <a:pPr marL="285750" indent="-285750">
              <a:buFontTx/>
              <a:buChar char="-"/>
            </a:pPr>
            <a:r>
              <a:rPr lang="sr-Latn-ME" dirty="0" smtClean="0"/>
              <a:t>Today, we are all aware of being able and allowed to use many different </a:t>
            </a:r>
          </a:p>
          <a:p>
            <a:r>
              <a:rPr lang="sr-Latn-ME" dirty="0"/>
              <a:t> </a:t>
            </a:r>
            <a:r>
              <a:rPr lang="sr-Latn-ME" dirty="0" smtClean="0"/>
              <a:t>    social sites</a:t>
            </a:r>
          </a:p>
          <a:p>
            <a:endParaRPr lang="sr-Latn-ME" b="0" i="0" dirty="0">
              <a:solidFill>
                <a:srgbClr val="000000"/>
              </a:solidFill>
              <a:effectLst/>
              <a:latin typeface="Linux Libertine"/>
            </a:endParaRPr>
          </a:p>
        </p:txBody>
      </p:sp>
    </p:spTree>
    <p:extLst>
      <p:ext uri="{BB962C8B-B14F-4D97-AF65-F5344CB8AC3E}">
        <p14:creationId xmlns:p14="http://schemas.microsoft.com/office/powerpoint/2010/main" val="4032169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90293"/>
            <a:ext cx="9601200" cy="1306085"/>
          </a:xfrm>
        </p:spPr>
        <p:txBody>
          <a:bodyPr>
            <a:normAutofit fontScale="90000"/>
          </a:bodyPr>
          <a:lstStyle/>
          <a:p>
            <a:r>
              <a:rPr lang="sr-Latn-ME" dirty="0" smtClean="0"/>
              <a:t>			</a:t>
            </a:r>
            <a:br>
              <a:rPr lang="sr-Latn-ME" dirty="0" smtClean="0"/>
            </a:br>
            <a:r>
              <a:rPr lang="sr-Latn-ME" dirty="0"/>
              <a:t>	</a:t>
            </a:r>
            <a:r>
              <a:rPr lang="sr-Latn-ME" dirty="0" smtClean="0"/>
              <a:t>		FACEBOOK</a:t>
            </a:r>
            <a:br>
              <a:rPr lang="sr-Latn-ME" dirty="0" smtClean="0"/>
            </a:br>
            <a:r>
              <a:rPr lang="sr-Latn-ME" dirty="0"/>
              <a:t/>
            </a:r>
            <a:br>
              <a:rPr lang="sr-Latn-ME" dirty="0"/>
            </a:br>
            <a:endParaRPr lang="sr-Latn-ME"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20795" y="459289"/>
            <a:ext cx="1168091" cy="1168091"/>
          </a:xfrm>
        </p:spPr>
      </p:pic>
      <p:sp>
        <p:nvSpPr>
          <p:cNvPr id="5" name="Rectangle 4"/>
          <p:cNvSpPr/>
          <p:nvPr/>
        </p:nvSpPr>
        <p:spPr>
          <a:xfrm>
            <a:off x="1371600" y="145002"/>
            <a:ext cx="8144156" cy="6463308"/>
          </a:xfrm>
          <a:prstGeom prst="rect">
            <a:avLst/>
          </a:prstGeom>
        </p:spPr>
        <p:txBody>
          <a:bodyPr wrap="square">
            <a:spAutoFit/>
          </a:bodyPr>
          <a:lstStyle/>
          <a:p>
            <a:endParaRPr lang="sr-Latn-ME" dirty="0" smtClean="0"/>
          </a:p>
          <a:p>
            <a:endParaRPr lang="sr-Latn-ME" dirty="0"/>
          </a:p>
          <a:p>
            <a:endParaRPr lang="sr-Latn-ME" dirty="0" smtClean="0"/>
          </a:p>
          <a:p>
            <a:endParaRPr lang="sr-Latn-ME" dirty="0"/>
          </a:p>
          <a:p>
            <a:r>
              <a:rPr lang="en-US" dirty="0"/>
              <a:t/>
            </a:r>
            <a:br>
              <a:rPr lang="en-US" dirty="0"/>
            </a:br>
            <a:r>
              <a:rPr lang="en-US" dirty="0"/>
              <a:t>Features on the Facebook app include:</a:t>
            </a:r>
            <a:br>
              <a:rPr lang="en-US" dirty="0"/>
            </a:br>
            <a:r>
              <a:rPr lang="en-US" dirty="0"/>
              <a:t/>
            </a:r>
            <a:br>
              <a:rPr lang="en-US" dirty="0"/>
            </a:br>
            <a:r>
              <a:rPr lang="en-US" dirty="0"/>
              <a:t>* Connect with friends and family and meet new people on your social media network</a:t>
            </a:r>
            <a:br>
              <a:rPr lang="en-US" dirty="0"/>
            </a:br>
            <a:r>
              <a:rPr lang="en-US" dirty="0"/>
              <a:t>* Set status updates &amp; use Facebook emoji to help relay what’s going on in your world</a:t>
            </a:r>
            <a:br>
              <a:rPr lang="en-US" dirty="0"/>
            </a:br>
            <a:r>
              <a:rPr lang="en-US" dirty="0"/>
              <a:t>* Share photos, videos, and your favorite memories.</a:t>
            </a:r>
            <a:br>
              <a:rPr lang="en-US" dirty="0"/>
            </a:br>
            <a:r>
              <a:rPr lang="en-US" dirty="0"/>
              <a:t>* Get notifications when friends like and comment on your posts</a:t>
            </a:r>
            <a:br>
              <a:rPr lang="en-US" dirty="0"/>
            </a:br>
            <a:r>
              <a:rPr lang="en-US" dirty="0"/>
              <a:t>* Find local social events, and make plans to meet up with friends</a:t>
            </a:r>
            <a:br>
              <a:rPr lang="en-US" dirty="0"/>
            </a:br>
            <a:r>
              <a:rPr lang="en-US" dirty="0"/>
              <a:t>* Play games with any of your Facebook friends</a:t>
            </a:r>
            <a:br>
              <a:rPr lang="en-US" dirty="0"/>
            </a:br>
            <a:r>
              <a:rPr lang="en-US" dirty="0"/>
              <a:t>* Backup photos by saving them in albums</a:t>
            </a:r>
            <a:br>
              <a:rPr lang="en-US" dirty="0"/>
            </a:br>
            <a:r>
              <a:rPr lang="en-US" dirty="0"/>
              <a:t>* Follow your favorite artists, websites, and companies to get their latest news</a:t>
            </a:r>
            <a:br>
              <a:rPr lang="en-US" dirty="0"/>
            </a:br>
            <a:r>
              <a:rPr lang="en-US" dirty="0"/>
              <a:t>* Look up local businesses to see reviews, operation hours, and pictures</a:t>
            </a:r>
            <a:br>
              <a:rPr lang="en-US" dirty="0"/>
            </a:br>
            <a:r>
              <a:rPr lang="en-US" dirty="0"/>
              <a:t>* Buy and sell locally on Facebook Marketplace</a:t>
            </a:r>
            <a:br>
              <a:rPr lang="en-US" dirty="0"/>
            </a:br>
            <a:r>
              <a:rPr lang="en-US" dirty="0"/>
              <a:t>* Watch live videos on the go</a:t>
            </a:r>
            <a:br>
              <a:rPr lang="en-US" dirty="0"/>
            </a:br>
            <a:r>
              <a:rPr lang="en-US" dirty="0"/>
              <a:t/>
            </a:r>
            <a:br>
              <a:rPr lang="en-US" dirty="0"/>
            </a:br>
            <a:r>
              <a:rPr lang="en-US" dirty="0"/>
              <a:t/>
            </a:r>
            <a:br>
              <a:rPr lang="en-US" dirty="0"/>
            </a:br>
            <a:endParaRPr lang="sr-Latn-ME" dirty="0"/>
          </a:p>
        </p:txBody>
      </p:sp>
    </p:spTree>
    <p:extLst>
      <p:ext uri="{BB962C8B-B14F-4D97-AF65-F5344CB8AC3E}">
        <p14:creationId xmlns:p14="http://schemas.microsoft.com/office/powerpoint/2010/main" val="1686876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t>			</a:t>
            </a:r>
            <a:br>
              <a:rPr lang="sr-Latn-ME" dirty="0" smtClean="0"/>
            </a:br>
            <a:r>
              <a:rPr lang="sr-Latn-ME" dirty="0"/>
              <a:t>	</a:t>
            </a:r>
            <a:r>
              <a:rPr lang="sr-Latn-ME" dirty="0" smtClean="0"/>
              <a:t>		INSTAGRAM</a:t>
            </a:r>
            <a:br>
              <a:rPr lang="sr-Latn-ME" dirty="0" smtClean="0"/>
            </a:br>
            <a:r>
              <a:rPr lang="sr-Latn-ME" dirty="0"/>
              <a:t/>
            </a:r>
            <a:br>
              <a:rPr lang="sr-Latn-ME" dirty="0"/>
            </a:br>
            <a:r>
              <a:rPr lang="sr-Latn-ME" dirty="0" smtClean="0"/>
              <a:t/>
            </a:r>
            <a:br>
              <a:rPr lang="sr-Latn-ME" dirty="0" smtClean="0"/>
            </a:br>
            <a:r>
              <a:rPr lang="sr-Latn-ME" sz="2200" dirty="0" smtClean="0"/>
              <a:t>Instagram</a:t>
            </a:r>
            <a:r>
              <a:rPr lang="en-US" sz="2200" dirty="0"/>
              <a:t> </a:t>
            </a:r>
            <a:r>
              <a:rPr lang="en-US" sz="2200" dirty="0" smtClean="0"/>
              <a:t>is </a:t>
            </a:r>
            <a:r>
              <a:rPr lang="en-US" sz="2200" dirty="0"/>
              <a:t>an American photo and video </a:t>
            </a:r>
            <a:r>
              <a:rPr lang="en-US" sz="2200" dirty="0" smtClean="0"/>
              <a:t>sharing</a:t>
            </a:r>
            <a:r>
              <a:rPr lang="sr-Latn-ME" sz="2200" dirty="0"/>
              <a:t> </a:t>
            </a:r>
            <a:r>
              <a:rPr lang="sr-Latn-ME" sz="2200" dirty="0" smtClean="0"/>
              <a:t>social networking site</a:t>
            </a:r>
            <a:r>
              <a:rPr lang="en-US" sz="2200" dirty="0"/>
              <a:t> owned by </a:t>
            </a:r>
            <a:r>
              <a:rPr lang="sr-Latn-ME" sz="2200" dirty="0" smtClean="0"/>
              <a:t>Facebook </a:t>
            </a:r>
            <a:r>
              <a:rPr lang="en-US" sz="2200" dirty="0" smtClean="0"/>
              <a:t>created by</a:t>
            </a:r>
            <a:r>
              <a:rPr lang="sr-Latn-ME" sz="2200" dirty="0" smtClean="0"/>
              <a:t> Kevin Systrom </a:t>
            </a:r>
            <a:r>
              <a:rPr lang="en-US" sz="2200" dirty="0" smtClean="0"/>
              <a:t>and</a:t>
            </a:r>
            <a:r>
              <a:rPr lang="sr-Latn-ME" sz="2200" dirty="0" smtClean="0"/>
              <a:t> Mike Krieger</a:t>
            </a:r>
            <a:r>
              <a:rPr lang="en-US" sz="2200" dirty="0"/>
              <a:t> </a:t>
            </a:r>
            <a:r>
              <a:rPr lang="en-US" sz="2200" dirty="0" smtClean="0"/>
              <a:t>and </a:t>
            </a:r>
            <a:r>
              <a:rPr lang="en-US" sz="2200" dirty="0"/>
              <a:t>originally launched  in October </a:t>
            </a:r>
            <a:r>
              <a:rPr lang="en-US" sz="2200" dirty="0" smtClean="0"/>
              <a:t>2010</a:t>
            </a:r>
            <a:r>
              <a:rPr lang="sr-Latn-ME" sz="2200" dirty="0" smtClean="0"/>
              <a:t/>
            </a:r>
            <a:br>
              <a:rPr lang="sr-Latn-ME" sz="2200" dirty="0" smtClean="0"/>
            </a:br>
            <a:r>
              <a:rPr lang="sr-Latn-ME" sz="2200" dirty="0"/>
              <a:t/>
            </a:r>
            <a:br>
              <a:rPr lang="sr-Latn-ME" sz="2200" dirty="0"/>
            </a:br>
            <a:r>
              <a:rPr lang="en-US" sz="2000" dirty="0"/>
              <a:t> </a:t>
            </a:r>
            <a:r>
              <a:rPr lang="sr-Latn-ME" sz="2000" dirty="0" smtClean="0"/>
              <a:t>It </a:t>
            </a:r>
            <a:r>
              <a:rPr lang="en-US" sz="2000" dirty="0" smtClean="0"/>
              <a:t>rapidly </a:t>
            </a:r>
            <a:r>
              <a:rPr lang="en-US" sz="2000" dirty="0"/>
              <a:t>gained popularity, with one million registered users in two </a:t>
            </a:r>
            <a:r>
              <a:rPr lang="en-US" sz="2000" dirty="0" smtClean="0"/>
              <a:t>months</a:t>
            </a:r>
            <a:r>
              <a:rPr lang="sr-Latn-ME" sz="2000" dirty="0" smtClean="0"/>
              <a:t> </a:t>
            </a:r>
            <a:r>
              <a:rPr lang="en-US" sz="2000" dirty="0"/>
              <a:t>10 million in a year, and 1 billion </a:t>
            </a:r>
            <a:r>
              <a:rPr lang="sr-Latn-ME" sz="2000" dirty="0" smtClean="0"/>
              <a:t>until</a:t>
            </a:r>
            <a:r>
              <a:rPr lang="en-US" sz="2000" dirty="0" smtClean="0"/>
              <a:t> </a:t>
            </a:r>
            <a:r>
              <a:rPr lang="en-US" sz="2000" dirty="0"/>
              <a:t>May 2019. </a:t>
            </a:r>
            <a:r>
              <a:rPr lang="sr-Latn-ME" sz="2000" dirty="0" smtClean="0"/>
              <a:t/>
            </a:r>
            <a:br>
              <a:rPr lang="sr-Latn-ME" sz="2000" dirty="0" smtClean="0"/>
            </a:br>
            <a:r>
              <a:rPr lang="sr-Latn-ME" sz="2000" dirty="0"/>
              <a:t/>
            </a:r>
            <a:br>
              <a:rPr lang="sr-Latn-ME" sz="2000" dirty="0"/>
            </a:br>
            <a:r>
              <a:rPr lang="en-US" sz="2000" dirty="0"/>
              <a:t> Although praised for its influence, </a:t>
            </a:r>
            <a:r>
              <a:rPr lang="en-US" sz="2000" dirty="0" err="1"/>
              <a:t>Instagram</a:t>
            </a:r>
            <a:r>
              <a:rPr lang="en-US" sz="2000" dirty="0"/>
              <a:t> has been the subject of criticism, most notably for policy and </a:t>
            </a:r>
            <a:r>
              <a:rPr lang="sr-Latn-ME" sz="2000" dirty="0" smtClean="0"/>
              <a:t>interface</a:t>
            </a:r>
            <a:r>
              <a:rPr lang="en-US" sz="2000" dirty="0"/>
              <a:t> changes, allegations of censorship, and illegal or improper content uploaded by users.</a:t>
            </a:r>
            <a:endParaRPr lang="sr-Latn-ME" sz="22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34578" y="798286"/>
            <a:ext cx="1485477" cy="1473200"/>
          </a:xfrm>
        </p:spPr>
      </p:pic>
    </p:spTree>
    <p:extLst>
      <p:ext uri="{BB962C8B-B14F-4D97-AF65-F5344CB8AC3E}">
        <p14:creationId xmlns:p14="http://schemas.microsoft.com/office/powerpoint/2010/main" val="1238571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smtClean="0"/>
              <a:t>			</a:t>
            </a:r>
            <a:br>
              <a:rPr lang="sr-Latn-ME" dirty="0" smtClean="0"/>
            </a:br>
            <a:r>
              <a:rPr lang="sr-Latn-ME" dirty="0"/>
              <a:t>	</a:t>
            </a:r>
            <a:r>
              <a:rPr lang="sr-Latn-ME" dirty="0" smtClean="0"/>
              <a:t>		</a:t>
            </a:r>
            <a:r>
              <a:rPr lang="en-US" sz="4900" dirty="0"/>
              <a:t>Twitter</a:t>
            </a:r>
            <a:r>
              <a:rPr lang="en-US" dirty="0"/>
              <a:t/>
            </a:r>
            <a:br>
              <a:rPr lang="en-US" dirty="0"/>
            </a:br>
            <a:endParaRPr lang="sr-Latn-ME" dirty="0"/>
          </a:p>
        </p:txBody>
      </p:sp>
      <p:sp>
        <p:nvSpPr>
          <p:cNvPr id="3" name="Content Placeholder 2"/>
          <p:cNvSpPr>
            <a:spLocks noGrp="1"/>
          </p:cNvSpPr>
          <p:nvPr>
            <p:ph idx="1"/>
          </p:nvPr>
        </p:nvSpPr>
        <p:spPr/>
        <p:txBody>
          <a:bodyPr/>
          <a:lstStyle/>
          <a:p>
            <a:endParaRPr lang="sr-Latn-ME" dirty="0" smtClean="0"/>
          </a:p>
          <a:p>
            <a:r>
              <a:rPr lang="sr-Latn-ME" dirty="0" smtClean="0"/>
              <a:t>Twitter </a:t>
            </a:r>
            <a:r>
              <a:rPr lang="en-US" dirty="0" smtClean="0"/>
              <a:t> gained notoriety as a microblogging site that just included text posts of up to 140 characters. </a:t>
            </a:r>
            <a:endParaRPr lang="sr-Latn-ME" dirty="0" smtClean="0"/>
          </a:p>
          <a:p>
            <a:r>
              <a:rPr lang="en-US" dirty="0" smtClean="0"/>
              <a:t>Since its launch in 2006, it has raised that character limit and now lets a user share other media like photos and videos.</a:t>
            </a:r>
            <a:endParaRPr lang="sr-Latn-ME" dirty="0" smtClean="0"/>
          </a:p>
          <a:p>
            <a:r>
              <a:rPr lang="en-US" dirty="0" smtClean="0"/>
              <a:t> With about 330 million monthly active users, it’s not as </a:t>
            </a:r>
            <a:r>
              <a:rPr lang="sr-Latn-ME" dirty="0" smtClean="0"/>
              <a:t>popular </a:t>
            </a:r>
            <a:r>
              <a:rPr lang="en-US" dirty="0" smtClean="0"/>
              <a:t>as Facebook. However, it is still widely used among general consumers. </a:t>
            </a:r>
            <a:endParaRPr lang="sr-Latn-ME" dirty="0" smtClean="0"/>
          </a:p>
          <a:p>
            <a:r>
              <a:rPr lang="en-US" dirty="0" smtClean="0"/>
              <a:t>Additionally, it can be a useful site for interaction, like joining Twitter chats in your industry or responding to customers who have customer service questions.</a:t>
            </a:r>
          </a:p>
          <a:p>
            <a:pPr marL="0" indent="0">
              <a:buNone/>
            </a:pPr>
            <a:endParaRPr lang="sr-Latn-M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6086" y="685800"/>
            <a:ext cx="1485900" cy="1485900"/>
          </a:xfrm>
          <a:prstGeom prst="rect">
            <a:avLst/>
          </a:prstGeom>
        </p:spPr>
      </p:pic>
    </p:spTree>
    <p:extLst>
      <p:ext uri="{BB962C8B-B14F-4D97-AF65-F5344CB8AC3E}">
        <p14:creationId xmlns:p14="http://schemas.microsoft.com/office/powerpoint/2010/main" val="21783103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t>			LINKEDLN</a:t>
            </a:r>
            <a:endParaRPr lang="sr-Latn-ME" dirty="0"/>
          </a:p>
        </p:txBody>
      </p:sp>
      <p:sp>
        <p:nvSpPr>
          <p:cNvPr id="3" name="Content Placeholder 2"/>
          <p:cNvSpPr>
            <a:spLocks noGrp="1"/>
          </p:cNvSpPr>
          <p:nvPr>
            <p:ph idx="1"/>
          </p:nvPr>
        </p:nvSpPr>
        <p:spPr/>
        <p:txBody>
          <a:bodyPr/>
          <a:lstStyle/>
          <a:p>
            <a:endParaRPr lang="sr-Latn-ME" dirty="0" smtClean="0"/>
          </a:p>
          <a:p>
            <a:r>
              <a:rPr lang="sr-Latn-ME" dirty="0" smtClean="0"/>
              <a:t>Linkedln </a:t>
            </a:r>
            <a:r>
              <a:rPr lang="en-US" dirty="0"/>
              <a:t> is the most popular social media site for professional networking</a:t>
            </a:r>
            <a:r>
              <a:rPr lang="en-US" dirty="0" smtClean="0"/>
              <a:t>.</a:t>
            </a:r>
            <a:endParaRPr lang="sr-Latn-ME" dirty="0" smtClean="0"/>
          </a:p>
          <a:p>
            <a:r>
              <a:rPr lang="en-US" dirty="0" smtClean="0"/>
              <a:t> </a:t>
            </a:r>
            <a:r>
              <a:rPr lang="en-US" dirty="0"/>
              <a:t>The platform has over 700 million registered users, with about 300 million active each month</a:t>
            </a:r>
            <a:r>
              <a:rPr lang="en-US" dirty="0" smtClean="0"/>
              <a:t>.</a:t>
            </a:r>
            <a:endParaRPr lang="sr-Latn-ME" dirty="0" smtClean="0"/>
          </a:p>
          <a:p>
            <a:r>
              <a:rPr lang="en-US" dirty="0" smtClean="0"/>
              <a:t> </a:t>
            </a:r>
            <a:r>
              <a:rPr lang="en-US" dirty="0"/>
              <a:t>Launched in 2003, LinkedIn allows a user to add their resumes, connect with others in their industry, and even post and respond to job listings</a:t>
            </a:r>
            <a:r>
              <a:rPr lang="en-US" dirty="0" smtClean="0"/>
              <a:t>.</a:t>
            </a:r>
            <a:endParaRPr lang="sr-Latn-ME" dirty="0" smtClean="0"/>
          </a:p>
          <a:p>
            <a:r>
              <a:rPr lang="en-US" dirty="0" smtClean="0"/>
              <a:t> </a:t>
            </a:r>
            <a:r>
              <a:rPr lang="en-US" dirty="0"/>
              <a:t>In a marketing sense, LinkedIn is often especially useful for B2B businesses. It even offers paid ads and content publishing options.</a:t>
            </a:r>
          </a:p>
          <a:p>
            <a:endParaRPr lang="sr-Latn-M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0970" y="685800"/>
            <a:ext cx="1300843" cy="1300843"/>
          </a:xfrm>
          <a:prstGeom prst="rect">
            <a:avLst/>
          </a:prstGeom>
        </p:spPr>
      </p:pic>
    </p:spTree>
    <p:extLst>
      <p:ext uri="{BB962C8B-B14F-4D97-AF65-F5344CB8AC3E}">
        <p14:creationId xmlns:p14="http://schemas.microsoft.com/office/powerpoint/2010/main" val="551695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7714" y="330200"/>
            <a:ext cx="9601200" cy="1485900"/>
          </a:xfrm>
        </p:spPr>
        <p:txBody>
          <a:bodyPr/>
          <a:lstStyle/>
          <a:p>
            <a:r>
              <a:rPr lang="sr-Latn-ME" dirty="0" smtClean="0"/>
              <a:t>			</a:t>
            </a:r>
            <a:r>
              <a:rPr lang="en-US" dirty="0" smtClean="0"/>
              <a:t>YouTube</a:t>
            </a:r>
            <a:r>
              <a:rPr lang="en-US" dirty="0"/>
              <a:t/>
            </a:r>
            <a:br>
              <a:rPr lang="en-US" dirty="0"/>
            </a:br>
            <a:endParaRPr lang="sr-Latn-ME" dirty="0"/>
          </a:p>
        </p:txBody>
      </p:sp>
      <p:sp>
        <p:nvSpPr>
          <p:cNvPr id="3" name="Content Placeholder 2"/>
          <p:cNvSpPr>
            <a:spLocks noGrp="1"/>
          </p:cNvSpPr>
          <p:nvPr>
            <p:ph idx="1"/>
          </p:nvPr>
        </p:nvSpPr>
        <p:spPr/>
        <p:txBody>
          <a:bodyPr/>
          <a:lstStyle/>
          <a:p>
            <a:r>
              <a:rPr lang="sr-Latn-ME" dirty="0" smtClean="0"/>
              <a:t>YouTube</a:t>
            </a:r>
            <a:r>
              <a:rPr lang="en-US" dirty="0"/>
              <a:t> isn’t just the most popular video-sharing website in the world. It’s also the second most popular search engine behind Google. </a:t>
            </a:r>
            <a:endParaRPr lang="sr-Latn-ME" dirty="0" smtClean="0"/>
          </a:p>
          <a:p>
            <a:r>
              <a:rPr lang="en-US" dirty="0" smtClean="0"/>
              <a:t>The </a:t>
            </a:r>
            <a:r>
              <a:rPr lang="en-US" dirty="0"/>
              <a:t>company was founded in 2005 and was eventually bought by Google</a:t>
            </a:r>
            <a:r>
              <a:rPr lang="en-US" dirty="0" smtClean="0"/>
              <a:t>.</a:t>
            </a:r>
            <a:endParaRPr lang="sr-Latn-ME" dirty="0" smtClean="0"/>
          </a:p>
          <a:p>
            <a:r>
              <a:rPr lang="en-US" dirty="0" smtClean="0"/>
              <a:t> </a:t>
            </a:r>
            <a:r>
              <a:rPr lang="en-US" dirty="0"/>
              <a:t>YouTube has over 2 billion logged-in visitors per month. There are even more who visit the site and watch videos without signing into their own account</a:t>
            </a:r>
            <a:r>
              <a:rPr lang="en-US" dirty="0" smtClean="0"/>
              <a:t>.</a:t>
            </a:r>
            <a:endParaRPr lang="sr-Latn-ME" dirty="0" smtClean="0"/>
          </a:p>
          <a:p>
            <a:r>
              <a:rPr lang="en-US" dirty="0" smtClean="0"/>
              <a:t> </a:t>
            </a:r>
            <a:r>
              <a:rPr lang="en-US" dirty="0"/>
              <a:t>Basically, any business that wants to use video marketing can use YouTube to reach a wide audience. </a:t>
            </a:r>
            <a:endParaRPr lang="sr-Latn-ME" dirty="0" smtClean="0"/>
          </a:p>
          <a:p>
            <a:r>
              <a:rPr lang="en-US" dirty="0" smtClean="0"/>
              <a:t>The </a:t>
            </a:r>
            <a:r>
              <a:rPr lang="en-US" dirty="0"/>
              <a:t>site also provides analytics, facilitates interaction between users, and lets you embed videos in other websites.</a:t>
            </a:r>
          </a:p>
          <a:p>
            <a:endParaRPr lang="sr-Latn-M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6386" y="319314"/>
            <a:ext cx="1496786" cy="1496786"/>
          </a:xfrm>
          <a:prstGeom prst="rect">
            <a:avLst/>
          </a:prstGeom>
        </p:spPr>
      </p:pic>
    </p:spTree>
    <p:extLst>
      <p:ext uri="{BB962C8B-B14F-4D97-AF65-F5344CB8AC3E}">
        <p14:creationId xmlns:p14="http://schemas.microsoft.com/office/powerpoint/2010/main" val="127389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6200" y="546100"/>
            <a:ext cx="9601200" cy="1485900"/>
          </a:xfrm>
        </p:spPr>
        <p:txBody>
          <a:bodyPr/>
          <a:lstStyle/>
          <a:p>
            <a:r>
              <a:rPr lang="sr-Latn-ME" dirty="0" smtClean="0"/>
              <a:t>			</a:t>
            </a:r>
            <a:br>
              <a:rPr lang="sr-Latn-ME" dirty="0" smtClean="0"/>
            </a:br>
            <a:r>
              <a:rPr lang="sr-Latn-ME" dirty="0"/>
              <a:t>	</a:t>
            </a:r>
            <a:r>
              <a:rPr lang="sr-Latn-ME" dirty="0" smtClean="0"/>
              <a:t>		WhatsApp</a:t>
            </a:r>
            <a:endParaRPr lang="sr-Latn-ME" dirty="0"/>
          </a:p>
        </p:txBody>
      </p:sp>
      <p:sp>
        <p:nvSpPr>
          <p:cNvPr id="3" name="Content Placeholder 2"/>
          <p:cNvSpPr>
            <a:spLocks noGrp="1"/>
          </p:cNvSpPr>
          <p:nvPr>
            <p:ph idx="1"/>
          </p:nvPr>
        </p:nvSpPr>
        <p:spPr/>
        <p:txBody>
          <a:bodyPr/>
          <a:lstStyle/>
          <a:p>
            <a:r>
              <a:rPr lang="sr-Latn-ME" dirty="0" smtClean="0"/>
              <a:t>WhatsApp</a:t>
            </a:r>
            <a:r>
              <a:rPr lang="en-US" dirty="0"/>
              <a:t> is a popular mobile messaging app</a:t>
            </a:r>
            <a:r>
              <a:rPr lang="en-US" dirty="0" smtClean="0"/>
              <a:t>.</a:t>
            </a:r>
            <a:endParaRPr lang="sr-Latn-ME" dirty="0" smtClean="0"/>
          </a:p>
          <a:p>
            <a:r>
              <a:rPr lang="en-US" dirty="0" smtClean="0"/>
              <a:t> </a:t>
            </a:r>
            <a:r>
              <a:rPr lang="en-US" dirty="0"/>
              <a:t>You can use it to send images, texts, documents, audio, and video content to another user individually or in groups</a:t>
            </a:r>
            <a:r>
              <a:rPr lang="en-US" dirty="0" smtClean="0"/>
              <a:t>.</a:t>
            </a:r>
            <a:endParaRPr lang="sr-Latn-ME" dirty="0" smtClean="0"/>
          </a:p>
          <a:p>
            <a:r>
              <a:rPr lang="en-US" dirty="0" smtClean="0"/>
              <a:t> </a:t>
            </a:r>
            <a:r>
              <a:rPr lang="en-US" dirty="0"/>
              <a:t>Launched in 2010, the company is now owned by Facebook along with </a:t>
            </a:r>
            <a:r>
              <a:rPr lang="en-US" dirty="0" err="1"/>
              <a:t>Instagram</a:t>
            </a:r>
            <a:r>
              <a:rPr lang="en-US" dirty="0"/>
              <a:t>. </a:t>
            </a:r>
            <a:endParaRPr lang="sr-Latn-ME" dirty="0" smtClean="0"/>
          </a:p>
          <a:p>
            <a:r>
              <a:rPr lang="en-US" dirty="0" err="1" smtClean="0"/>
              <a:t>WhatsApp</a:t>
            </a:r>
            <a:r>
              <a:rPr lang="en-US" dirty="0" smtClean="0"/>
              <a:t> </a:t>
            </a:r>
            <a:r>
              <a:rPr lang="en-US" dirty="0"/>
              <a:t>now has more than 2 billion monthly active users. </a:t>
            </a:r>
            <a:endParaRPr lang="sr-Latn-ME" dirty="0" smtClean="0"/>
          </a:p>
          <a:p>
            <a:r>
              <a:rPr lang="en-US" dirty="0" smtClean="0"/>
              <a:t>Small </a:t>
            </a:r>
            <a:r>
              <a:rPr lang="en-US" dirty="0"/>
              <a:t>businesses can use the app to easily communicate with customers and prospects on a personal level.</a:t>
            </a:r>
          </a:p>
          <a:p>
            <a:endParaRPr lang="sr-Latn-M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4858" y="685800"/>
            <a:ext cx="1346200" cy="1346200"/>
          </a:xfrm>
          <a:prstGeom prst="rect">
            <a:avLst/>
          </a:prstGeom>
        </p:spPr>
      </p:pic>
    </p:spTree>
    <p:extLst>
      <p:ext uri="{BB962C8B-B14F-4D97-AF65-F5344CB8AC3E}">
        <p14:creationId xmlns:p14="http://schemas.microsoft.com/office/powerpoint/2010/main" val="2395233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125</TotalTime>
  <Words>265</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Franklin Gothic Book</vt:lpstr>
      <vt:lpstr>Linux Libertine</vt:lpstr>
      <vt:lpstr>Crop</vt:lpstr>
      <vt:lpstr>SOCIAL NETWORKING SITES</vt:lpstr>
      <vt:lpstr>   INTRODUCTION</vt:lpstr>
      <vt:lpstr>   INVENTOR</vt:lpstr>
      <vt:lpstr>       FACEBOOK  </vt:lpstr>
      <vt:lpstr>       INSTAGRAM   Instagram is an American photo and video sharing social networking site owned by Facebook created by Kevin Systrom and Mike Krieger and originally launched  in October 2010   It rapidly gained popularity, with one million registered users in two months 10 million in a year, and 1 billion until May 2019.    Although praised for its influence, Instagram has been the subject of criticism, most notably for policy and interface changes, allegations of censorship, and illegal or improper content uploaded by users.</vt:lpstr>
      <vt:lpstr>       Twitter </vt:lpstr>
      <vt:lpstr>   LINKEDLN</vt:lpstr>
      <vt:lpstr>   YouTube </vt:lpstr>
      <vt:lpstr>       WhatsApp</vt:lpstr>
      <vt:lpstr>        Viber </vt:lpstr>
      <vt:lpstr> FUN, BUSSINESS, EDUCATION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NETWORKING SITES</dc:title>
  <dc:creator>Zeko</dc:creator>
  <cp:lastModifiedBy>Zeko</cp:lastModifiedBy>
  <cp:revision>13</cp:revision>
  <dcterms:created xsi:type="dcterms:W3CDTF">2020-09-11T20:12:48Z</dcterms:created>
  <dcterms:modified xsi:type="dcterms:W3CDTF">2020-09-15T13:13:41Z</dcterms:modified>
</cp:coreProperties>
</file>