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3"/>
  </p:notesMasterIdLst>
  <p:sldIdLst>
    <p:sldId id="264" r:id="rId2"/>
    <p:sldId id="265" r:id="rId3"/>
    <p:sldId id="270" r:id="rId4"/>
    <p:sldId id="267" r:id="rId5"/>
    <p:sldId id="271" r:id="rId6"/>
    <p:sldId id="272" r:id="rId7"/>
    <p:sldId id="288" r:id="rId8"/>
    <p:sldId id="273" r:id="rId9"/>
    <p:sldId id="274" r:id="rId10"/>
    <p:sldId id="275" r:id="rId11"/>
    <p:sldId id="276" r:id="rId12"/>
    <p:sldId id="277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08-Nov-17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61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DBE9109F-7888-4136-9B3E-20BAA6C67FDD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D019C4-B6E4-4D6E-8D97-DE5AADDB81FB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427D46-938B-4917-9A18-B9553131B127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E8E999-636C-4132-B432-58E8E3545225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737B5D-88E8-4FB1-92E3-A99C2603A8BF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28365F-66F6-4C2C-805D-D761C4C152B0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0D4DF9-2F56-4D96-955D-9D8A8FD77192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645426-41CC-48C7-8912-28FA9F671D15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8E8EB-FB91-4281-B0DF-EB4740A3C534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2D98C5-E4C2-4F70-ADD4-97D4687DC8EF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FA3DB0-F3E2-4ACF-A3C7-629DBE7AFDA0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FDBC619-B21B-4578-B6F2-943438C3904D}" type="datetime1">
              <a:rPr lang="en-US" smtClean="0"/>
              <a:pPr/>
              <a:t>08-Nov-17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727200" y="5181600"/>
            <a:ext cx="5712179" cy="79022"/>
          </a:xfrm>
        </p:spPr>
        <p:txBody>
          <a:bodyPr>
            <a:normAutofit fontScale="25000" lnSpcReduction="20000"/>
          </a:bodyPr>
          <a:lstStyle/>
          <a:p>
            <a:endParaRPr lang="en-US" sz="3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1727201" y="1295400"/>
            <a:ext cx="5723468" cy="2327625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pic>
        <p:nvPicPr>
          <p:cNvPr id="5" name="Picture 4" descr="Branko Miljkovi&amp;cacute; - Balada Ohridskim tamburašim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609600"/>
            <a:ext cx="4724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066800" y="1435525"/>
            <a:ext cx="69342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Mudrosti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jači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će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prvi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posustati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!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Samo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nitkovi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znaju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šta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poezija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Kradljivci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vatre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nimalo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umiljati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Vezani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jarbol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lađe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koju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Podvodna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pesma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javom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opasnija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Onesvešćeno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sunce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u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zrelom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voću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će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znati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zameni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poljubac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što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pepeo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odmara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Ali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niko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posle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neće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imati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Snagu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koja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slavujima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udvara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Kad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isto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pevati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umirati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https://encrypted-tbn2.gstatic.com/images?q=tbn:ANd9GcRXY5j9fKqXNNcS4t1bWegzke14n0xpXNQyy7vKqYNlgpxNPwLTV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981200"/>
            <a:ext cx="2285999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066800" y="1209958"/>
            <a:ext cx="69342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Smrtonosan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život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al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smrti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odoleva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Jedna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strašna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bolest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meni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će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zvati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Mnogo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smo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patili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I,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evo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sad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peva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Pripitomljeni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pakao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Nek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srce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okleva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Isto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pevati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umirati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https://encrypted-tbn1.gstatic.com/images?q=tbn:ANd9GcQ0PTKTDUJfkYlSoMKtimfuXageddtggugquOJ7CZ5ohQQq9Pr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8969" y="3505200"/>
            <a:ext cx="49053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9200" y="914400"/>
            <a:ext cx="6248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 smtClean="0"/>
              <a:t>Balada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ohridskim</a:t>
            </a:r>
            <a:r>
              <a:rPr lang="en-US" sz="2000" b="1" dirty="0" smtClean="0"/>
              <a:t> t</a:t>
            </a:r>
            <a:r>
              <a:rPr lang="sr-Latn-CS" sz="2000" b="1" dirty="0" smtClean="0"/>
              <a:t>amburašima</a:t>
            </a:r>
            <a:r>
              <a:rPr lang="en-US" sz="2000" b="1" dirty="0" smtClean="0"/>
              <a:t> je </a:t>
            </a:r>
            <a:r>
              <a:rPr lang="en-US" sz="2000" b="1" dirty="0" err="1" smtClean="0"/>
              <a:t>pisana</a:t>
            </a:r>
            <a:r>
              <a:rPr lang="en-US" sz="2000" b="1" dirty="0" smtClean="0"/>
              <a:t> u </a:t>
            </a:r>
            <a:r>
              <a:rPr lang="en-US" sz="2000" b="1" dirty="0" err="1" smtClean="0"/>
              <a:t>formi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francuske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balade</a:t>
            </a:r>
            <a:r>
              <a:rPr lang="en-US" sz="2000" dirty="0" smtClean="0"/>
              <a:t>, </a:t>
            </a:r>
            <a:r>
              <a:rPr lang="en-US" sz="2000" dirty="0" err="1" smtClean="0"/>
              <a:t>koja</a:t>
            </a:r>
            <a:r>
              <a:rPr lang="en-US" sz="2000" dirty="0" smtClean="0"/>
              <a:t> se </a:t>
            </a:r>
            <a:r>
              <a:rPr lang="en-US" sz="2000" dirty="0" err="1" smtClean="0"/>
              <a:t>sastoji</a:t>
            </a:r>
            <a:r>
              <a:rPr lang="en-US" sz="2000" dirty="0" smtClean="0"/>
              <a:t> </a:t>
            </a:r>
            <a:r>
              <a:rPr lang="en-US" sz="2000" dirty="0" err="1" smtClean="0"/>
              <a:t>od</a:t>
            </a:r>
            <a:r>
              <a:rPr lang="en-US" sz="2000" dirty="0" smtClean="0"/>
              <a:t> </a:t>
            </a:r>
            <a:r>
              <a:rPr lang="en-US" sz="2000" dirty="0" err="1" smtClean="0"/>
              <a:t>četiri</a:t>
            </a:r>
            <a:r>
              <a:rPr lang="en-US" sz="2000" dirty="0" smtClean="0"/>
              <a:t> </a:t>
            </a:r>
            <a:r>
              <a:rPr lang="en-US" sz="2000" dirty="0" err="1" smtClean="0"/>
              <a:t>strofe</a:t>
            </a:r>
            <a:r>
              <a:rPr lang="en-US" sz="2000" dirty="0" smtClean="0"/>
              <a:t> </a:t>
            </a:r>
            <a:r>
              <a:rPr lang="en-US" sz="2000" dirty="0" err="1" smtClean="0"/>
              <a:t>propraćene</a:t>
            </a:r>
            <a:r>
              <a:rPr lang="en-US" sz="2000" dirty="0" smtClean="0"/>
              <a:t> </a:t>
            </a:r>
            <a:r>
              <a:rPr lang="en-US" sz="2000" dirty="0" err="1" smtClean="0"/>
              <a:t>refrenom</a:t>
            </a:r>
            <a:r>
              <a:rPr lang="en-US" sz="2000" dirty="0" smtClean="0"/>
              <a:t>, </a:t>
            </a:r>
            <a:r>
              <a:rPr lang="en-US" sz="2000" dirty="0" err="1" smtClean="0"/>
              <a:t>od</a:t>
            </a:r>
            <a:r>
              <a:rPr lang="en-US" sz="2000" dirty="0" smtClean="0"/>
              <a:t> </a:t>
            </a:r>
            <a:r>
              <a:rPr lang="en-US" sz="2000" dirty="0" err="1" smtClean="0"/>
              <a:t>kojih</a:t>
            </a:r>
            <a:r>
              <a:rPr lang="en-US" sz="2000" dirty="0" smtClean="0"/>
              <a:t> </a:t>
            </a:r>
            <a:r>
              <a:rPr lang="en-US" sz="2000" dirty="0" err="1" smtClean="0"/>
              <a:t>prve</a:t>
            </a:r>
            <a:r>
              <a:rPr lang="en-US" sz="2000" dirty="0" smtClean="0"/>
              <a:t> tri </a:t>
            </a:r>
            <a:r>
              <a:rPr lang="en-US" sz="2000" dirty="0" err="1" smtClean="0"/>
              <a:t>strofe</a:t>
            </a:r>
            <a:r>
              <a:rPr lang="en-US" sz="2000" dirty="0" smtClean="0"/>
              <a:t> </a:t>
            </a:r>
            <a:r>
              <a:rPr lang="en-US" sz="2000" dirty="0" err="1" smtClean="0"/>
              <a:t>imaju</a:t>
            </a:r>
            <a:r>
              <a:rPr lang="en-US" sz="2000" dirty="0" smtClean="0"/>
              <a:t> </a:t>
            </a:r>
            <a:r>
              <a:rPr lang="en-US" sz="2000" dirty="0" err="1" smtClean="0"/>
              <a:t>po</a:t>
            </a:r>
            <a:r>
              <a:rPr lang="en-US" sz="2000" dirty="0" smtClean="0"/>
              <a:t> </a:t>
            </a:r>
            <a:r>
              <a:rPr lang="en-US" sz="2000" dirty="0" err="1" smtClean="0"/>
              <a:t>deset</a:t>
            </a:r>
            <a:r>
              <a:rPr lang="en-US" sz="2000" dirty="0" smtClean="0"/>
              <a:t> </a:t>
            </a:r>
            <a:r>
              <a:rPr lang="en-US" sz="2000" dirty="0" err="1" smtClean="0"/>
              <a:t>stihova</a:t>
            </a:r>
            <a:r>
              <a:rPr lang="en-US" sz="2000" dirty="0" smtClean="0"/>
              <a:t>, a </a:t>
            </a:r>
            <a:r>
              <a:rPr lang="en-US" sz="2000" dirty="0" err="1" smtClean="0"/>
              <a:t>poslednja</a:t>
            </a:r>
            <a:r>
              <a:rPr lang="en-US" sz="2000" dirty="0" smtClean="0"/>
              <a:t> pet </a:t>
            </a:r>
            <a:r>
              <a:rPr lang="en-US" sz="2000" dirty="0" err="1" smtClean="0"/>
              <a:t>stihova</a:t>
            </a:r>
            <a:r>
              <a:rPr lang="en-US" sz="2000" dirty="0" smtClean="0"/>
              <a:t>. </a:t>
            </a:r>
            <a:r>
              <a:rPr lang="en-US" sz="2000" dirty="0" err="1" smtClean="0"/>
              <a:t>Poslednja</a:t>
            </a:r>
            <a:r>
              <a:rPr lang="en-US" sz="2000" dirty="0" smtClean="0"/>
              <a:t> </a:t>
            </a:r>
            <a:r>
              <a:rPr lang="en-US" sz="2000" dirty="0" err="1" smtClean="0"/>
              <a:t>strofa</a:t>
            </a:r>
            <a:r>
              <a:rPr lang="en-US" sz="2000" dirty="0" smtClean="0"/>
              <a:t> </a:t>
            </a:r>
            <a:r>
              <a:rPr lang="en-US" sz="2000" dirty="0" err="1" smtClean="0"/>
              <a:t>predstavlja</a:t>
            </a:r>
            <a:r>
              <a:rPr lang="en-US" sz="2000" dirty="0" smtClean="0"/>
              <a:t> </a:t>
            </a:r>
            <a:r>
              <a:rPr lang="en-US" sz="2000" dirty="0" err="1" smtClean="0"/>
              <a:t>smisaono</a:t>
            </a:r>
            <a:r>
              <a:rPr lang="en-US" sz="2000" dirty="0" smtClean="0"/>
              <a:t> </a:t>
            </a:r>
            <a:r>
              <a:rPr lang="en-US" sz="2000" dirty="0" err="1" smtClean="0"/>
              <a:t>težište</a:t>
            </a:r>
            <a:r>
              <a:rPr lang="en-US" sz="2000" dirty="0" smtClean="0"/>
              <a:t> </a:t>
            </a:r>
            <a:r>
              <a:rPr lang="en-US" sz="2000" dirty="0" err="1" smtClean="0"/>
              <a:t>pesme</a:t>
            </a:r>
            <a:r>
              <a:rPr lang="en-US" sz="2000" dirty="0" smtClean="0"/>
              <a:t>, a </a:t>
            </a:r>
            <a:r>
              <a:rPr lang="en-US" sz="2000" dirty="0" err="1" smtClean="0"/>
              <a:t>refren</a:t>
            </a:r>
            <a:r>
              <a:rPr lang="en-US" sz="2000" dirty="0" smtClean="0"/>
              <a:t> u </a:t>
            </a:r>
            <a:r>
              <a:rPr lang="en-US" sz="2000" dirty="0" err="1" smtClean="0"/>
              <a:t>njoj</a:t>
            </a:r>
            <a:r>
              <a:rPr lang="en-US" sz="2000" dirty="0" smtClean="0"/>
              <a:t> </a:t>
            </a:r>
            <a:r>
              <a:rPr lang="en-US" sz="2000" dirty="0" err="1" smtClean="0"/>
              <a:t>dobija</a:t>
            </a:r>
            <a:r>
              <a:rPr lang="en-US" sz="2000" dirty="0" smtClean="0"/>
              <a:t> </a:t>
            </a:r>
            <a:r>
              <a:rPr lang="en-US" sz="2000" dirty="0" err="1" smtClean="0"/>
              <a:t>bitnu</a:t>
            </a:r>
            <a:r>
              <a:rPr lang="en-US" sz="2000" dirty="0" smtClean="0"/>
              <a:t> </a:t>
            </a:r>
            <a:r>
              <a:rPr lang="en-US" sz="2000" dirty="0" err="1" smtClean="0"/>
              <a:t>ulogu</a:t>
            </a:r>
            <a:r>
              <a:rPr lang="en-US" sz="2000" dirty="0" smtClean="0"/>
              <a:t> u </a:t>
            </a:r>
            <a:r>
              <a:rPr lang="en-US" sz="2000" dirty="0" err="1" smtClean="0"/>
              <a:t>poentiranju</a:t>
            </a:r>
            <a:r>
              <a:rPr lang="en-US" sz="2000" dirty="0" smtClean="0"/>
              <a:t>. </a:t>
            </a:r>
            <a:endParaRPr lang="sr-Latn-CS" sz="2000" dirty="0" smtClean="0"/>
          </a:p>
          <a:p>
            <a:pPr algn="just"/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286000" y="3048000"/>
            <a:ext cx="5715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Balada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ohridskim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trubadurima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napisana</a:t>
            </a:r>
            <a:r>
              <a:rPr lang="en-US" sz="2000" b="1" dirty="0" smtClean="0"/>
              <a:t> je u </a:t>
            </a:r>
            <a:r>
              <a:rPr lang="en-US" sz="2000" b="1" dirty="0" err="1" smtClean="0"/>
              <a:t>vozu</a:t>
            </a:r>
            <a:r>
              <a:rPr lang="en-US" sz="2000" dirty="0" smtClean="0"/>
              <a:t>, </a:t>
            </a:r>
            <a:r>
              <a:rPr lang="en-US" sz="2000" b="1" dirty="0" err="1" smtClean="0"/>
              <a:t>po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povratku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Ohridskog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jezera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gd</a:t>
            </a:r>
            <a:r>
              <a:rPr lang="sr-Latn-CS" sz="2000" b="1" dirty="0" smtClean="0"/>
              <a:t>j</a:t>
            </a:r>
            <a:r>
              <a:rPr lang="en-US" sz="2000" b="1" dirty="0" smtClean="0"/>
              <a:t>e je</a:t>
            </a:r>
            <a:r>
              <a:rPr lang="en-US" sz="2000" dirty="0" smtClean="0"/>
              <a:t> </a:t>
            </a:r>
            <a:r>
              <a:rPr lang="en-US" sz="2000" b="1" dirty="0" err="1" smtClean="0"/>
              <a:t>autor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ove</a:t>
            </a:r>
            <a:r>
              <a:rPr lang="en-US" sz="2000" b="1" dirty="0" smtClean="0"/>
              <a:t> p</a:t>
            </a:r>
            <a:r>
              <a:rPr lang="sr-Latn-CS" sz="2000" b="1" dirty="0" smtClean="0"/>
              <a:t>j</a:t>
            </a:r>
            <a:r>
              <a:rPr lang="en-US" sz="2000" b="1" dirty="0" err="1" smtClean="0"/>
              <a:t>esme</a:t>
            </a:r>
            <a:r>
              <a:rPr lang="en-US" sz="2000" b="1" dirty="0" smtClean="0"/>
              <a:t> do </a:t>
            </a:r>
            <a:r>
              <a:rPr lang="en-US" sz="2000" b="1" dirty="0" err="1" smtClean="0"/>
              <a:t>zore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uživao</a:t>
            </a:r>
            <a:r>
              <a:rPr lang="en-US" sz="2000" b="1" dirty="0" smtClean="0"/>
              <a:t> u </a:t>
            </a:r>
            <a:r>
              <a:rPr lang="en-US" sz="2000" b="1" dirty="0" err="1" smtClean="0"/>
              <a:t>muzici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tamošnjeg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orkestra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0500" y="457200"/>
            <a:ext cx="8775700" cy="5765800"/>
          </a:xfrm>
        </p:spPr>
        <p:txBody>
          <a:bodyPr/>
          <a:lstStyle/>
          <a:p>
            <a:r>
              <a:rPr lang="en-US" sz="2800" dirty="0" smtClean="0"/>
              <a:t>Da je </a:t>
            </a:r>
            <a:r>
              <a:rPr lang="en-US" sz="2800" dirty="0" err="1" smtClean="0"/>
              <a:t>pjesma</a:t>
            </a:r>
            <a:r>
              <a:rPr lang="en-US" sz="2800" dirty="0" smtClean="0"/>
              <a:t> </a:t>
            </a:r>
            <a:r>
              <a:rPr lang="sr-Latn-ME" sz="2800" dirty="0" smtClean="0"/>
              <a:t>iznenadna provala inspiracije (nadahnuća) pod dejstvom muzike i pjevanja ohridskih trubadura, može se zaključiti iz same pjesme.</a:t>
            </a:r>
          </a:p>
          <a:p>
            <a:r>
              <a:rPr lang="sr-Latn-ME" sz="2800" dirty="0" smtClean="0"/>
              <a:t>Pjesma </a:t>
            </a:r>
            <a:r>
              <a:rPr lang="sr-Latn-ME" sz="2800" b="1" dirty="0" smtClean="0"/>
              <a:t>počinje obraćanjem „mudrosti</a:t>
            </a:r>
            <a:r>
              <a:rPr lang="sr-Latn-ME" sz="2800" dirty="0" smtClean="0"/>
              <a:t>“, zatim je uslijedilo </a:t>
            </a:r>
            <a:r>
              <a:rPr lang="sr-Latn-ME" sz="2800" b="1" dirty="0" smtClean="0"/>
              <a:t>obraćanje starcima</a:t>
            </a:r>
            <a:r>
              <a:rPr lang="sr-Latn-ME" sz="2800" dirty="0" smtClean="0"/>
              <a:t>, potom </a:t>
            </a:r>
            <a:r>
              <a:rPr lang="sr-Latn-ME" sz="2800" b="1" dirty="0" smtClean="0"/>
              <a:t>ptici</a:t>
            </a:r>
            <a:r>
              <a:rPr lang="sr-Latn-ME" sz="2800" dirty="0" smtClean="0"/>
              <a:t> i, na kraju, imamo </a:t>
            </a:r>
            <a:r>
              <a:rPr lang="sr-Latn-ME" sz="2800" b="1" dirty="0" smtClean="0"/>
              <a:t>usredsređivanje na „kradljivce vizija“.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95475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762000"/>
            <a:ext cx="8775700" cy="5461000"/>
          </a:xfrm>
        </p:spPr>
        <p:txBody>
          <a:bodyPr/>
          <a:lstStyle/>
          <a:p>
            <a:r>
              <a:rPr lang="sr-Latn-ME" sz="2800" b="1" dirty="0" smtClean="0"/>
              <a:t>Obraćanje mudrosti </a:t>
            </a:r>
            <a:r>
              <a:rPr lang="sr-Latn-ME" sz="2800" dirty="0" smtClean="0"/>
              <a:t>na samom početku, ponovljeno je i u prvom stihu treće strofe, izrečeno u pijanstvu duše, može se odnositi na te divne starce, na ono što dolazi sa njihovim životnim iskustvom, sa iskustvom njihove pjesme.</a:t>
            </a:r>
          </a:p>
          <a:p>
            <a:r>
              <a:rPr lang="sr-Latn-ME" sz="2800" b="1" dirty="0" smtClean="0"/>
              <a:t>Pred onim što oni jesu u toj svojoj neponovljivosti i zore sviću neiskusne</a:t>
            </a:r>
            <a:r>
              <a:rPr lang="sr-Latn-ME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14507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533400"/>
            <a:ext cx="8775700" cy="5689600"/>
          </a:xfrm>
        </p:spPr>
        <p:txBody>
          <a:bodyPr/>
          <a:lstStyle/>
          <a:p>
            <a:r>
              <a:rPr lang="sr-Latn-ME" sz="2800" dirty="0" smtClean="0"/>
              <a:t>Opčinjenost zapljuskuje sva pjesnikova čula tako snažno (čulo vida, sluha, mirisa i dodira) da se pjesnikovo biće osjeća nemoćnim da bilo šta kaže i riječju izrazi jer se svaka riječ doživljava kao nemoć u odnosu na unutrašnje energije.</a:t>
            </a:r>
          </a:p>
          <a:p>
            <a:r>
              <a:rPr lang="sr-Latn-ME" sz="2800" dirty="0" smtClean="0"/>
              <a:t>Iz tih razloga lirski subjekat je upućen na ćutanje i konstataciju: „Na obične reči više nemam pravo!“</a:t>
            </a:r>
          </a:p>
          <a:p>
            <a:r>
              <a:rPr lang="sr-Latn-ME" sz="2800" dirty="0" smtClean="0"/>
              <a:t>Zatim trenutak obraćanja prelazi u ushićenje, zanos gdje su se povezale zvijezde na nebu i     metafore u glavi, tj. čulno i apstraktno. (konkretno se poredi sa apstraktnim</a:t>
            </a:r>
            <a:r>
              <a:rPr lang="sr-Latn-ME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060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457200"/>
            <a:ext cx="8775700" cy="5765800"/>
          </a:xfrm>
        </p:spPr>
        <p:txBody>
          <a:bodyPr/>
          <a:lstStyle/>
          <a:p>
            <a:r>
              <a:rPr lang="sr-Latn-ME" dirty="0" smtClean="0"/>
              <a:t> </a:t>
            </a:r>
            <a:r>
              <a:rPr lang="sr-Latn-ME" sz="2800" dirty="0" smtClean="0"/>
              <a:t>Stih: „Što je visoko, iščezne, što je nisko, istruli“ djeluje neočekivano u odnosu na kontekst.</a:t>
            </a:r>
          </a:p>
          <a:p>
            <a:r>
              <a:rPr lang="sr-Latn-ME" sz="2800" dirty="0" smtClean="0"/>
              <a:t>Kao da je pjesma trubadura pokrenula misao o prolaznosti i trošnosti svega, bilo da je eterično ili materijalno.</a:t>
            </a:r>
          </a:p>
          <a:p>
            <a:r>
              <a:rPr lang="sr-Latn-ME" sz="2800" dirty="0" smtClean="0"/>
              <a:t>Ono prvo („što je visoko“) došlo je sa fenomenom rasprskavanja zvijezda, čiji se trag svjetlosti gubi, a druga mogućnost je asocijacija na pticu: ako krene u visine , iščeznuće; ako se opredijeli za silazak , za zemaljsko istruliće.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0691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609600"/>
            <a:ext cx="8775700" cy="5613400"/>
          </a:xfrm>
        </p:spPr>
        <p:txBody>
          <a:bodyPr/>
          <a:lstStyle/>
          <a:p>
            <a:r>
              <a:rPr lang="sr-Latn-ME" sz="2800" dirty="0" smtClean="0"/>
              <a:t>Prostor između „visokog“ i „niskog“ može popuniti samo </a:t>
            </a:r>
            <a:r>
              <a:rPr lang="sr-Latn-ME" sz="2800" b="1" dirty="0" smtClean="0"/>
              <a:t>pjesma divnih staraca.</a:t>
            </a:r>
          </a:p>
          <a:p>
            <a:r>
              <a:rPr lang="sr-Latn-ME" sz="2800" dirty="0" smtClean="0"/>
              <a:t>„</a:t>
            </a:r>
            <a:r>
              <a:rPr lang="sr-Latn-ME" sz="2800" b="1" dirty="0" smtClean="0"/>
              <a:t>Ptico, dovešću te do reči. Ali vrati</a:t>
            </a:r>
          </a:p>
          <a:p>
            <a:pPr marL="0" indent="0">
              <a:buNone/>
            </a:pPr>
            <a:r>
              <a:rPr lang="sr-Latn-ME" sz="2800" b="1" dirty="0"/>
              <a:t> </a:t>
            </a:r>
            <a:r>
              <a:rPr lang="sr-Latn-ME" sz="2800" b="1" dirty="0" smtClean="0"/>
              <a:t>    Pozajmljeni plamen. Pepeo ne huli</a:t>
            </a:r>
            <a:r>
              <a:rPr lang="sr-Latn-ME" sz="2800" dirty="0" smtClean="0"/>
              <a:t>...“</a:t>
            </a:r>
          </a:p>
          <a:p>
            <a:pPr marL="0" indent="0">
              <a:buNone/>
            </a:pPr>
            <a:r>
              <a:rPr lang="sr-Latn-ME" sz="2800" dirty="0" smtClean="0"/>
              <a:t>Riječ je pjesnikov ideal: ona treba da osmisli pticu (stvarnost), jer ono što nije našlo mjesto u riječi i ne postoji.</a:t>
            </a:r>
          </a:p>
          <a:p>
            <a:pPr marL="0" indent="0">
              <a:buNone/>
            </a:pPr>
            <a:r>
              <a:rPr lang="sr-Latn-ME" sz="2800" dirty="0" smtClean="0"/>
              <a:t>Rađanje ptice iz riječi  jeste izraz njenog vaskrsavanja, ali nakon toga kao da ostaje pepeo, ništa.   (II tumačenje mit o ptici feniks)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81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457200"/>
            <a:ext cx="8775700" cy="5765800"/>
          </a:xfrm>
        </p:spPr>
        <p:txBody>
          <a:bodyPr/>
          <a:lstStyle/>
          <a:p>
            <a:r>
              <a:rPr lang="sr-Latn-ME" sz="2800" dirty="0" smtClean="0"/>
              <a:t>Pjevanje nije ništa drugo do propovijedanje unutrašnje vatre.</a:t>
            </a:r>
          </a:p>
          <a:p>
            <a:r>
              <a:rPr lang="sr-Latn-ME" sz="2800" dirty="0" smtClean="0"/>
              <a:t>Prva strofa: pjesnik je okrenut  prema trubadurima i sve poprima opšti (univerzalni smisao; </a:t>
            </a:r>
          </a:p>
          <a:p>
            <a:r>
              <a:rPr lang="sr-Latn-ME" sz="2800" dirty="0" smtClean="0"/>
              <a:t>U drugoj strofi pjesnik se okreće sebi, naglašava svoje lično iskustvo i shvatanje o nastojanju pjesme i sudbini pjesnika (</a:t>
            </a:r>
            <a:r>
              <a:rPr lang="sr-Latn-ME" sz="2800" i="1" dirty="0" smtClean="0"/>
              <a:t>stojim, kljuju me</a:t>
            </a:r>
            <a:r>
              <a:rPr lang="sr-Latn-ME" sz="2800" dirty="0" smtClean="0"/>
              <a:t>);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1899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381000"/>
            <a:ext cx="8775700" cy="5842000"/>
          </a:xfrm>
        </p:spPr>
        <p:txBody>
          <a:bodyPr/>
          <a:lstStyle/>
          <a:p>
            <a:r>
              <a:rPr lang="sr-Latn-ME" sz="2800" dirty="0" smtClean="0"/>
              <a:t>Treća strofa počinje stihom:</a:t>
            </a:r>
          </a:p>
          <a:p>
            <a:r>
              <a:rPr lang="sr-Latn-ME" sz="2800" dirty="0" smtClean="0"/>
              <a:t>„Mudrosti, jači će prvi posustati!“</a:t>
            </a:r>
          </a:p>
          <a:p>
            <a:r>
              <a:rPr lang="sr-Latn-ME" sz="2800" dirty="0" smtClean="0"/>
              <a:t>Pjesnik aludira na one koji su ostavljali utisak neobuzdanih, kojima pjesma ništa ne može. (Jesenjin, Majakovski)</a:t>
            </a:r>
          </a:p>
          <a:p>
            <a:r>
              <a:rPr lang="sr-Latn-ME" sz="2800" dirty="0" smtClean="0"/>
              <a:t>Pjesnici, kradljivci vatre, imaju tu sudbinu da ih ona pjesma što je u sebi nose, omamljuje i u smrt ih priziva.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4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t3.gstatic.com/images?q=tbn:ANd9GcRgvRXijNFHbpjffk48kdbD1gp3RmGTB7p-ngmxXLe4Iyq5S_WB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1" y="914400"/>
            <a:ext cx="4876799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47800" y="1143001"/>
            <a:ext cx="6629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/>
              <a:t>Oni se </a:t>
            </a:r>
            <a:r>
              <a:rPr lang="en-US" sz="2400" b="1" dirty="0" err="1" smtClean="0"/>
              <a:t>pojavljuju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samo</a:t>
            </a:r>
            <a:r>
              <a:rPr lang="en-US" sz="2400" b="1" dirty="0" smtClean="0"/>
              <a:t> u </a:t>
            </a:r>
            <a:r>
              <a:rPr lang="en-US" sz="2400" b="1" dirty="0" err="1" smtClean="0"/>
              <a:t>jednom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stihu</a:t>
            </a:r>
            <a:r>
              <a:rPr lang="en-US" sz="2400" b="1" dirty="0" smtClean="0"/>
              <a:t>.</a:t>
            </a:r>
            <a:endParaRPr lang="sr-Latn-CS" sz="2400" b="1" dirty="0" smtClean="0"/>
          </a:p>
          <a:p>
            <a:pPr algn="just"/>
            <a:r>
              <a:rPr lang="en-US" sz="2400" b="1" dirty="0" smtClean="0"/>
              <a:t> </a:t>
            </a:r>
            <a:r>
              <a:rPr lang="en-US" sz="2400" b="1" dirty="0" err="1" smtClean="0"/>
              <a:t>Taj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stih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posveta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pjesme</a:t>
            </a:r>
            <a:r>
              <a:rPr lang="en-US" sz="2400" b="1" dirty="0" smtClean="0"/>
              <a:t> nose u </a:t>
            </a:r>
            <a:r>
              <a:rPr lang="en-US" sz="2400" b="1" dirty="0" err="1" smtClean="0"/>
              <a:t>sebi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više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značenja</a:t>
            </a:r>
            <a:r>
              <a:rPr lang="en-US" sz="2400" b="1" dirty="0" smtClean="0"/>
              <a:t>.</a:t>
            </a:r>
            <a:endParaRPr lang="sr-Latn-CS" sz="2400" b="1" dirty="0" smtClean="0"/>
          </a:p>
          <a:p>
            <a:pPr algn="just"/>
            <a:r>
              <a:rPr lang="en-US" sz="2400" b="1" dirty="0" smtClean="0"/>
              <a:t> </a:t>
            </a:r>
            <a:r>
              <a:rPr lang="en-US" sz="2400" b="1" dirty="0" err="1" smtClean="0"/>
              <a:t>Balada</a:t>
            </a:r>
            <a:r>
              <a:rPr lang="en-US" sz="2400" b="1" dirty="0" smtClean="0"/>
              <a:t> se </a:t>
            </a:r>
            <a:r>
              <a:rPr lang="en-US" sz="2400" b="1" dirty="0" err="1" smtClean="0"/>
              <a:t>može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shvatiti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pjesma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posve</a:t>
            </a:r>
            <a:r>
              <a:rPr lang="sr-Latn-ME" sz="2400" b="1" dirty="0" smtClean="0"/>
              <a:t>ć</a:t>
            </a:r>
            <a:r>
              <a:rPr lang="en-US" sz="2400" b="1" dirty="0" smtClean="0"/>
              <a:t>e</a:t>
            </a:r>
            <a:r>
              <a:rPr lang="sr-Latn-ME" sz="2400" b="1" dirty="0" smtClean="0"/>
              <a:t>n</a:t>
            </a:r>
            <a:r>
              <a:rPr lang="en-US" sz="2400" b="1" dirty="0" smtClean="0"/>
              <a:t>a </a:t>
            </a:r>
            <a:r>
              <a:rPr lang="en-US" sz="2400" b="1" dirty="0" err="1" smtClean="0"/>
              <a:t>muzičkom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sastavu</a:t>
            </a:r>
            <a:r>
              <a:rPr lang="en-US" sz="2400" b="1" dirty="0" smtClean="0"/>
              <a:t> pod </a:t>
            </a:r>
            <a:r>
              <a:rPr lang="en-US" sz="2400" b="1" dirty="0" err="1" smtClean="0"/>
              <a:t>nazivom</a:t>
            </a:r>
            <a:r>
              <a:rPr lang="en-US" sz="2400" b="1" dirty="0" smtClean="0"/>
              <a:t> "</a:t>
            </a:r>
            <a:r>
              <a:rPr lang="en-US" sz="2400" b="1" dirty="0" err="1" smtClean="0"/>
              <a:t>Ohridski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tamburaši</a:t>
            </a:r>
            <a:r>
              <a:rPr lang="en-US" sz="2400" b="1" dirty="0" smtClean="0"/>
              <a:t>". U tom </a:t>
            </a:r>
            <a:r>
              <a:rPr lang="en-US" sz="2400" b="1" dirty="0" err="1" smtClean="0"/>
              <a:t>slučaju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samo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polazni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motiv</a:t>
            </a:r>
            <a:r>
              <a:rPr lang="en-US" sz="2400" b="1" dirty="0" smtClean="0"/>
              <a:t> - </a:t>
            </a:r>
            <a:r>
              <a:rPr lang="en-US" sz="2400" b="1" dirty="0" err="1" smtClean="0"/>
              <a:t>spomenuti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</a:t>
            </a:r>
            <a:r>
              <a:rPr lang="en-US" sz="2400" b="1" dirty="0" smtClean="0"/>
              <a:t> u </a:t>
            </a:r>
            <a:r>
              <a:rPr lang="en-US" sz="2400" b="1" dirty="0" err="1" smtClean="0"/>
              <a:t>navedenim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stihovima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ali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njihova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pjesma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potstiče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niz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asocijacija</a:t>
            </a:r>
            <a:r>
              <a:rPr lang="en-US" sz="2400" b="1" dirty="0" smtClean="0"/>
              <a:t> o </a:t>
            </a:r>
            <a:r>
              <a:rPr lang="en-US" sz="2800" b="1" dirty="0" smtClean="0">
                <a:solidFill>
                  <a:srgbClr val="FF0000"/>
                </a:solidFill>
              </a:rPr>
              <a:t>p</a:t>
            </a:r>
            <a:r>
              <a:rPr lang="sr-Latn-CS" sz="2800" b="1" dirty="0" smtClean="0">
                <a:solidFill>
                  <a:srgbClr val="FF0000"/>
                </a:solidFill>
              </a:rPr>
              <a:t>j</a:t>
            </a:r>
            <a:r>
              <a:rPr lang="en-US" sz="2800" b="1" dirty="0" err="1" smtClean="0">
                <a:solidFill>
                  <a:srgbClr val="FF0000"/>
                </a:solidFill>
              </a:rPr>
              <a:t>evanju</a:t>
            </a:r>
            <a:r>
              <a:rPr lang="en-US" sz="2800" b="1" dirty="0" smtClean="0">
                <a:solidFill>
                  <a:srgbClr val="FF0000"/>
                </a:solidFill>
              </a:rPr>
              <a:t>, p</a:t>
            </a:r>
            <a:r>
              <a:rPr lang="sr-Latn-CS" sz="2800" b="1" dirty="0" smtClean="0">
                <a:solidFill>
                  <a:srgbClr val="FF0000"/>
                </a:solidFill>
              </a:rPr>
              <a:t>j</a:t>
            </a:r>
            <a:r>
              <a:rPr lang="en-US" sz="2800" b="1" dirty="0" err="1" smtClean="0">
                <a:solidFill>
                  <a:srgbClr val="FF0000"/>
                </a:solidFill>
              </a:rPr>
              <a:t>esnicima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sr-Latn-CS" sz="2800" b="1" dirty="0" smtClean="0">
                <a:solidFill>
                  <a:srgbClr val="FF0000"/>
                </a:solidFill>
              </a:rPr>
              <a:t>i </a:t>
            </a:r>
            <a:r>
              <a:rPr lang="en-US" sz="2800" b="1" dirty="0" smtClean="0">
                <a:solidFill>
                  <a:srgbClr val="FF0000"/>
                </a:solidFill>
              </a:rPr>
              <a:t>p</a:t>
            </a:r>
            <a:r>
              <a:rPr lang="sr-Latn-CS" sz="2800" b="1" dirty="0" smtClean="0">
                <a:solidFill>
                  <a:srgbClr val="FF0000"/>
                </a:solidFill>
              </a:rPr>
              <a:t>j</a:t>
            </a:r>
            <a:r>
              <a:rPr lang="en-US" sz="2800" b="1" dirty="0" err="1" smtClean="0">
                <a:solidFill>
                  <a:srgbClr val="FF0000"/>
                </a:solidFill>
              </a:rPr>
              <a:t>esništvu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upload.wikimedia.org/wikipedia/commons/f/ff/Grob_B._Miljkovi%C4%87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685800"/>
            <a:ext cx="5105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7800" y="1219200"/>
            <a:ext cx="6172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 smtClean="0"/>
              <a:t>Branko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Miljković</a:t>
            </a:r>
            <a:r>
              <a:rPr lang="en-US" sz="2400" dirty="0" smtClean="0"/>
              <a:t> (29. </a:t>
            </a:r>
            <a:r>
              <a:rPr lang="en-US" sz="2400" dirty="0" err="1" smtClean="0"/>
              <a:t>Januar</a:t>
            </a:r>
            <a:r>
              <a:rPr lang="en-US" sz="2400" dirty="0" smtClean="0"/>
              <a:t>  1934.– 12. </a:t>
            </a:r>
            <a:r>
              <a:rPr lang="en-US" sz="2400" dirty="0" err="1" smtClean="0"/>
              <a:t>Februar</a:t>
            </a:r>
            <a:r>
              <a:rPr lang="en-US" sz="2400" dirty="0" smtClean="0"/>
              <a:t>  1961 ) je </a:t>
            </a:r>
            <a:r>
              <a:rPr lang="en-US" sz="2400" dirty="0" err="1" smtClean="0"/>
              <a:t>jedan</a:t>
            </a:r>
            <a:r>
              <a:rPr lang="en-US" sz="2400" dirty="0" smtClean="0"/>
              <a:t> </a:t>
            </a:r>
            <a:r>
              <a:rPr lang="en-US" sz="2400" dirty="0" err="1" smtClean="0"/>
              <a:t>od</a:t>
            </a:r>
            <a:r>
              <a:rPr lang="en-US" sz="2400" dirty="0" smtClean="0"/>
              <a:t> </a:t>
            </a:r>
            <a:r>
              <a:rPr lang="en-US" sz="2400" dirty="0" err="1" smtClean="0"/>
              <a:t>najpoznatijih</a:t>
            </a:r>
            <a:r>
              <a:rPr lang="en-US" sz="2400" dirty="0" smtClean="0"/>
              <a:t> </a:t>
            </a:r>
            <a:r>
              <a:rPr lang="en-US" sz="2400" dirty="0" err="1" smtClean="0"/>
              <a:t>srpskih</a:t>
            </a:r>
            <a:r>
              <a:rPr lang="sr-Latn-C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jugoslovenskih</a:t>
            </a:r>
            <a:r>
              <a:rPr lang="en-US" sz="2400" dirty="0" smtClean="0"/>
              <a:t> </a:t>
            </a:r>
            <a:r>
              <a:rPr lang="en-US" sz="2400" dirty="0" err="1" smtClean="0"/>
              <a:t>pjesnika</a:t>
            </a:r>
            <a:r>
              <a:rPr lang="en-US" sz="2400" dirty="0" smtClean="0"/>
              <a:t> </a:t>
            </a:r>
            <a:r>
              <a:rPr lang="en-US" sz="2400" dirty="0" err="1" smtClean="0"/>
              <a:t>druge</a:t>
            </a:r>
            <a:r>
              <a:rPr lang="en-US" sz="2400" dirty="0" smtClean="0"/>
              <a:t> </a:t>
            </a:r>
            <a:r>
              <a:rPr lang="en-US" sz="2400" dirty="0" err="1" smtClean="0"/>
              <a:t>polovine</a:t>
            </a:r>
            <a:r>
              <a:rPr lang="en-US" sz="2400" dirty="0" smtClean="0"/>
              <a:t> </a:t>
            </a:r>
            <a:r>
              <a:rPr lang="en-US" sz="2400" dirty="0" err="1" smtClean="0"/>
              <a:t>dvadesetog</a:t>
            </a:r>
            <a:r>
              <a:rPr lang="en-US" sz="2400" dirty="0" smtClean="0"/>
              <a:t> </a:t>
            </a:r>
            <a:r>
              <a:rPr lang="en-US" sz="2400" dirty="0" err="1" smtClean="0"/>
              <a:t>vijeka</a:t>
            </a:r>
            <a:r>
              <a:rPr lang="en-US" sz="2400" dirty="0" smtClean="0"/>
              <a:t>. </a:t>
            </a:r>
            <a:endParaRPr lang="sr-Latn-CS" sz="2400" dirty="0" smtClean="0"/>
          </a:p>
          <a:p>
            <a:pPr algn="just"/>
            <a:endParaRPr lang="sr-Latn-CS" sz="2400" dirty="0" smtClean="0"/>
          </a:p>
          <a:p>
            <a:pPr algn="just"/>
            <a:endParaRPr lang="sr-Latn-CS" sz="2400" dirty="0" smtClean="0"/>
          </a:p>
          <a:p>
            <a:pPr algn="just"/>
            <a:endParaRPr lang="sr-Latn-CS" sz="2400" dirty="0" smtClean="0"/>
          </a:p>
          <a:p>
            <a:pPr algn="just"/>
            <a:endParaRPr lang="sr-Latn-CS" sz="2400" dirty="0" smtClean="0"/>
          </a:p>
          <a:p>
            <a:endParaRPr lang="sr-Latn-CS" sz="2400" dirty="0" smtClean="0"/>
          </a:p>
          <a:p>
            <a:endParaRPr lang="sr-Latn-CS" sz="2400" dirty="0" smtClean="0"/>
          </a:p>
          <a:p>
            <a:endParaRPr lang="sr-Latn-CS" sz="2400" dirty="0" smtClean="0"/>
          </a:p>
          <a:p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447800" y="2819400"/>
            <a:ext cx="5410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Mladi</a:t>
            </a:r>
            <a:r>
              <a:rPr lang="en-US" sz="2400" dirty="0" smtClean="0"/>
              <a:t> </a:t>
            </a:r>
            <a:r>
              <a:rPr lang="en-US" sz="2400" dirty="0" err="1" smtClean="0"/>
              <a:t>Miljković</a:t>
            </a:r>
            <a:r>
              <a:rPr lang="en-US" sz="2400" dirty="0" smtClean="0"/>
              <a:t> </a:t>
            </a:r>
            <a:r>
              <a:rPr lang="en-US" sz="2400" dirty="0" err="1" smtClean="0"/>
              <a:t>odbijao</a:t>
            </a:r>
            <a:r>
              <a:rPr lang="en-US" sz="2400" dirty="0" smtClean="0"/>
              <a:t> je </a:t>
            </a:r>
            <a:r>
              <a:rPr lang="en-US" sz="2400" dirty="0" err="1" smtClean="0"/>
              <a:t>članstvo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asociranje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partijom</a:t>
            </a:r>
            <a:r>
              <a:rPr lang="en-US" sz="2400" dirty="0" smtClean="0"/>
              <a:t>, </a:t>
            </a:r>
            <a:r>
              <a:rPr lang="en-US" sz="2400" dirty="0" err="1" smtClean="0"/>
              <a:t>što</a:t>
            </a:r>
            <a:r>
              <a:rPr lang="en-US" sz="2400" dirty="0" smtClean="0"/>
              <a:t> je </a:t>
            </a:r>
            <a:r>
              <a:rPr lang="en-US" sz="2400" dirty="0" err="1" smtClean="0"/>
              <a:t>rezultiralo</a:t>
            </a:r>
            <a:r>
              <a:rPr lang="en-US" sz="2400" dirty="0" smtClean="0"/>
              <a:t> u </a:t>
            </a:r>
            <a:r>
              <a:rPr lang="en-US" sz="2400" dirty="0" err="1" smtClean="0"/>
              <a:t>neobjavljivanju</a:t>
            </a:r>
            <a:r>
              <a:rPr lang="en-US" sz="2400" dirty="0" smtClean="0"/>
              <a:t> </a:t>
            </a:r>
            <a:r>
              <a:rPr lang="en-US" sz="2400" dirty="0" err="1" smtClean="0"/>
              <a:t>njegove</a:t>
            </a:r>
            <a:r>
              <a:rPr lang="en-US" sz="2400" dirty="0" smtClean="0"/>
              <a:t> </a:t>
            </a:r>
            <a:r>
              <a:rPr lang="en-US" sz="2400" dirty="0" err="1" smtClean="0"/>
              <a:t>poezije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838200" y="1336265"/>
            <a:ext cx="7391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Međutim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njegov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uspjeh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mladih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bio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očigledan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pet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njegovih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pjesama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objavljeno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poznatom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časopisu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Delo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čiji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glavni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odgovorni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urednik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u to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vrijeme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bio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niko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drugi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do Oskar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Davičo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Ubrzo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potom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slijedi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njegova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zbirka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pjesama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1956.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godine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pod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nazivom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Uzalud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budim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postigla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je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uspjeh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publike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kao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kritičara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066800" y="1091925"/>
            <a:ext cx="7086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1958.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godine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njegova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druga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kolekcija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pjesama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objavljena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pod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nazivom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Smrću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protiv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Smrti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1958.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godine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Žan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Sartr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pos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ećuje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Beograd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kao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gost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Srpske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akademije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nauka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umetnosti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Miljković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prima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posebno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priznanje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francuskog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filozofa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njih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dvojica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nakon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posjete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ubrzo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sprijateljili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0" y="914400"/>
            <a:ext cx="7010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U </a:t>
            </a:r>
            <a:r>
              <a:rPr lang="en-US" sz="2400" dirty="0" err="1" smtClean="0"/>
              <a:t>posljednjoj</a:t>
            </a:r>
            <a:r>
              <a:rPr lang="en-US" sz="2400" dirty="0" smtClean="0"/>
              <a:t> </a:t>
            </a:r>
            <a:r>
              <a:rPr lang="en-US" sz="2400" dirty="0" err="1" smtClean="0"/>
              <a:t>noći</a:t>
            </a:r>
            <a:r>
              <a:rPr lang="en-US" sz="2400" dirty="0" smtClean="0"/>
              <a:t> </a:t>
            </a:r>
            <a:r>
              <a:rPr lang="en-US" sz="2400" dirty="0" err="1" smtClean="0"/>
              <a:t>njegovog</a:t>
            </a:r>
            <a:r>
              <a:rPr lang="en-US" sz="2400" dirty="0" smtClean="0"/>
              <a:t> </a:t>
            </a:r>
            <a:r>
              <a:rPr lang="en-US" sz="2400" dirty="0" err="1" smtClean="0"/>
              <a:t>života</a:t>
            </a:r>
            <a:r>
              <a:rPr lang="en-US" sz="2400" dirty="0" smtClean="0"/>
              <a:t>, </a:t>
            </a:r>
            <a:r>
              <a:rPr lang="en-US" sz="2400" dirty="0" err="1" smtClean="0"/>
              <a:t>između</a:t>
            </a:r>
            <a:r>
              <a:rPr lang="en-US" sz="2400" dirty="0" smtClean="0"/>
              <a:t> 12-tog </a:t>
            </a:r>
            <a:r>
              <a:rPr lang="en-US" sz="2400" dirty="0" err="1" smtClean="0"/>
              <a:t>i</a:t>
            </a:r>
            <a:r>
              <a:rPr lang="en-US" sz="2400" dirty="0" smtClean="0"/>
              <a:t> 13-tog </a:t>
            </a:r>
            <a:r>
              <a:rPr lang="en-US" sz="2400" dirty="0" err="1" smtClean="0"/>
              <a:t>februara</a:t>
            </a:r>
            <a:r>
              <a:rPr lang="en-US" sz="2400" dirty="0" smtClean="0"/>
              <a:t> 1961. </a:t>
            </a:r>
            <a:r>
              <a:rPr lang="en-US" sz="2400" dirty="0" err="1" smtClean="0"/>
              <a:t>godine</a:t>
            </a:r>
            <a:r>
              <a:rPr lang="en-US" sz="2400" dirty="0" smtClean="0"/>
              <a:t>, u </a:t>
            </a:r>
            <a:r>
              <a:rPr lang="en-US" sz="2400" dirty="0" err="1" smtClean="0"/>
              <a:t>Zagrebu</a:t>
            </a:r>
            <a:r>
              <a:rPr lang="en-US" sz="2400" dirty="0" smtClean="0"/>
              <a:t> </a:t>
            </a:r>
            <a:r>
              <a:rPr lang="en-US" sz="2400" dirty="0" err="1" smtClean="0"/>
              <a:t>gdje</a:t>
            </a:r>
            <a:r>
              <a:rPr lang="en-US" sz="2400" dirty="0" smtClean="0"/>
              <a:t> je </a:t>
            </a:r>
            <a:r>
              <a:rPr lang="en-US" sz="2400" dirty="0" err="1" smtClean="0"/>
              <a:t>tada</a:t>
            </a:r>
            <a:r>
              <a:rPr lang="en-US" sz="2400" dirty="0" smtClean="0"/>
              <a:t> </a:t>
            </a:r>
            <a:r>
              <a:rPr lang="en-US" sz="2400" dirty="0" err="1" smtClean="0"/>
              <a:t>živio</a:t>
            </a:r>
            <a:r>
              <a:rPr lang="en-US" sz="2400" dirty="0" smtClean="0"/>
              <a:t>,  </a:t>
            </a:r>
            <a:r>
              <a:rPr lang="en-US" sz="2400" dirty="0" err="1" smtClean="0"/>
              <a:t>viđen</a:t>
            </a:r>
            <a:r>
              <a:rPr lang="en-US" sz="2400" dirty="0" smtClean="0"/>
              <a:t> je </a:t>
            </a:r>
            <a:r>
              <a:rPr lang="en-US" sz="2400" dirty="0" err="1" smtClean="0"/>
              <a:t>kako</a:t>
            </a:r>
            <a:r>
              <a:rPr lang="en-US" sz="2400" dirty="0" smtClean="0"/>
              <a:t> </a:t>
            </a:r>
            <a:r>
              <a:rPr lang="en-US" sz="2400" dirty="0" err="1" smtClean="0"/>
              <a:t>pije</a:t>
            </a:r>
            <a:r>
              <a:rPr lang="en-US" sz="2400" dirty="0" smtClean="0"/>
              <a:t> u </a:t>
            </a:r>
            <a:r>
              <a:rPr lang="en-US" sz="2400" dirty="0" err="1" smtClean="0"/>
              <a:t>društvu</a:t>
            </a:r>
            <a:r>
              <a:rPr lang="en-US" sz="2400" dirty="0" smtClean="0"/>
              <a:t> </a:t>
            </a:r>
            <a:r>
              <a:rPr lang="en-US" sz="2400" dirty="0" err="1" smtClean="0"/>
              <a:t>nekoliko</a:t>
            </a:r>
            <a:r>
              <a:rPr lang="en-US" sz="2400" dirty="0" smtClean="0"/>
              <a:t> </a:t>
            </a:r>
            <a:r>
              <a:rPr lang="en-US" sz="2400" dirty="0" err="1" smtClean="0"/>
              <a:t>djevojaka</a:t>
            </a:r>
            <a:r>
              <a:rPr lang="en-US" sz="2400" dirty="0" smtClean="0"/>
              <a:t>. </a:t>
            </a:r>
            <a:r>
              <a:rPr lang="en-US" sz="2400" dirty="0" err="1" smtClean="0"/>
              <a:t>Prema</a:t>
            </a:r>
            <a:r>
              <a:rPr lang="en-US" sz="2400" dirty="0" smtClean="0"/>
              <a:t> </a:t>
            </a:r>
            <a:r>
              <a:rPr lang="en-US" sz="2400" dirty="0" err="1" smtClean="0"/>
              <a:t>iskazu</a:t>
            </a:r>
            <a:r>
              <a:rPr lang="en-US" sz="2400" dirty="0" smtClean="0"/>
              <a:t> </a:t>
            </a:r>
            <a:r>
              <a:rPr lang="en-US" sz="2400" dirty="0" err="1" smtClean="0"/>
              <a:t>svjedoka</a:t>
            </a:r>
            <a:r>
              <a:rPr lang="en-US" sz="2400" dirty="0" smtClean="0"/>
              <a:t>, bio je </a:t>
            </a:r>
            <a:r>
              <a:rPr lang="en-US" sz="2400" dirty="0" err="1" smtClean="0"/>
              <a:t>veseo</a:t>
            </a:r>
            <a:r>
              <a:rPr lang="en-US" sz="2400" dirty="0" smtClean="0"/>
              <a:t>, </a:t>
            </a:r>
            <a:r>
              <a:rPr lang="en-US" sz="2400" dirty="0" err="1" smtClean="0"/>
              <a:t>čuli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dirty="0" err="1" smtClean="0"/>
              <a:t>ga</a:t>
            </a:r>
            <a:r>
              <a:rPr lang="en-US" sz="2400" dirty="0" smtClean="0"/>
              <a:t> </a:t>
            </a:r>
            <a:r>
              <a:rPr lang="en-US" sz="2400" dirty="0" err="1" smtClean="0"/>
              <a:t>kako</a:t>
            </a:r>
            <a:r>
              <a:rPr lang="en-US" sz="2400" dirty="0" smtClean="0"/>
              <a:t> je </a:t>
            </a:r>
            <a:r>
              <a:rPr lang="en-US" sz="2400" dirty="0" err="1" smtClean="0"/>
              <a:t>govorio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je </a:t>
            </a:r>
            <a:r>
              <a:rPr lang="en-US" sz="2400" dirty="0" err="1" smtClean="0"/>
              <a:t>završio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uobraženim</a:t>
            </a:r>
            <a:r>
              <a:rPr lang="en-US" sz="2400" dirty="0" smtClean="0"/>
              <a:t> </a:t>
            </a:r>
            <a:r>
              <a:rPr lang="en-US" sz="2400" dirty="0" err="1" smtClean="0"/>
              <a:t>urednicima</a:t>
            </a:r>
            <a:r>
              <a:rPr lang="en-US" sz="2400" dirty="0" smtClean="0"/>
              <a:t>, </a:t>
            </a:r>
            <a:r>
              <a:rPr lang="en-US" sz="2400" dirty="0" err="1" smtClean="0"/>
              <a:t>političkim</a:t>
            </a:r>
            <a:r>
              <a:rPr lang="en-US" sz="2400" dirty="0" smtClean="0"/>
              <a:t> </a:t>
            </a:r>
            <a:r>
              <a:rPr lang="en-US" sz="2400" dirty="0" err="1" smtClean="0"/>
              <a:t>ulizicima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partijom</a:t>
            </a:r>
            <a:r>
              <a:rPr lang="en-US" sz="2400" dirty="0" smtClean="0"/>
              <a:t>,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je </a:t>
            </a:r>
            <a:r>
              <a:rPr lang="en-US" sz="2400" dirty="0" err="1" smtClean="0"/>
              <a:t>spremao</a:t>
            </a:r>
            <a:r>
              <a:rPr lang="en-US" sz="2400" dirty="0" smtClean="0"/>
              <a:t> </a:t>
            </a:r>
            <a:r>
              <a:rPr lang="en-US" sz="2400" dirty="0" err="1" smtClean="0"/>
              <a:t>objavljivanje</a:t>
            </a:r>
            <a:r>
              <a:rPr lang="en-US" sz="2400" dirty="0" smtClean="0"/>
              <a:t> </a:t>
            </a:r>
            <a:r>
              <a:rPr lang="en-US" sz="2400" dirty="0" err="1" smtClean="0"/>
              <a:t>nove</a:t>
            </a:r>
            <a:r>
              <a:rPr lang="en-US" sz="2400" dirty="0" smtClean="0"/>
              <a:t> </a:t>
            </a:r>
            <a:r>
              <a:rPr lang="en-US" sz="2400" dirty="0" err="1" smtClean="0"/>
              <a:t>kolekcije</a:t>
            </a:r>
            <a:r>
              <a:rPr lang="en-US" sz="2400" dirty="0" smtClean="0"/>
              <a:t> </a:t>
            </a:r>
            <a:r>
              <a:rPr lang="en-US" sz="2400" dirty="0" err="1" smtClean="0"/>
              <a:t>pjesama</a:t>
            </a:r>
            <a:r>
              <a:rPr lang="en-US" sz="2400" dirty="0" smtClean="0"/>
              <a:t>. </a:t>
            </a:r>
            <a:r>
              <a:rPr lang="en-US" sz="2400" dirty="0" err="1" smtClean="0"/>
              <a:t>Ubrzo</a:t>
            </a:r>
            <a:r>
              <a:rPr lang="en-US" sz="2400" dirty="0" smtClean="0"/>
              <a:t> </a:t>
            </a:r>
            <a:r>
              <a:rPr lang="en-US" sz="2400" dirty="0" err="1" smtClean="0"/>
              <a:t>nakon</a:t>
            </a:r>
            <a:r>
              <a:rPr lang="en-US" sz="2400" dirty="0" smtClean="0"/>
              <a:t> </a:t>
            </a:r>
            <a:r>
              <a:rPr lang="en-US" sz="2400" dirty="0" err="1" smtClean="0"/>
              <a:t>ponoći</a:t>
            </a:r>
            <a:r>
              <a:rPr lang="en-US" sz="2400" dirty="0" smtClean="0"/>
              <a:t>, </a:t>
            </a:r>
            <a:r>
              <a:rPr lang="en-US" sz="2400" dirty="0" err="1" smtClean="0"/>
              <a:t>napustio</a:t>
            </a:r>
            <a:r>
              <a:rPr lang="en-US" sz="2400" dirty="0" smtClean="0"/>
              <a:t> je </a:t>
            </a:r>
            <a:r>
              <a:rPr lang="en-US" sz="2400" dirty="0" err="1" smtClean="0"/>
              <a:t>prijatelje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stolom</a:t>
            </a:r>
            <a:r>
              <a:rPr lang="en-US" sz="2400" dirty="0" smtClean="0"/>
              <a:t>, </a:t>
            </a:r>
            <a:r>
              <a:rPr lang="en-US" sz="2400" dirty="0" err="1" smtClean="0"/>
              <a:t>rekavši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mora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se </a:t>
            </a:r>
            <a:r>
              <a:rPr lang="en-US" sz="2400" dirty="0" err="1" smtClean="0"/>
              <a:t>sastane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nekim</a:t>
            </a:r>
            <a:r>
              <a:rPr lang="en-US" sz="2400" dirty="0" smtClean="0"/>
              <a:t>. </a:t>
            </a:r>
            <a:r>
              <a:rPr lang="en-US" sz="2400" dirty="0" err="1" smtClean="0"/>
              <a:t>Pronađen</a:t>
            </a:r>
            <a:r>
              <a:rPr lang="en-US" sz="2400" dirty="0" smtClean="0"/>
              <a:t> je </a:t>
            </a:r>
            <a:r>
              <a:rPr lang="en-US" sz="2400" dirty="0" err="1" smtClean="0"/>
              <a:t>obješen</a:t>
            </a:r>
            <a:r>
              <a:rPr lang="en-US" sz="2400" dirty="0" smtClean="0"/>
              <a:t> o </a:t>
            </a:r>
            <a:r>
              <a:rPr lang="en-US" sz="2400" dirty="0" err="1" smtClean="0"/>
              <a:t>drvo</a:t>
            </a:r>
            <a:r>
              <a:rPr lang="en-US" sz="2400" dirty="0" smtClean="0"/>
              <a:t> u </a:t>
            </a:r>
            <a:r>
              <a:rPr lang="en-US" sz="2400" dirty="0" err="1" smtClean="0"/>
              <a:t>blizini</a:t>
            </a:r>
            <a:r>
              <a:rPr lang="en-US" sz="2400" dirty="0" smtClean="0"/>
              <a:t> </a:t>
            </a:r>
            <a:r>
              <a:rPr lang="en-US" sz="2400" dirty="0" err="1" smtClean="0"/>
              <a:t>kafane</a:t>
            </a:r>
            <a:r>
              <a:rPr lang="en-US" sz="2400" dirty="0" smtClean="0"/>
              <a:t>. U </a:t>
            </a:r>
            <a:r>
              <a:rPr lang="en-US" sz="2400" dirty="0" err="1" smtClean="0"/>
              <a:t>vrijeme</a:t>
            </a:r>
            <a:r>
              <a:rPr lang="en-US" sz="2400" dirty="0" smtClean="0"/>
              <a:t> </a:t>
            </a:r>
            <a:r>
              <a:rPr lang="en-US" sz="2400" dirty="0" err="1" smtClean="0"/>
              <a:t>smrti</a:t>
            </a:r>
            <a:r>
              <a:rPr lang="en-US" sz="2400" dirty="0" smtClean="0"/>
              <a:t> </a:t>
            </a:r>
            <a:r>
              <a:rPr lang="en-US" sz="2400" dirty="0" err="1" smtClean="0"/>
              <a:t>imao</a:t>
            </a:r>
            <a:r>
              <a:rPr lang="en-US" sz="2400" dirty="0" smtClean="0"/>
              <a:t> je 27 </a:t>
            </a:r>
            <a:r>
              <a:rPr lang="en-US" sz="2400" dirty="0" err="1" smtClean="0"/>
              <a:t>godina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533400"/>
            <a:ext cx="8775700" cy="5689600"/>
          </a:xfrm>
        </p:spPr>
        <p:txBody>
          <a:bodyPr/>
          <a:lstStyle/>
          <a:p>
            <a:r>
              <a:rPr lang="en-US" sz="2400" dirty="0" smtClean="0"/>
              <a:t>On je </a:t>
            </a:r>
            <a:r>
              <a:rPr lang="en-US" sz="2400" dirty="0" err="1" smtClean="0"/>
              <a:t>dao</a:t>
            </a:r>
            <a:r>
              <a:rPr lang="en-US" sz="2400" dirty="0" smtClean="0"/>
              <a:t> </a:t>
            </a:r>
            <a:r>
              <a:rPr lang="en-US" sz="2400" dirty="0" err="1" smtClean="0"/>
              <a:t>svome</a:t>
            </a:r>
            <a:r>
              <a:rPr lang="en-US" sz="2400" dirty="0" smtClean="0"/>
              <a:t> </a:t>
            </a:r>
            <a:r>
              <a:rPr lang="en-US" sz="2400" dirty="0" err="1" smtClean="0"/>
              <a:t>vremenu</a:t>
            </a:r>
            <a:r>
              <a:rPr lang="en-US" sz="2400" dirty="0" smtClean="0"/>
              <a:t> </a:t>
            </a:r>
            <a:r>
              <a:rPr lang="en-US" sz="2400" dirty="0" err="1" smtClean="0"/>
              <a:t>nove</a:t>
            </a:r>
            <a:r>
              <a:rPr lang="en-US" sz="2400" dirty="0" smtClean="0"/>
              <a:t> </a:t>
            </a:r>
            <a:r>
              <a:rPr lang="en-US" sz="2400" dirty="0" err="1" smtClean="0"/>
              <a:t>teme</a:t>
            </a:r>
            <a:r>
              <a:rPr lang="en-US" sz="2400" dirty="0" smtClean="0"/>
              <a:t> </a:t>
            </a:r>
            <a:r>
              <a:rPr lang="sr-Latn-ME" sz="24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svoj</a:t>
            </a:r>
            <a:r>
              <a:rPr lang="en-US" sz="2400" dirty="0" smtClean="0"/>
              <a:t> </a:t>
            </a:r>
            <a:r>
              <a:rPr lang="en-US" sz="2400" dirty="0" err="1" smtClean="0"/>
              <a:t>vlastiti</a:t>
            </a:r>
            <a:r>
              <a:rPr lang="en-US" sz="2400" dirty="0" smtClean="0"/>
              <a:t> </a:t>
            </a:r>
            <a:r>
              <a:rPr lang="en-US" sz="2400" dirty="0" err="1" smtClean="0"/>
              <a:t>pjesni</a:t>
            </a:r>
            <a:r>
              <a:rPr lang="sr-Latn-ME" sz="2400" dirty="0" smtClean="0"/>
              <a:t>čki izraz.</a:t>
            </a:r>
          </a:p>
          <a:p>
            <a:r>
              <a:rPr lang="sr-Latn-ME" sz="2400" dirty="0" smtClean="0"/>
              <a:t>Središna tema Miljkovićeve poezije je smrt, ali on nije pesimista.</a:t>
            </a:r>
          </a:p>
          <a:p>
            <a:r>
              <a:rPr lang="sr-Latn-ME" sz="2400" dirty="0" smtClean="0"/>
              <a:t>Kod njega, pored smrti, život i pjesništvo su sinonimi.</a:t>
            </a:r>
          </a:p>
          <a:p>
            <a:r>
              <a:rPr lang="sr-Latn-ME" sz="2400" dirty="0" smtClean="0"/>
              <a:t>Uz samu smrt stoji nada. Za Miljkovića poezija je sam život, dakle i umiranje i stalna nada. </a:t>
            </a:r>
          </a:p>
          <a:p>
            <a:r>
              <a:rPr lang="sr-Latn-ME" sz="2400" dirty="0" smtClean="0"/>
              <a:t>Isto je pevati i umirati – ponovio je Miljković nekoliko puta u svojoj poeziji.</a:t>
            </a:r>
          </a:p>
          <a:p>
            <a:r>
              <a:rPr lang="sr-Latn-ME" sz="2400" dirty="0" smtClean="0"/>
              <a:t>„Poezija beznađa je natpevano beznađe“- jedna od njegovih paradoksalnih istina.</a:t>
            </a:r>
          </a:p>
        </p:txBody>
      </p:sp>
    </p:spTree>
    <p:extLst>
      <p:ext uri="{BB962C8B-B14F-4D97-AF65-F5344CB8AC3E}">
        <p14:creationId xmlns:p14="http://schemas.microsoft.com/office/powerpoint/2010/main" val="1724158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777179"/>
              </p:ext>
            </p:extLst>
          </p:nvPr>
        </p:nvGraphicFramePr>
        <p:xfrm>
          <a:off x="1805354" y="1447800"/>
          <a:ext cx="3810000" cy="3733800"/>
        </p:xfrm>
        <a:graphic>
          <a:graphicData uri="http://schemas.openxmlformats.org/drawingml/2006/table">
            <a:tbl>
              <a:tblPr/>
              <a:tblGrid>
                <a:gridCol w="3810000"/>
              </a:tblGrid>
              <a:tr h="3733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Mudrosti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neiskusno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sviću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zore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b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Na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obične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reči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više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nemam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pravo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! </a:t>
                      </a:r>
                      <a:b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Moje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se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srce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gasi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oči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gore. </a:t>
                      </a:r>
                      <a:b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Pevajte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divni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starci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dok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nad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glavom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Rasprskavaju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se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zvezde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kao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metafore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! </a:t>
                      </a:r>
                      <a:b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Što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je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visoko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iščezne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što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je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nisko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istruli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b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Ptico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dovešću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te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do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reči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. Al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vrati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Pozajmljeni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plamen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Pepeo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ne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huli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b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U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tuđem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smo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srcu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svoje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srce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čuli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b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Isto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je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pevati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umirati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95400" y="813072"/>
            <a:ext cx="449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BALADA OHRIDSKIM TAMBURAŠIMA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Branko Miljković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371600"/>
            <a:ext cx="2286000" cy="2895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295400" y="1372872"/>
            <a:ext cx="6553200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Sunce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reč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koja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ume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sija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Savest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ume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peva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;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jer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boji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Osetljive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praznine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Kradljivci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vizija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Orlovi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iznutra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kljuju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me.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stojim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Prikovan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stenu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koja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postoji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Zvezdama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smo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potpisali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prevaru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Nevidljive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noći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tim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crnje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Upamti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Taj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pad u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život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dokaz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tvom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žaru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Kad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mastilo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sazre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u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krv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svi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će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znati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isto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pevati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umirati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388</TotalTime>
  <Words>1024</Words>
  <Application>Microsoft Office PowerPoint</Application>
  <PresentationFormat>On-screen Show (4:3)</PresentationFormat>
  <Paragraphs>53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Tasovac</dc:creator>
  <cp:lastModifiedBy>Korisnik</cp:lastModifiedBy>
  <cp:revision>42</cp:revision>
  <dcterms:created xsi:type="dcterms:W3CDTF">2006-08-16T00:00:00Z</dcterms:created>
  <dcterms:modified xsi:type="dcterms:W3CDTF">2017-11-08T10:37:53Z</dcterms:modified>
</cp:coreProperties>
</file>